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mov" ContentType="video/quicktime"/>
  <Default Extension="emf" ContentType="image/x-emf"/>
  <Default Extension="rels" ContentType="application/vnd.openxmlformats-package.relationships+xml"/>
  <Default Extension="xml" ContentType="application/xml"/>
  <Default Extension="gif" ContentType="image/gif"/>
  <Default Extension="avi" ContentType="video/x-msvideo"/>
  <Default Extension="vml" ContentType="application/vnd.openxmlformats-officedocument.vmlDrawing"/>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Lst>
  <p:notesMasterIdLst>
    <p:notesMasterId r:id="rId191"/>
  </p:notesMasterIdLst>
  <p:sldIdLst>
    <p:sldId id="486" r:id="rId2"/>
    <p:sldId id="487" r:id="rId3"/>
    <p:sldId id="566" r:id="rId4"/>
    <p:sldId id="525" r:id="rId5"/>
    <p:sldId id="605" r:id="rId6"/>
    <p:sldId id="606" r:id="rId7"/>
    <p:sldId id="530" r:id="rId8"/>
    <p:sldId id="531" r:id="rId9"/>
    <p:sldId id="527" r:id="rId10"/>
    <p:sldId id="528" r:id="rId11"/>
    <p:sldId id="529" r:id="rId12"/>
    <p:sldId id="533" r:id="rId13"/>
    <p:sldId id="534" r:id="rId14"/>
    <p:sldId id="535" r:id="rId15"/>
    <p:sldId id="536" r:id="rId16"/>
    <p:sldId id="561" r:id="rId17"/>
    <p:sldId id="564" r:id="rId18"/>
    <p:sldId id="562" r:id="rId19"/>
    <p:sldId id="540" r:id="rId20"/>
    <p:sldId id="541" r:id="rId21"/>
    <p:sldId id="565" r:id="rId22"/>
    <p:sldId id="542" r:id="rId23"/>
    <p:sldId id="543" r:id="rId24"/>
    <p:sldId id="544" r:id="rId25"/>
    <p:sldId id="545" r:id="rId26"/>
    <p:sldId id="546" r:id="rId27"/>
    <p:sldId id="547" r:id="rId28"/>
    <p:sldId id="548" r:id="rId29"/>
    <p:sldId id="549" r:id="rId30"/>
    <p:sldId id="488" r:id="rId31"/>
    <p:sldId id="491" r:id="rId32"/>
    <p:sldId id="492" r:id="rId33"/>
    <p:sldId id="493" r:id="rId34"/>
    <p:sldId id="494" r:id="rId35"/>
    <p:sldId id="495" r:id="rId36"/>
    <p:sldId id="496" r:id="rId37"/>
    <p:sldId id="497" r:id="rId38"/>
    <p:sldId id="498" r:id="rId39"/>
    <p:sldId id="499" r:id="rId40"/>
    <p:sldId id="500" r:id="rId41"/>
    <p:sldId id="501" r:id="rId42"/>
    <p:sldId id="502" r:id="rId43"/>
    <p:sldId id="503" r:id="rId44"/>
    <p:sldId id="504" r:id="rId45"/>
    <p:sldId id="505" r:id="rId46"/>
    <p:sldId id="506" r:id="rId47"/>
    <p:sldId id="567" r:id="rId48"/>
    <p:sldId id="436" r:id="rId49"/>
    <p:sldId id="437" r:id="rId50"/>
    <p:sldId id="438" r:id="rId51"/>
    <p:sldId id="439" r:id="rId52"/>
    <p:sldId id="440" r:id="rId53"/>
    <p:sldId id="441" r:id="rId54"/>
    <p:sldId id="444" r:id="rId55"/>
    <p:sldId id="447" r:id="rId56"/>
    <p:sldId id="448" r:id="rId57"/>
    <p:sldId id="449" r:id="rId58"/>
    <p:sldId id="450" r:id="rId59"/>
    <p:sldId id="451" r:id="rId60"/>
    <p:sldId id="452" r:id="rId61"/>
    <p:sldId id="454" r:id="rId62"/>
    <p:sldId id="455" r:id="rId63"/>
    <p:sldId id="456" r:id="rId64"/>
    <p:sldId id="457" r:id="rId65"/>
    <p:sldId id="458" r:id="rId66"/>
    <p:sldId id="461" r:id="rId67"/>
    <p:sldId id="462" r:id="rId68"/>
    <p:sldId id="463" r:id="rId69"/>
    <p:sldId id="464" r:id="rId70"/>
    <p:sldId id="465" r:id="rId71"/>
    <p:sldId id="578" r:id="rId72"/>
    <p:sldId id="568" r:id="rId73"/>
    <p:sldId id="569" r:id="rId74"/>
    <p:sldId id="570" r:id="rId75"/>
    <p:sldId id="571" r:id="rId76"/>
    <p:sldId id="572" r:id="rId77"/>
    <p:sldId id="573" r:id="rId78"/>
    <p:sldId id="574" r:id="rId79"/>
    <p:sldId id="575" r:id="rId80"/>
    <p:sldId id="576" r:id="rId81"/>
    <p:sldId id="579" r:id="rId82"/>
    <p:sldId id="577" r:id="rId83"/>
    <p:sldId id="507" r:id="rId84"/>
    <p:sldId id="582" r:id="rId85"/>
    <p:sldId id="583" r:id="rId86"/>
    <p:sldId id="584" r:id="rId87"/>
    <p:sldId id="586" r:id="rId88"/>
    <p:sldId id="587" r:id="rId89"/>
    <p:sldId id="588" r:id="rId90"/>
    <p:sldId id="591" r:id="rId91"/>
    <p:sldId id="585" r:id="rId92"/>
    <p:sldId id="256" r:id="rId93"/>
    <p:sldId id="589" r:id="rId94"/>
    <p:sldId id="590" r:id="rId95"/>
    <p:sldId id="261" r:id="rId96"/>
    <p:sldId id="258" r:id="rId97"/>
    <p:sldId id="262" r:id="rId98"/>
    <p:sldId id="263" r:id="rId99"/>
    <p:sldId id="264" r:id="rId100"/>
    <p:sldId id="265" r:id="rId101"/>
    <p:sldId id="266" r:id="rId102"/>
    <p:sldId id="267" r:id="rId103"/>
    <p:sldId id="268" r:id="rId104"/>
    <p:sldId id="269" r:id="rId105"/>
    <p:sldId id="271" r:id="rId106"/>
    <p:sldId id="278" r:id="rId107"/>
    <p:sldId id="279" r:id="rId108"/>
    <p:sldId id="280" r:id="rId109"/>
    <p:sldId id="281" r:id="rId110"/>
    <p:sldId id="282" r:id="rId111"/>
    <p:sldId id="283" r:id="rId112"/>
    <p:sldId id="284" r:id="rId113"/>
    <p:sldId id="285" r:id="rId114"/>
    <p:sldId id="286" r:id="rId115"/>
    <p:sldId id="272" r:id="rId116"/>
    <p:sldId id="273" r:id="rId117"/>
    <p:sldId id="274" r:id="rId118"/>
    <p:sldId id="275" r:id="rId119"/>
    <p:sldId id="276" r:id="rId120"/>
    <p:sldId id="277" r:id="rId121"/>
    <p:sldId id="288" r:id="rId122"/>
    <p:sldId id="289" r:id="rId123"/>
    <p:sldId id="290" r:id="rId124"/>
    <p:sldId id="291" r:id="rId125"/>
    <p:sldId id="292" r:id="rId126"/>
    <p:sldId id="293" r:id="rId127"/>
    <p:sldId id="294" r:id="rId128"/>
    <p:sldId id="295" r:id="rId129"/>
    <p:sldId id="296" r:id="rId130"/>
    <p:sldId id="297" r:id="rId131"/>
    <p:sldId id="298" r:id="rId132"/>
    <p:sldId id="299" r:id="rId133"/>
    <p:sldId id="300" r:id="rId134"/>
    <p:sldId id="301" r:id="rId135"/>
    <p:sldId id="302" r:id="rId136"/>
    <p:sldId id="303" r:id="rId137"/>
    <p:sldId id="304" r:id="rId138"/>
    <p:sldId id="305" r:id="rId139"/>
    <p:sldId id="306" r:id="rId140"/>
    <p:sldId id="307" r:id="rId141"/>
    <p:sldId id="308" r:id="rId142"/>
    <p:sldId id="287" r:id="rId143"/>
    <p:sldId id="309" r:id="rId144"/>
    <p:sldId id="310" r:id="rId145"/>
    <p:sldId id="311" r:id="rId146"/>
    <p:sldId id="312" r:id="rId147"/>
    <p:sldId id="313" r:id="rId148"/>
    <p:sldId id="314" r:id="rId149"/>
    <p:sldId id="315" r:id="rId150"/>
    <p:sldId id="317" r:id="rId151"/>
    <p:sldId id="592" r:id="rId152"/>
    <p:sldId id="319" r:id="rId153"/>
    <p:sldId id="320" r:id="rId154"/>
    <p:sldId id="324" r:id="rId155"/>
    <p:sldId id="367" r:id="rId156"/>
    <p:sldId id="370" r:id="rId157"/>
    <p:sldId id="371" r:id="rId158"/>
    <p:sldId id="372" r:id="rId159"/>
    <p:sldId id="373" r:id="rId160"/>
    <p:sldId id="374" r:id="rId161"/>
    <p:sldId id="375" r:id="rId162"/>
    <p:sldId id="376" r:id="rId163"/>
    <p:sldId id="377" r:id="rId164"/>
    <p:sldId id="378" r:id="rId165"/>
    <p:sldId id="379" r:id="rId166"/>
    <p:sldId id="380" r:id="rId167"/>
    <p:sldId id="593" r:id="rId168"/>
    <p:sldId id="594" r:id="rId169"/>
    <p:sldId id="600" r:id="rId170"/>
    <p:sldId id="595" r:id="rId171"/>
    <p:sldId id="596" r:id="rId172"/>
    <p:sldId id="599" r:id="rId173"/>
    <p:sldId id="597" r:id="rId174"/>
    <p:sldId id="603" r:id="rId175"/>
    <p:sldId id="604" r:id="rId176"/>
    <p:sldId id="394" r:id="rId177"/>
    <p:sldId id="406" r:id="rId178"/>
    <p:sldId id="398" r:id="rId179"/>
    <p:sldId id="391" r:id="rId180"/>
    <p:sldId id="602" r:id="rId181"/>
    <p:sldId id="607" r:id="rId182"/>
    <p:sldId id="608" r:id="rId183"/>
    <p:sldId id="609" r:id="rId184"/>
    <p:sldId id="601" r:id="rId185"/>
    <p:sldId id="399" r:id="rId186"/>
    <p:sldId id="400" r:id="rId187"/>
    <p:sldId id="401" r:id="rId188"/>
    <p:sldId id="522" r:id="rId189"/>
    <p:sldId id="524" r:id="rId190"/>
  </p:sldIdLst>
  <p:sldSz cx="9144000" cy="6858000" type="screen4x3"/>
  <p:notesSz cx="6858000" cy="9144000"/>
  <p:defaultTextStyle>
    <a:defPPr>
      <a:defRPr lang="en-US"/>
    </a:defPPr>
    <a:lvl1pPr algn="l" rtl="0" eaLnBrk="0" fontAlgn="base" hangingPunct="0">
      <a:spcBef>
        <a:spcPct val="0"/>
      </a:spcBef>
      <a:spcAft>
        <a:spcPct val="0"/>
      </a:spcAft>
      <a:defRPr sz="20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itchFamily="18" charset="0"/>
        <a:ea typeface="+mn-ea"/>
        <a:cs typeface="+mn-cs"/>
      </a:defRPr>
    </a:lvl5pPr>
    <a:lvl6pPr marL="2286000" algn="l" defTabSz="914400" rtl="0" eaLnBrk="1" latinLnBrk="0" hangingPunct="1">
      <a:defRPr sz="2000" kern="1200">
        <a:solidFill>
          <a:schemeClr val="tx1"/>
        </a:solidFill>
        <a:latin typeface="Times New Roman" pitchFamily="18" charset="0"/>
        <a:ea typeface="+mn-ea"/>
        <a:cs typeface="+mn-cs"/>
      </a:defRPr>
    </a:lvl6pPr>
    <a:lvl7pPr marL="2743200" algn="l" defTabSz="914400" rtl="0" eaLnBrk="1" latinLnBrk="0" hangingPunct="1">
      <a:defRPr sz="2000" kern="1200">
        <a:solidFill>
          <a:schemeClr val="tx1"/>
        </a:solidFill>
        <a:latin typeface="Times New Roman" pitchFamily="18" charset="0"/>
        <a:ea typeface="+mn-ea"/>
        <a:cs typeface="+mn-cs"/>
      </a:defRPr>
    </a:lvl7pPr>
    <a:lvl8pPr marL="3200400" algn="l" defTabSz="914400" rtl="0" eaLnBrk="1" latinLnBrk="0" hangingPunct="1">
      <a:defRPr sz="2000" kern="1200">
        <a:solidFill>
          <a:schemeClr val="tx1"/>
        </a:solidFill>
        <a:latin typeface="Times New Roman" pitchFamily="18" charset="0"/>
        <a:ea typeface="+mn-ea"/>
        <a:cs typeface="+mn-cs"/>
      </a:defRPr>
    </a:lvl8pPr>
    <a:lvl9pPr marL="3657600" algn="l" defTabSz="914400" rtl="0" eaLnBrk="1" latinLnBrk="0" hangingPunct="1">
      <a:defRPr sz="20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B8725484-9E68-4C3E-A8D7-53587F533B38}">
          <p14:sldIdLst>
            <p14:sldId id="486"/>
            <p14:sldId id="487"/>
            <p14:sldId id="566"/>
            <p14:sldId id="525"/>
            <p14:sldId id="605"/>
            <p14:sldId id="606"/>
            <p14:sldId id="530"/>
            <p14:sldId id="531"/>
            <p14:sldId id="527"/>
            <p14:sldId id="528"/>
            <p14:sldId id="529"/>
            <p14:sldId id="533"/>
            <p14:sldId id="534"/>
            <p14:sldId id="535"/>
            <p14:sldId id="536"/>
            <p14:sldId id="561"/>
            <p14:sldId id="564"/>
            <p14:sldId id="562"/>
            <p14:sldId id="540"/>
            <p14:sldId id="541"/>
            <p14:sldId id="565"/>
            <p14:sldId id="542"/>
            <p14:sldId id="543"/>
            <p14:sldId id="544"/>
            <p14:sldId id="545"/>
            <p14:sldId id="546"/>
            <p14:sldId id="547"/>
            <p14:sldId id="548"/>
            <p14:sldId id="549"/>
            <p14:sldId id="488"/>
            <p14:sldId id="491"/>
            <p14:sldId id="492"/>
            <p14:sldId id="493"/>
            <p14:sldId id="494"/>
            <p14:sldId id="495"/>
            <p14:sldId id="496"/>
            <p14:sldId id="497"/>
            <p14:sldId id="498"/>
            <p14:sldId id="499"/>
            <p14:sldId id="500"/>
            <p14:sldId id="501"/>
            <p14:sldId id="502"/>
            <p14:sldId id="503"/>
            <p14:sldId id="504"/>
            <p14:sldId id="505"/>
            <p14:sldId id="506"/>
            <p14:sldId id="567"/>
            <p14:sldId id="436"/>
            <p14:sldId id="437"/>
            <p14:sldId id="438"/>
            <p14:sldId id="439"/>
            <p14:sldId id="440"/>
            <p14:sldId id="441"/>
            <p14:sldId id="444"/>
            <p14:sldId id="447"/>
            <p14:sldId id="448"/>
            <p14:sldId id="449"/>
            <p14:sldId id="450"/>
            <p14:sldId id="451"/>
            <p14:sldId id="452"/>
            <p14:sldId id="454"/>
            <p14:sldId id="455"/>
            <p14:sldId id="456"/>
            <p14:sldId id="457"/>
            <p14:sldId id="458"/>
            <p14:sldId id="461"/>
            <p14:sldId id="462"/>
            <p14:sldId id="463"/>
            <p14:sldId id="464"/>
            <p14:sldId id="465"/>
            <p14:sldId id="578"/>
            <p14:sldId id="568"/>
            <p14:sldId id="569"/>
            <p14:sldId id="570"/>
            <p14:sldId id="571"/>
            <p14:sldId id="572"/>
            <p14:sldId id="573"/>
            <p14:sldId id="574"/>
            <p14:sldId id="575"/>
            <p14:sldId id="576"/>
            <p14:sldId id="579"/>
            <p14:sldId id="577"/>
            <p14:sldId id="507"/>
            <p14:sldId id="582"/>
            <p14:sldId id="583"/>
            <p14:sldId id="584"/>
            <p14:sldId id="586"/>
            <p14:sldId id="587"/>
            <p14:sldId id="588"/>
            <p14:sldId id="591"/>
            <p14:sldId id="585"/>
            <p14:sldId id="256"/>
            <p14:sldId id="589"/>
            <p14:sldId id="590"/>
            <p14:sldId id="261"/>
            <p14:sldId id="258"/>
            <p14:sldId id="262"/>
            <p14:sldId id="263"/>
            <p14:sldId id="264"/>
            <p14:sldId id="265"/>
            <p14:sldId id="266"/>
            <p14:sldId id="267"/>
            <p14:sldId id="268"/>
            <p14:sldId id="269"/>
            <p14:sldId id="271"/>
            <p14:sldId id="278"/>
            <p14:sldId id="279"/>
            <p14:sldId id="280"/>
            <p14:sldId id="281"/>
            <p14:sldId id="282"/>
            <p14:sldId id="283"/>
            <p14:sldId id="284"/>
            <p14:sldId id="285"/>
            <p14:sldId id="286"/>
            <p14:sldId id="272"/>
            <p14:sldId id="273"/>
            <p14:sldId id="274"/>
            <p14:sldId id="275"/>
            <p14:sldId id="276"/>
            <p14:sldId id="27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287"/>
            <p14:sldId id="309"/>
            <p14:sldId id="310"/>
            <p14:sldId id="311"/>
            <p14:sldId id="312"/>
            <p14:sldId id="313"/>
            <p14:sldId id="314"/>
            <p14:sldId id="315"/>
            <p14:sldId id="317"/>
            <p14:sldId id="592"/>
            <p14:sldId id="319"/>
            <p14:sldId id="320"/>
            <p14:sldId id="324"/>
            <p14:sldId id="367"/>
            <p14:sldId id="370"/>
            <p14:sldId id="371"/>
            <p14:sldId id="372"/>
            <p14:sldId id="373"/>
            <p14:sldId id="374"/>
            <p14:sldId id="375"/>
            <p14:sldId id="376"/>
            <p14:sldId id="377"/>
            <p14:sldId id="378"/>
            <p14:sldId id="379"/>
            <p14:sldId id="380"/>
            <p14:sldId id="593"/>
            <p14:sldId id="594"/>
            <p14:sldId id="600"/>
            <p14:sldId id="595"/>
            <p14:sldId id="596"/>
            <p14:sldId id="599"/>
            <p14:sldId id="597"/>
            <p14:sldId id="603"/>
            <p14:sldId id="604"/>
            <p14:sldId id="394"/>
            <p14:sldId id="406"/>
            <p14:sldId id="398"/>
            <p14:sldId id="391"/>
            <p14:sldId id="602"/>
            <p14:sldId id="607"/>
            <p14:sldId id="608"/>
            <p14:sldId id="609"/>
            <p14:sldId id="601"/>
            <p14:sldId id="399"/>
            <p14:sldId id="400"/>
            <p14:sldId id="401"/>
            <p14:sldId id="522"/>
            <p14:sldId id="52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7D3FF"/>
    <a:srgbClr val="9966FF"/>
    <a:srgbClr val="663300"/>
    <a:srgbClr val="009999"/>
    <a:srgbClr val="FFFFFF"/>
    <a:srgbClr val="009900"/>
    <a:srgbClr val="996600"/>
    <a:srgbClr val="008080"/>
    <a:srgbClr val="0043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24" autoAdjust="0"/>
    <p:restoredTop sz="94872" autoAdjust="0"/>
  </p:normalViewPr>
  <p:slideViewPr>
    <p:cSldViewPr snapToGrid="0">
      <p:cViewPr varScale="1">
        <p:scale>
          <a:sx n="69" d="100"/>
          <a:sy n="69" d="100"/>
        </p:scale>
        <p:origin x="612"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5" d="100"/>
          <a:sy n="55" d="100"/>
        </p:scale>
        <p:origin x="-1752"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viewProps" Target="view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tableStyles" Target="tableStyles.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20.wmf"/><Relationship Id="rId1" Type="http://schemas.openxmlformats.org/officeDocument/2006/relationships/image" Target="../media/image11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5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20.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20.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65.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75.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77.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79.wmf"/><Relationship Id="rId1" Type="http://schemas.openxmlformats.org/officeDocument/2006/relationships/image" Target="../media/image17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10.wmf"/><Relationship Id="rId1" Type="http://schemas.openxmlformats.org/officeDocument/2006/relationships/image" Target="../media/image10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11.wmf"/><Relationship Id="rId1" Type="http://schemas.openxmlformats.org/officeDocument/2006/relationships/image" Target="../media/image109.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image" Target="../media/image113.wmf"/><Relationship Id="rId1" Type="http://schemas.openxmlformats.org/officeDocument/2006/relationships/image" Target="../media/image11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image" Target="../media/image117.wmf"/><Relationship Id="rId1" Type="http://schemas.openxmlformats.org/officeDocument/2006/relationships/image" Target="../media/image11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58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ltLang="en-US"/>
          </a:p>
        </p:txBody>
      </p:sp>
      <p:sp>
        <p:nvSpPr>
          <p:cNvPr id="67587"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en-US"/>
          </a:p>
        </p:txBody>
      </p:sp>
      <p:sp>
        <p:nvSpPr>
          <p:cNvPr id="675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7589"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67590"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en-US"/>
          </a:p>
        </p:txBody>
      </p:sp>
      <p:sp>
        <p:nvSpPr>
          <p:cNvPr id="67591"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70FFAA7E-8646-46EC-8DCC-77668A4181FE}" type="slidenum">
              <a:rPr lang="en-US" altLang="en-US"/>
              <a:pPr/>
              <a:t>‹#›</a:t>
            </a:fld>
            <a:endParaRPr lang="en-US" altLang="en-US"/>
          </a:p>
        </p:txBody>
      </p:sp>
    </p:spTree>
    <p:extLst>
      <p:ext uri="{BB962C8B-B14F-4D97-AF65-F5344CB8AC3E}">
        <p14:creationId xmlns:p14="http://schemas.microsoft.com/office/powerpoint/2010/main" val="251986935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587500" y="1006475"/>
            <a:ext cx="4595813" cy="34480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98" name="Text Box 2"/>
          <p:cNvSpPr txBox="1">
            <a:spLocks noGrp="1" noChangeArrowheads="1"/>
          </p:cNvSpPr>
          <p:nvPr>
            <p:ph type="body"/>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marL="85725" indent="-85725" eaLnBrk="1">
              <a:lnSpc>
                <a:spcPct val="93000"/>
              </a:lnSpc>
              <a:spcBef>
                <a:spcPct val="0"/>
              </a:spcBef>
              <a:buSzPct val="45000"/>
              <a:buFont typeface="Wingdings" panose="05000000000000000000" pitchFamily="2" charset="2"/>
              <a:buNone/>
              <a:tabLst>
                <a:tab pos="723900" algn="l"/>
                <a:tab pos="1447800" algn="l"/>
                <a:tab pos="2171700" algn="l"/>
                <a:tab pos="2895600" algn="l"/>
                <a:tab pos="3619500" algn="l"/>
                <a:tab pos="4343400" algn="l"/>
                <a:tab pos="5067300" algn="l"/>
              </a:tabLst>
            </a:pPr>
            <a:r>
              <a:rPr lang="en-GB" altLang="en-US">
                <a:latin typeface="Arial" panose="020B0604020202020204" pitchFamily="34" charset="0"/>
                <a:cs typeface="msgothic" charset="0"/>
              </a:rPr>
              <a:t>Binge Drinking Predicted Probabilities by Gender and Friends’ Prior Drinking</a:t>
            </a:r>
          </a:p>
        </p:txBody>
      </p:sp>
    </p:spTree>
    <p:extLst>
      <p:ext uri="{BB962C8B-B14F-4D97-AF65-F5344CB8AC3E}">
        <p14:creationId xmlns:p14="http://schemas.microsoft.com/office/powerpoint/2010/main" val="439280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B9188B34-7B0E-45EA-98B7-862D7B981878}" type="slidenum">
              <a:rPr lang="en-US"/>
              <a:pPr eaLnBrk="1" hangingPunct="1"/>
              <a:t>20</a:t>
            </a:fld>
            <a:endParaRPr lang="en-US"/>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xfrm>
            <a:off x="914400" y="4343400"/>
            <a:ext cx="5029200" cy="4114800"/>
          </a:xfrm>
          <a:noFill/>
        </p:spPr>
        <p:txBody>
          <a:bodyPr/>
          <a:lstStyle/>
          <a:p>
            <a:pPr eaLnBrk="1" hangingPunct="1"/>
            <a:r>
              <a:rPr lang="en-US" smtClean="0"/>
              <a:t>Working through the mathematical requirements for the intuitive notion of ‘widely distributed’ ties, we come up with the following two equivalent definitions of structural cohesion</a:t>
            </a:r>
          </a:p>
          <a:p>
            <a:pPr eaLnBrk="1" hangingPunct="1"/>
            <a:r>
              <a:rPr lang="en-US" smtClean="0"/>
              <a:t>(read).</a:t>
            </a:r>
          </a:p>
          <a:p>
            <a:pPr eaLnBrk="1" hangingPunct="1"/>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7"/>
          <p:cNvSpPr>
            <a:spLocks noGrp="1" noChangeArrowheads="1"/>
          </p:cNvSpPr>
          <p:nvPr>
            <p:ph type="sldNum" sz="quarter" idx="5"/>
          </p:nvPr>
        </p:nvSpPr>
        <p:spPr>
          <a:noFill/>
        </p:spPr>
        <p:txBody>
          <a:bodyPr/>
          <a:lstStyle>
            <a:lvl1pPr eaLnBrk="0" hangingPunct="0">
              <a:defRPr baseline="-25000">
                <a:solidFill>
                  <a:schemeClr val="tx1"/>
                </a:solidFill>
                <a:latin typeface="Times New Roman" pitchFamily="18" charset="0"/>
                <a:cs typeface="Arial" pitchFamily="34" charset="0"/>
              </a:defRPr>
            </a:lvl1pPr>
            <a:lvl2pPr marL="742950" indent="-285750" eaLnBrk="0" hangingPunct="0">
              <a:defRPr baseline="-25000">
                <a:solidFill>
                  <a:schemeClr val="tx1"/>
                </a:solidFill>
                <a:latin typeface="Times New Roman" pitchFamily="18" charset="0"/>
                <a:cs typeface="Arial" pitchFamily="34" charset="0"/>
              </a:defRPr>
            </a:lvl2pPr>
            <a:lvl3pPr marL="1143000" indent="-228600" eaLnBrk="0" hangingPunct="0">
              <a:defRPr baseline="-25000">
                <a:solidFill>
                  <a:schemeClr val="tx1"/>
                </a:solidFill>
                <a:latin typeface="Times New Roman" pitchFamily="18" charset="0"/>
                <a:cs typeface="Arial" pitchFamily="34" charset="0"/>
              </a:defRPr>
            </a:lvl3pPr>
            <a:lvl4pPr marL="1600200" indent="-228600" eaLnBrk="0" hangingPunct="0">
              <a:defRPr baseline="-25000">
                <a:solidFill>
                  <a:schemeClr val="tx1"/>
                </a:solidFill>
                <a:latin typeface="Times New Roman" pitchFamily="18" charset="0"/>
                <a:cs typeface="Arial" pitchFamily="34" charset="0"/>
              </a:defRPr>
            </a:lvl4pPr>
            <a:lvl5pPr marL="2057400" indent="-228600" eaLnBrk="0" hangingPunct="0">
              <a:defRPr baseline="-250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baseline="-250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baseline="-250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baseline="-250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baseline="-25000">
                <a:solidFill>
                  <a:schemeClr val="tx1"/>
                </a:solidFill>
                <a:latin typeface="Times New Roman" pitchFamily="18" charset="0"/>
                <a:cs typeface="Arial" pitchFamily="34" charset="0"/>
              </a:defRPr>
            </a:lvl9pPr>
          </a:lstStyle>
          <a:p>
            <a:pPr eaLnBrk="1" hangingPunct="1"/>
            <a:fld id="{542ACC1F-532A-488D-890B-3A6EB6D828D5}" type="slidenum">
              <a:rPr lang="en-US" baseline="0" smtClean="0">
                <a:latin typeface="Arial" pitchFamily="34" charset="0"/>
              </a:rPr>
              <a:pPr eaLnBrk="1" hangingPunct="1"/>
              <a:t>23</a:t>
            </a:fld>
            <a:endParaRPr lang="en-US" baseline="0" smtClean="0">
              <a:latin typeface="Arial" pitchFamily="34" charset="0"/>
            </a:endParaRPr>
          </a:p>
        </p:txBody>
      </p:sp>
      <p:sp>
        <p:nvSpPr>
          <p:cNvPr id="377859" name="Rectangle 2"/>
          <p:cNvSpPr>
            <a:spLocks noGrp="1" noRot="1" noChangeAspect="1" noChangeArrowheads="1" noTextEdit="1"/>
          </p:cNvSpPr>
          <p:nvPr>
            <p:ph type="sldImg"/>
          </p:nvPr>
        </p:nvSpPr>
        <p:spPr>
          <a:ln/>
        </p:spPr>
      </p:sp>
      <p:sp>
        <p:nvSpPr>
          <p:cNvPr id="377860" name="Rectangle 3"/>
          <p:cNvSpPr>
            <a:spLocks noGrp="1" noChangeArrowheads="1"/>
          </p:cNvSpPr>
          <p:nvPr>
            <p:ph type="body" idx="1"/>
          </p:nvPr>
        </p:nvSpPr>
        <p:spPr>
          <a:xfrm>
            <a:off x="914400" y="4343400"/>
            <a:ext cx="5029200" cy="4114800"/>
          </a:xfrm>
          <a:noFill/>
        </p:spPr>
        <p:txBody>
          <a:bodyPr/>
          <a:lstStyle/>
          <a:p>
            <a:pPr eaLnBrk="1" hangingPunct="1"/>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7"/>
          <p:cNvSpPr>
            <a:spLocks noGrp="1" noChangeArrowheads="1"/>
          </p:cNvSpPr>
          <p:nvPr>
            <p:ph type="sldNum" sz="quarter" idx="5"/>
          </p:nvPr>
        </p:nvSpPr>
        <p:spPr>
          <a:noFill/>
        </p:spPr>
        <p:txBody>
          <a:bodyPr/>
          <a:lstStyle>
            <a:lvl1pPr eaLnBrk="0" hangingPunct="0">
              <a:defRPr baseline="-25000">
                <a:solidFill>
                  <a:schemeClr val="tx1"/>
                </a:solidFill>
                <a:latin typeface="Times New Roman" pitchFamily="18" charset="0"/>
                <a:cs typeface="Arial" pitchFamily="34" charset="0"/>
              </a:defRPr>
            </a:lvl1pPr>
            <a:lvl2pPr marL="742950" indent="-285750" eaLnBrk="0" hangingPunct="0">
              <a:defRPr baseline="-25000">
                <a:solidFill>
                  <a:schemeClr val="tx1"/>
                </a:solidFill>
                <a:latin typeface="Times New Roman" pitchFamily="18" charset="0"/>
                <a:cs typeface="Arial" pitchFamily="34" charset="0"/>
              </a:defRPr>
            </a:lvl2pPr>
            <a:lvl3pPr marL="1143000" indent="-228600" eaLnBrk="0" hangingPunct="0">
              <a:defRPr baseline="-25000">
                <a:solidFill>
                  <a:schemeClr val="tx1"/>
                </a:solidFill>
                <a:latin typeface="Times New Roman" pitchFamily="18" charset="0"/>
                <a:cs typeface="Arial" pitchFamily="34" charset="0"/>
              </a:defRPr>
            </a:lvl3pPr>
            <a:lvl4pPr marL="1600200" indent="-228600" eaLnBrk="0" hangingPunct="0">
              <a:defRPr baseline="-25000">
                <a:solidFill>
                  <a:schemeClr val="tx1"/>
                </a:solidFill>
                <a:latin typeface="Times New Roman" pitchFamily="18" charset="0"/>
                <a:cs typeface="Arial" pitchFamily="34" charset="0"/>
              </a:defRPr>
            </a:lvl4pPr>
            <a:lvl5pPr marL="2057400" indent="-228600" eaLnBrk="0" hangingPunct="0">
              <a:defRPr baseline="-250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baseline="-250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baseline="-250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baseline="-250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baseline="-25000">
                <a:solidFill>
                  <a:schemeClr val="tx1"/>
                </a:solidFill>
                <a:latin typeface="Times New Roman" pitchFamily="18" charset="0"/>
                <a:cs typeface="Arial" pitchFamily="34" charset="0"/>
              </a:defRPr>
            </a:lvl9pPr>
          </a:lstStyle>
          <a:p>
            <a:pPr eaLnBrk="1" hangingPunct="1"/>
            <a:fld id="{5081AF8D-68A9-4E7F-AEBB-3EF6223D28B3}" type="slidenum">
              <a:rPr lang="en-US" baseline="0" smtClean="0">
                <a:latin typeface="Arial" pitchFamily="34" charset="0"/>
              </a:rPr>
              <a:pPr eaLnBrk="1" hangingPunct="1"/>
              <a:t>24</a:t>
            </a:fld>
            <a:endParaRPr lang="en-US" baseline="0" smtClean="0">
              <a:latin typeface="Arial" pitchFamily="34" charset="0"/>
            </a:endParaRPr>
          </a:p>
        </p:txBody>
      </p:sp>
      <p:sp>
        <p:nvSpPr>
          <p:cNvPr id="378883" name="Rectangle 2"/>
          <p:cNvSpPr>
            <a:spLocks noGrp="1" noRot="1" noChangeAspect="1" noChangeArrowheads="1" noTextEdit="1"/>
          </p:cNvSpPr>
          <p:nvPr>
            <p:ph type="sldImg"/>
          </p:nvPr>
        </p:nvSpPr>
        <p:spPr>
          <a:ln/>
        </p:spPr>
      </p:sp>
      <p:sp>
        <p:nvSpPr>
          <p:cNvPr id="378884" name="Rectangle 3"/>
          <p:cNvSpPr>
            <a:spLocks noGrp="1" noChangeArrowheads="1"/>
          </p:cNvSpPr>
          <p:nvPr>
            <p:ph type="body" idx="1"/>
          </p:nvPr>
        </p:nvSpPr>
        <p:spPr>
          <a:xfrm>
            <a:off x="914400" y="4343400"/>
            <a:ext cx="5029200" cy="4114800"/>
          </a:xfrm>
          <a:noFill/>
        </p:spPr>
        <p:txBody>
          <a:bodyPr/>
          <a:lstStyle/>
          <a:p>
            <a:pPr eaLnBrk="1" hangingPunct="1"/>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7"/>
          <p:cNvSpPr>
            <a:spLocks noGrp="1" noChangeArrowheads="1"/>
          </p:cNvSpPr>
          <p:nvPr>
            <p:ph type="sldNum" sz="quarter" idx="5"/>
          </p:nvPr>
        </p:nvSpPr>
        <p:spPr>
          <a:noFill/>
        </p:spPr>
        <p:txBody>
          <a:bodyPr/>
          <a:lstStyle>
            <a:lvl1pPr eaLnBrk="0" hangingPunct="0">
              <a:defRPr baseline="-25000">
                <a:solidFill>
                  <a:schemeClr val="tx1"/>
                </a:solidFill>
                <a:latin typeface="Times New Roman" pitchFamily="18" charset="0"/>
                <a:cs typeface="Arial" pitchFamily="34" charset="0"/>
              </a:defRPr>
            </a:lvl1pPr>
            <a:lvl2pPr marL="742950" indent="-285750" eaLnBrk="0" hangingPunct="0">
              <a:defRPr baseline="-25000">
                <a:solidFill>
                  <a:schemeClr val="tx1"/>
                </a:solidFill>
                <a:latin typeface="Times New Roman" pitchFamily="18" charset="0"/>
                <a:cs typeface="Arial" pitchFamily="34" charset="0"/>
              </a:defRPr>
            </a:lvl2pPr>
            <a:lvl3pPr marL="1143000" indent="-228600" eaLnBrk="0" hangingPunct="0">
              <a:defRPr baseline="-25000">
                <a:solidFill>
                  <a:schemeClr val="tx1"/>
                </a:solidFill>
                <a:latin typeface="Times New Roman" pitchFamily="18" charset="0"/>
                <a:cs typeface="Arial" pitchFamily="34" charset="0"/>
              </a:defRPr>
            </a:lvl3pPr>
            <a:lvl4pPr marL="1600200" indent="-228600" eaLnBrk="0" hangingPunct="0">
              <a:defRPr baseline="-25000">
                <a:solidFill>
                  <a:schemeClr val="tx1"/>
                </a:solidFill>
                <a:latin typeface="Times New Roman" pitchFamily="18" charset="0"/>
                <a:cs typeface="Arial" pitchFamily="34" charset="0"/>
              </a:defRPr>
            </a:lvl4pPr>
            <a:lvl5pPr marL="2057400" indent="-228600" eaLnBrk="0" hangingPunct="0">
              <a:defRPr baseline="-250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baseline="-250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baseline="-250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baseline="-250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baseline="-25000">
                <a:solidFill>
                  <a:schemeClr val="tx1"/>
                </a:solidFill>
                <a:latin typeface="Times New Roman" pitchFamily="18" charset="0"/>
                <a:cs typeface="Arial" pitchFamily="34" charset="0"/>
              </a:defRPr>
            </a:lvl9pPr>
          </a:lstStyle>
          <a:p>
            <a:pPr eaLnBrk="1" hangingPunct="1"/>
            <a:fld id="{F544AC2E-ABFF-4016-9DA1-8A303A675CBA}" type="slidenum">
              <a:rPr lang="en-US" baseline="0" smtClean="0">
                <a:latin typeface="Arial" pitchFamily="34" charset="0"/>
              </a:rPr>
              <a:pPr eaLnBrk="1" hangingPunct="1"/>
              <a:t>25</a:t>
            </a:fld>
            <a:endParaRPr lang="en-US" baseline="0" smtClean="0">
              <a:latin typeface="Arial" pitchFamily="34" charset="0"/>
            </a:endParaRPr>
          </a:p>
        </p:txBody>
      </p:sp>
      <p:sp>
        <p:nvSpPr>
          <p:cNvPr id="379907" name="Rectangle 2"/>
          <p:cNvSpPr>
            <a:spLocks noGrp="1" noRot="1" noChangeAspect="1" noChangeArrowheads="1" noTextEdit="1"/>
          </p:cNvSpPr>
          <p:nvPr>
            <p:ph type="sldImg"/>
          </p:nvPr>
        </p:nvSpPr>
        <p:spPr>
          <a:ln/>
        </p:spPr>
      </p:sp>
      <p:sp>
        <p:nvSpPr>
          <p:cNvPr id="379908" name="Rectangle 3"/>
          <p:cNvSpPr>
            <a:spLocks noGrp="1" noChangeArrowheads="1"/>
          </p:cNvSpPr>
          <p:nvPr>
            <p:ph type="body" idx="1"/>
          </p:nvPr>
        </p:nvSpPr>
        <p:spPr>
          <a:xfrm>
            <a:off x="914400" y="4343400"/>
            <a:ext cx="5029200" cy="4114800"/>
          </a:xfrm>
          <a:noFill/>
        </p:spPr>
        <p:txBody>
          <a:bodyPr/>
          <a:lstStyle/>
          <a:p>
            <a:pPr eaLnBrk="1" hangingPunct="1"/>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7"/>
          <p:cNvSpPr>
            <a:spLocks noGrp="1" noChangeArrowheads="1"/>
          </p:cNvSpPr>
          <p:nvPr>
            <p:ph type="sldNum" sz="quarter" idx="5"/>
          </p:nvPr>
        </p:nvSpPr>
        <p:spPr>
          <a:noFill/>
        </p:spPr>
        <p:txBody>
          <a:bodyPr/>
          <a:lstStyle>
            <a:lvl1pPr eaLnBrk="0" hangingPunct="0">
              <a:defRPr baseline="-25000">
                <a:solidFill>
                  <a:schemeClr val="tx1"/>
                </a:solidFill>
                <a:latin typeface="Times New Roman" pitchFamily="18" charset="0"/>
                <a:cs typeface="Arial" pitchFamily="34" charset="0"/>
              </a:defRPr>
            </a:lvl1pPr>
            <a:lvl2pPr marL="742950" indent="-285750" eaLnBrk="0" hangingPunct="0">
              <a:defRPr baseline="-25000">
                <a:solidFill>
                  <a:schemeClr val="tx1"/>
                </a:solidFill>
                <a:latin typeface="Times New Roman" pitchFamily="18" charset="0"/>
                <a:cs typeface="Arial" pitchFamily="34" charset="0"/>
              </a:defRPr>
            </a:lvl2pPr>
            <a:lvl3pPr marL="1143000" indent="-228600" eaLnBrk="0" hangingPunct="0">
              <a:defRPr baseline="-25000">
                <a:solidFill>
                  <a:schemeClr val="tx1"/>
                </a:solidFill>
                <a:latin typeface="Times New Roman" pitchFamily="18" charset="0"/>
                <a:cs typeface="Arial" pitchFamily="34" charset="0"/>
              </a:defRPr>
            </a:lvl3pPr>
            <a:lvl4pPr marL="1600200" indent="-228600" eaLnBrk="0" hangingPunct="0">
              <a:defRPr baseline="-25000">
                <a:solidFill>
                  <a:schemeClr val="tx1"/>
                </a:solidFill>
                <a:latin typeface="Times New Roman" pitchFamily="18" charset="0"/>
                <a:cs typeface="Arial" pitchFamily="34" charset="0"/>
              </a:defRPr>
            </a:lvl4pPr>
            <a:lvl5pPr marL="2057400" indent="-228600" eaLnBrk="0" hangingPunct="0">
              <a:defRPr baseline="-250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baseline="-250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baseline="-250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baseline="-250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baseline="-25000">
                <a:solidFill>
                  <a:schemeClr val="tx1"/>
                </a:solidFill>
                <a:latin typeface="Times New Roman" pitchFamily="18" charset="0"/>
                <a:cs typeface="Arial" pitchFamily="34" charset="0"/>
              </a:defRPr>
            </a:lvl9pPr>
          </a:lstStyle>
          <a:p>
            <a:pPr eaLnBrk="1" hangingPunct="1"/>
            <a:fld id="{6A87CF3F-1B92-436E-BE40-E06856203D52}" type="slidenum">
              <a:rPr lang="en-US" baseline="0" smtClean="0">
                <a:latin typeface="Arial" pitchFamily="34" charset="0"/>
              </a:rPr>
              <a:pPr eaLnBrk="1" hangingPunct="1"/>
              <a:t>26</a:t>
            </a:fld>
            <a:endParaRPr lang="en-US" baseline="0" smtClean="0">
              <a:latin typeface="Arial" pitchFamily="34" charset="0"/>
            </a:endParaRPr>
          </a:p>
        </p:txBody>
      </p:sp>
      <p:sp>
        <p:nvSpPr>
          <p:cNvPr id="380931" name="Rectangle 2"/>
          <p:cNvSpPr>
            <a:spLocks noGrp="1" noRot="1" noChangeAspect="1" noChangeArrowheads="1" noTextEdit="1"/>
          </p:cNvSpPr>
          <p:nvPr>
            <p:ph type="sldImg"/>
          </p:nvPr>
        </p:nvSpPr>
        <p:spPr>
          <a:ln/>
        </p:spPr>
      </p:sp>
      <p:sp>
        <p:nvSpPr>
          <p:cNvPr id="380932" name="Rectangle 3"/>
          <p:cNvSpPr>
            <a:spLocks noGrp="1" noChangeArrowheads="1"/>
          </p:cNvSpPr>
          <p:nvPr>
            <p:ph type="body" idx="1"/>
          </p:nvPr>
        </p:nvSpPr>
        <p:spPr>
          <a:xfrm>
            <a:off x="914400" y="4343400"/>
            <a:ext cx="5029200" cy="4114800"/>
          </a:xfrm>
          <a:noFill/>
        </p:spPr>
        <p:txBody>
          <a:bodyPr/>
          <a:lstStyle/>
          <a:p>
            <a:pPr eaLnBrk="1" hangingPunct="1"/>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7"/>
          <p:cNvSpPr>
            <a:spLocks noGrp="1" noChangeArrowheads="1"/>
          </p:cNvSpPr>
          <p:nvPr>
            <p:ph type="sldNum" sz="quarter" idx="5"/>
          </p:nvPr>
        </p:nvSpPr>
        <p:spPr>
          <a:noFill/>
        </p:spPr>
        <p:txBody>
          <a:bodyPr/>
          <a:lstStyle>
            <a:lvl1pPr eaLnBrk="0" hangingPunct="0">
              <a:defRPr baseline="-25000">
                <a:solidFill>
                  <a:schemeClr val="tx1"/>
                </a:solidFill>
                <a:latin typeface="Times New Roman" pitchFamily="18" charset="0"/>
                <a:cs typeface="Arial" pitchFamily="34" charset="0"/>
              </a:defRPr>
            </a:lvl1pPr>
            <a:lvl2pPr marL="742950" indent="-285750" eaLnBrk="0" hangingPunct="0">
              <a:defRPr baseline="-25000">
                <a:solidFill>
                  <a:schemeClr val="tx1"/>
                </a:solidFill>
                <a:latin typeface="Times New Roman" pitchFamily="18" charset="0"/>
                <a:cs typeface="Arial" pitchFamily="34" charset="0"/>
              </a:defRPr>
            </a:lvl2pPr>
            <a:lvl3pPr marL="1143000" indent="-228600" eaLnBrk="0" hangingPunct="0">
              <a:defRPr baseline="-25000">
                <a:solidFill>
                  <a:schemeClr val="tx1"/>
                </a:solidFill>
                <a:latin typeface="Times New Roman" pitchFamily="18" charset="0"/>
                <a:cs typeface="Arial" pitchFamily="34" charset="0"/>
              </a:defRPr>
            </a:lvl3pPr>
            <a:lvl4pPr marL="1600200" indent="-228600" eaLnBrk="0" hangingPunct="0">
              <a:defRPr baseline="-25000">
                <a:solidFill>
                  <a:schemeClr val="tx1"/>
                </a:solidFill>
                <a:latin typeface="Times New Roman" pitchFamily="18" charset="0"/>
                <a:cs typeface="Arial" pitchFamily="34" charset="0"/>
              </a:defRPr>
            </a:lvl4pPr>
            <a:lvl5pPr marL="2057400" indent="-228600" eaLnBrk="0" hangingPunct="0">
              <a:defRPr baseline="-250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baseline="-250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baseline="-250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baseline="-250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baseline="-25000">
                <a:solidFill>
                  <a:schemeClr val="tx1"/>
                </a:solidFill>
                <a:latin typeface="Times New Roman" pitchFamily="18" charset="0"/>
                <a:cs typeface="Arial" pitchFamily="34" charset="0"/>
              </a:defRPr>
            </a:lvl9pPr>
          </a:lstStyle>
          <a:p>
            <a:pPr eaLnBrk="1" hangingPunct="1"/>
            <a:fld id="{6A87CF3F-1B92-436E-BE40-E06856203D52}" type="slidenum">
              <a:rPr lang="en-US" baseline="0" smtClean="0">
                <a:latin typeface="Arial" pitchFamily="34" charset="0"/>
              </a:rPr>
              <a:pPr eaLnBrk="1" hangingPunct="1"/>
              <a:t>27</a:t>
            </a:fld>
            <a:endParaRPr lang="en-US" baseline="0" smtClean="0">
              <a:latin typeface="Arial" pitchFamily="34" charset="0"/>
            </a:endParaRPr>
          </a:p>
        </p:txBody>
      </p:sp>
      <p:sp>
        <p:nvSpPr>
          <p:cNvPr id="380931" name="Rectangle 2"/>
          <p:cNvSpPr>
            <a:spLocks noGrp="1" noRot="1" noChangeAspect="1" noChangeArrowheads="1" noTextEdit="1"/>
          </p:cNvSpPr>
          <p:nvPr>
            <p:ph type="sldImg"/>
          </p:nvPr>
        </p:nvSpPr>
        <p:spPr>
          <a:ln/>
        </p:spPr>
      </p:sp>
      <p:sp>
        <p:nvSpPr>
          <p:cNvPr id="380932" name="Rectangle 3"/>
          <p:cNvSpPr>
            <a:spLocks noGrp="1" noChangeArrowheads="1"/>
          </p:cNvSpPr>
          <p:nvPr>
            <p:ph type="body" idx="1"/>
          </p:nvPr>
        </p:nvSpPr>
        <p:spPr>
          <a:xfrm>
            <a:off x="914400" y="4343400"/>
            <a:ext cx="5029200" cy="4114800"/>
          </a:xfrm>
          <a:noFill/>
        </p:spPr>
        <p:txBody>
          <a:bodyPr/>
          <a:lstStyle/>
          <a:p>
            <a:pPr eaLnBrk="1" hangingPunct="1"/>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7"/>
          <p:cNvSpPr>
            <a:spLocks noGrp="1" noChangeArrowheads="1"/>
          </p:cNvSpPr>
          <p:nvPr>
            <p:ph type="sldNum" sz="quarter" idx="5"/>
          </p:nvPr>
        </p:nvSpPr>
        <p:spPr>
          <a:noFill/>
        </p:spPr>
        <p:txBody>
          <a:bodyPr/>
          <a:lstStyle>
            <a:lvl1pPr eaLnBrk="0" hangingPunct="0">
              <a:defRPr baseline="-25000">
                <a:solidFill>
                  <a:schemeClr val="tx1"/>
                </a:solidFill>
                <a:latin typeface="Times New Roman" pitchFamily="18" charset="0"/>
                <a:cs typeface="Arial" pitchFamily="34" charset="0"/>
              </a:defRPr>
            </a:lvl1pPr>
            <a:lvl2pPr marL="742950" indent="-285750" eaLnBrk="0" hangingPunct="0">
              <a:defRPr baseline="-25000">
                <a:solidFill>
                  <a:schemeClr val="tx1"/>
                </a:solidFill>
                <a:latin typeface="Times New Roman" pitchFamily="18" charset="0"/>
                <a:cs typeface="Arial" pitchFamily="34" charset="0"/>
              </a:defRPr>
            </a:lvl2pPr>
            <a:lvl3pPr marL="1143000" indent="-228600" eaLnBrk="0" hangingPunct="0">
              <a:defRPr baseline="-25000">
                <a:solidFill>
                  <a:schemeClr val="tx1"/>
                </a:solidFill>
                <a:latin typeface="Times New Roman" pitchFamily="18" charset="0"/>
                <a:cs typeface="Arial" pitchFamily="34" charset="0"/>
              </a:defRPr>
            </a:lvl3pPr>
            <a:lvl4pPr marL="1600200" indent="-228600" eaLnBrk="0" hangingPunct="0">
              <a:defRPr baseline="-25000">
                <a:solidFill>
                  <a:schemeClr val="tx1"/>
                </a:solidFill>
                <a:latin typeface="Times New Roman" pitchFamily="18" charset="0"/>
                <a:cs typeface="Arial" pitchFamily="34" charset="0"/>
              </a:defRPr>
            </a:lvl4pPr>
            <a:lvl5pPr marL="2057400" indent="-228600" eaLnBrk="0" hangingPunct="0">
              <a:defRPr baseline="-250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baseline="-250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baseline="-250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baseline="-250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baseline="-25000">
                <a:solidFill>
                  <a:schemeClr val="tx1"/>
                </a:solidFill>
                <a:latin typeface="Times New Roman" pitchFamily="18" charset="0"/>
                <a:cs typeface="Arial" pitchFamily="34" charset="0"/>
              </a:defRPr>
            </a:lvl9pPr>
          </a:lstStyle>
          <a:p>
            <a:pPr eaLnBrk="1" hangingPunct="1"/>
            <a:fld id="{6A87CF3F-1B92-436E-BE40-E06856203D52}" type="slidenum">
              <a:rPr lang="en-US" baseline="0" smtClean="0">
                <a:latin typeface="Arial" pitchFamily="34" charset="0"/>
              </a:rPr>
              <a:pPr eaLnBrk="1" hangingPunct="1"/>
              <a:t>28</a:t>
            </a:fld>
            <a:endParaRPr lang="en-US" baseline="0" smtClean="0">
              <a:latin typeface="Arial" pitchFamily="34" charset="0"/>
            </a:endParaRPr>
          </a:p>
        </p:txBody>
      </p:sp>
      <p:sp>
        <p:nvSpPr>
          <p:cNvPr id="380931" name="Rectangle 2"/>
          <p:cNvSpPr>
            <a:spLocks noGrp="1" noRot="1" noChangeAspect="1" noChangeArrowheads="1" noTextEdit="1"/>
          </p:cNvSpPr>
          <p:nvPr>
            <p:ph type="sldImg"/>
          </p:nvPr>
        </p:nvSpPr>
        <p:spPr>
          <a:ln/>
        </p:spPr>
      </p:sp>
      <p:sp>
        <p:nvSpPr>
          <p:cNvPr id="380932" name="Rectangle 3"/>
          <p:cNvSpPr>
            <a:spLocks noGrp="1" noChangeArrowheads="1"/>
          </p:cNvSpPr>
          <p:nvPr>
            <p:ph type="body" idx="1"/>
          </p:nvPr>
        </p:nvSpPr>
        <p:spPr>
          <a:xfrm>
            <a:off x="914400" y="4343400"/>
            <a:ext cx="5029200" cy="4114800"/>
          </a:xfrm>
          <a:noFill/>
        </p:spPr>
        <p:txBody>
          <a:bodyPr/>
          <a:lstStyle/>
          <a:p>
            <a:pPr eaLnBrk="1" hangingPunct="1"/>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7"/>
          <p:cNvSpPr>
            <a:spLocks noGrp="1" noChangeArrowheads="1"/>
          </p:cNvSpPr>
          <p:nvPr>
            <p:ph type="sldNum" sz="quarter" idx="5"/>
          </p:nvPr>
        </p:nvSpPr>
        <p:spPr>
          <a:noFill/>
        </p:spPr>
        <p:txBody>
          <a:bodyPr/>
          <a:lstStyle>
            <a:lvl1pPr eaLnBrk="0" hangingPunct="0">
              <a:defRPr baseline="-25000">
                <a:solidFill>
                  <a:schemeClr val="tx1"/>
                </a:solidFill>
                <a:latin typeface="Times New Roman" pitchFamily="18" charset="0"/>
                <a:cs typeface="Arial" pitchFamily="34" charset="0"/>
              </a:defRPr>
            </a:lvl1pPr>
            <a:lvl2pPr marL="742950" indent="-285750" eaLnBrk="0" hangingPunct="0">
              <a:defRPr baseline="-25000">
                <a:solidFill>
                  <a:schemeClr val="tx1"/>
                </a:solidFill>
                <a:latin typeface="Times New Roman" pitchFamily="18" charset="0"/>
                <a:cs typeface="Arial" pitchFamily="34" charset="0"/>
              </a:defRPr>
            </a:lvl2pPr>
            <a:lvl3pPr marL="1143000" indent="-228600" eaLnBrk="0" hangingPunct="0">
              <a:defRPr baseline="-25000">
                <a:solidFill>
                  <a:schemeClr val="tx1"/>
                </a:solidFill>
                <a:latin typeface="Times New Roman" pitchFamily="18" charset="0"/>
                <a:cs typeface="Arial" pitchFamily="34" charset="0"/>
              </a:defRPr>
            </a:lvl3pPr>
            <a:lvl4pPr marL="1600200" indent="-228600" eaLnBrk="0" hangingPunct="0">
              <a:defRPr baseline="-25000">
                <a:solidFill>
                  <a:schemeClr val="tx1"/>
                </a:solidFill>
                <a:latin typeface="Times New Roman" pitchFamily="18" charset="0"/>
                <a:cs typeface="Arial" pitchFamily="34" charset="0"/>
              </a:defRPr>
            </a:lvl4pPr>
            <a:lvl5pPr marL="2057400" indent="-228600" eaLnBrk="0" hangingPunct="0">
              <a:defRPr baseline="-250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baseline="-250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baseline="-250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baseline="-250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baseline="-25000">
                <a:solidFill>
                  <a:schemeClr val="tx1"/>
                </a:solidFill>
                <a:latin typeface="Times New Roman" pitchFamily="18" charset="0"/>
                <a:cs typeface="Arial" pitchFamily="34" charset="0"/>
              </a:defRPr>
            </a:lvl9pPr>
          </a:lstStyle>
          <a:p>
            <a:pPr eaLnBrk="1" hangingPunct="1"/>
            <a:fld id="{468F3C97-82BB-45F8-8731-CB757C429371}" type="slidenum">
              <a:rPr lang="en-US" baseline="0" smtClean="0">
                <a:latin typeface="Arial" pitchFamily="34" charset="0"/>
              </a:rPr>
              <a:pPr eaLnBrk="1" hangingPunct="1"/>
              <a:t>29</a:t>
            </a:fld>
            <a:endParaRPr lang="en-US" baseline="0" smtClean="0">
              <a:latin typeface="Arial" pitchFamily="34" charset="0"/>
            </a:endParaRPr>
          </a:p>
        </p:txBody>
      </p:sp>
      <p:sp>
        <p:nvSpPr>
          <p:cNvPr id="381955" name="Rectangle 2"/>
          <p:cNvSpPr>
            <a:spLocks noGrp="1" noRot="1" noChangeAspect="1" noChangeArrowheads="1" noTextEdit="1"/>
          </p:cNvSpPr>
          <p:nvPr>
            <p:ph type="sldImg"/>
          </p:nvPr>
        </p:nvSpPr>
        <p:spPr>
          <a:ln/>
        </p:spPr>
      </p:sp>
      <p:sp>
        <p:nvSpPr>
          <p:cNvPr id="381956" name="Rectangle 3"/>
          <p:cNvSpPr>
            <a:spLocks noGrp="1" noChangeArrowheads="1"/>
          </p:cNvSpPr>
          <p:nvPr>
            <p:ph type="body" idx="1"/>
          </p:nvPr>
        </p:nvSpPr>
        <p:spPr>
          <a:xfrm>
            <a:off x="914400" y="4343400"/>
            <a:ext cx="5029200" cy="4114800"/>
          </a:xfrm>
          <a:noFill/>
        </p:spPr>
        <p:txBody>
          <a:bodyPr/>
          <a:lstStyle/>
          <a:p>
            <a:pPr eaLnBrk="1" hangingPunct="1"/>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FC727D-AD20-4AAA-B875-A6324D67078B}" type="slidenum">
              <a:rPr lang="en-US"/>
              <a:pPr/>
              <a:t>37</a:t>
            </a:fld>
            <a:endParaRPr lang="en-US"/>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p:txBody>
          <a:bodyPr/>
          <a:lstStyle/>
          <a:p>
            <a:r>
              <a:rPr lang="en-US"/>
              <a:t>So we can define a space of potential degree distributions by two dimensions: volume &amp; Variability</a:t>
            </a:r>
          </a:p>
        </p:txBody>
      </p:sp>
    </p:spTree>
    <p:extLst>
      <p:ext uri="{BB962C8B-B14F-4D97-AF65-F5344CB8AC3E}">
        <p14:creationId xmlns:p14="http://schemas.microsoft.com/office/powerpoint/2010/main" val="40197602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2854" indent="-285713" eaLnBrk="0" hangingPunct="0">
              <a:defRPr>
                <a:solidFill>
                  <a:schemeClr val="tx1"/>
                </a:solidFill>
                <a:latin typeface="Arial" pitchFamily="34" charset="0"/>
              </a:defRPr>
            </a:lvl2pPr>
            <a:lvl3pPr marL="1142852" indent="-228571" eaLnBrk="0" hangingPunct="0">
              <a:defRPr>
                <a:solidFill>
                  <a:schemeClr val="tx1"/>
                </a:solidFill>
                <a:latin typeface="Arial" pitchFamily="34" charset="0"/>
              </a:defRPr>
            </a:lvl3pPr>
            <a:lvl4pPr marL="1599993" indent="-228571" eaLnBrk="0" hangingPunct="0">
              <a:defRPr>
                <a:solidFill>
                  <a:schemeClr val="tx1"/>
                </a:solidFill>
                <a:latin typeface="Arial" pitchFamily="34" charset="0"/>
              </a:defRPr>
            </a:lvl4pPr>
            <a:lvl5pPr marL="2057133" indent="-228571" eaLnBrk="0" hangingPunct="0">
              <a:defRPr>
                <a:solidFill>
                  <a:schemeClr val="tx1"/>
                </a:solidFill>
                <a:latin typeface="Arial" pitchFamily="34" charset="0"/>
              </a:defRPr>
            </a:lvl5pPr>
            <a:lvl6pPr marL="2514274" indent="-228571" eaLnBrk="0" fontAlgn="base" hangingPunct="0">
              <a:spcBef>
                <a:spcPct val="0"/>
              </a:spcBef>
              <a:spcAft>
                <a:spcPct val="0"/>
              </a:spcAft>
              <a:defRPr>
                <a:solidFill>
                  <a:schemeClr val="tx1"/>
                </a:solidFill>
                <a:latin typeface="Arial" pitchFamily="34" charset="0"/>
              </a:defRPr>
            </a:lvl6pPr>
            <a:lvl7pPr marL="2971415" indent="-228571" eaLnBrk="0" fontAlgn="base" hangingPunct="0">
              <a:spcBef>
                <a:spcPct val="0"/>
              </a:spcBef>
              <a:spcAft>
                <a:spcPct val="0"/>
              </a:spcAft>
              <a:defRPr>
                <a:solidFill>
                  <a:schemeClr val="tx1"/>
                </a:solidFill>
                <a:latin typeface="Arial" pitchFamily="34" charset="0"/>
              </a:defRPr>
            </a:lvl7pPr>
            <a:lvl8pPr marL="3428556" indent="-228571" eaLnBrk="0" fontAlgn="base" hangingPunct="0">
              <a:spcBef>
                <a:spcPct val="0"/>
              </a:spcBef>
              <a:spcAft>
                <a:spcPct val="0"/>
              </a:spcAft>
              <a:defRPr>
                <a:solidFill>
                  <a:schemeClr val="tx1"/>
                </a:solidFill>
                <a:latin typeface="Arial" pitchFamily="34" charset="0"/>
              </a:defRPr>
            </a:lvl8pPr>
            <a:lvl9pPr marL="3885696" indent="-228571" eaLnBrk="0" fontAlgn="base" hangingPunct="0">
              <a:spcBef>
                <a:spcPct val="0"/>
              </a:spcBef>
              <a:spcAft>
                <a:spcPct val="0"/>
              </a:spcAft>
              <a:defRPr>
                <a:solidFill>
                  <a:schemeClr val="tx1"/>
                </a:solidFill>
                <a:latin typeface="Arial" pitchFamily="34" charset="0"/>
              </a:defRPr>
            </a:lvl9pPr>
          </a:lstStyle>
          <a:p>
            <a:pPr eaLnBrk="1" hangingPunct="1"/>
            <a:fld id="{847BFF0F-2E78-4693-A4F6-A12E7B8E4E7B}" type="slidenum">
              <a:rPr lang="en-US" altLang="en-US"/>
              <a:pPr eaLnBrk="1" hangingPunct="1"/>
              <a:t>38</a:t>
            </a:fld>
            <a:endParaRPr lang="en-US" altLang="en-US"/>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p:spPr>
        <p:txBody>
          <a:bodyPr/>
          <a:lstStyle/>
          <a:p>
            <a:pPr eaLnBrk="1" hangingPunct="1"/>
            <a:r>
              <a:rPr lang="en-US" altLang="en-US" smtClean="0"/>
              <a:t>So we can define a space of potential degree distributions by two dimensions: volume &amp; Variability</a:t>
            </a:r>
          </a:p>
        </p:txBody>
      </p:sp>
    </p:spTree>
    <p:extLst>
      <p:ext uri="{BB962C8B-B14F-4D97-AF65-F5344CB8AC3E}">
        <p14:creationId xmlns:p14="http://schemas.microsoft.com/office/powerpoint/2010/main" val="304352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587500" y="1006475"/>
            <a:ext cx="4595813" cy="34480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98" name="Text Box 2"/>
          <p:cNvSpPr txBox="1">
            <a:spLocks noGrp="1" noChangeArrowheads="1"/>
          </p:cNvSpPr>
          <p:nvPr>
            <p:ph type="body"/>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marL="85725" indent="-85725" eaLnBrk="1">
              <a:lnSpc>
                <a:spcPct val="93000"/>
              </a:lnSpc>
              <a:spcBef>
                <a:spcPct val="0"/>
              </a:spcBef>
              <a:buSzPct val="45000"/>
              <a:buFont typeface="Wingdings" panose="05000000000000000000" pitchFamily="2" charset="2"/>
              <a:buNone/>
              <a:tabLst>
                <a:tab pos="723900" algn="l"/>
                <a:tab pos="1447800" algn="l"/>
                <a:tab pos="2171700" algn="l"/>
                <a:tab pos="2895600" algn="l"/>
                <a:tab pos="3619500" algn="l"/>
                <a:tab pos="4343400" algn="l"/>
                <a:tab pos="5067300" algn="l"/>
              </a:tabLst>
            </a:pPr>
            <a:r>
              <a:rPr lang="en-GB" altLang="en-US">
                <a:latin typeface="Arial" panose="020B0604020202020204" pitchFamily="34" charset="0"/>
                <a:cs typeface="msgothic" charset="0"/>
              </a:rPr>
              <a:t>Proportion of Ties Created or Maintained Over Time by Network Process and Depression Level</a:t>
            </a:r>
          </a:p>
        </p:txBody>
      </p:sp>
    </p:spTree>
    <p:extLst>
      <p:ext uri="{BB962C8B-B14F-4D97-AF65-F5344CB8AC3E}">
        <p14:creationId xmlns:p14="http://schemas.microsoft.com/office/powerpoint/2010/main" val="32574689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DD2AF8-6944-4894-B2BF-4B90A95416DA}" type="slidenum">
              <a:rPr lang="en-US"/>
              <a:pPr/>
              <a:t>39</a:t>
            </a:fld>
            <a:endParaRPr lang="en-US"/>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p:txBody>
          <a:bodyPr/>
          <a:lstStyle/>
          <a:p>
            <a:r>
              <a:rPr lang="en-US"/>
              <a:t>So we can define a space of potential degree distributions by two dimensions: volume &amp; Variability</a:t>
            </a:r>
          </a:p>
        </p:txBody>
      </p:sp>
    </p:spTree>
    <p:extLst>
      <p:ext uri="{BB962C8B-B14F-4D97-AF65-F5344CB8AC3E}">
        <p14:creationId xmlns:p14="http://schemas.microsoft.com/office/powerpoint/2010/main" val="6791029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3D723E-E0C1-4E74-80AD-045C6A8AC5D2}" type="slidenum">
              <a:rPr lang="en-US"/>
              <a:pPr/>
              <a:t>40</a:t>
            </a:fld>
            <a:endParaRPr lang="en-US"/>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p:txBody>
          <a:bodyPr/>
          <a:lstStyle/>
          <a:p>
            <a:r>
              <a:rPr lang="en-US"/>
              <a:t>So we can define a space of potential degree distributions by two dimensions: volume &amp; Variability</a:t>
            </a:r>
          </a:p>
        </p:txBody>
      </p:sp>
    </p:spTree>
    <p:extLst>
      <p:ext uri="{BB962C8B-B14F-4D97-AF65-F5344CB8AC3E}">
        <p14:creationId xmlns:p14="http://schemas.microsoft.com/office/powerpoint/2010/main" val="18069160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4540A8-2F2B-4FE5-860E-D737552B6259}" type="slidenum">
              <a:rPr lang="en-US"/>
              <a:pPr/>
              <a:t>41</a:t>
            </a:fld>
            <a:endParaRPr lang="en-US"/>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p:txBody>
          <a:bodyPr/>
          <a:lstStyle/>
          <a:p>
            <a:r>
              <a:rPr lang="en-US"/>
              <a:t>So we can define a space of potential degree distributions by two dimensions: volume &amp; Variability</a:t>
            </a:r>
          </a:p>
        </p:txBody>
      </p:sp>
    </p:spTree>
    <p:extLst>
      <p:ext uri="{BB962C8B-B14F-4D97-AF65-F5344CB8AC3E}">
        <p14:creationId xmlns:p14="http://schemas.microsoft.com/office/powerpoint/2010/main" val="21019920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4540A8-2F2B-4FE5-860E-D737552B6259}" type="slidenum">
              <a:rPr lang="en-US"/>
              <a:pPr/>
              <a:t>42</a:t>
            </a:fld>
            <a:endParaRPr lang="en-US"/>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p:txBody>
          <a:bodyPr/>
          <a:lstStyle/>
          <a:p>
            <a:r>
              <a:rPr lang="en-US"/>
              <a:t>So we can define a space of potential degree distributions by two dimensions: volume &amp; Variability</a:t>
            </a:r>
          </a:p>
        </p:txBody>
      </p:sp>
    </p:spTree>
    <p:extLst>
      <p:ext uri="{BB962C8B-B14F-4D97-AF65-F5344CB8AC3E}">
        <p14:creationId xmlns:p14="http://schemas.microsoft.com/office/powerpoint/2010/main" val="28315349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DFE742-9365-4982-A23D-8C50C9724CDD}" type="slidenum">
              <a:rPr lang="en-US"/>
              <a:pPr/>
              <a:t>43</a:t>
            </a:fld>
            <a:endParaRPr lang="en-US"/>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p:txBody>
          <a:bodyPr/>
          <a:lstStyle/>
          <a:p>
            <a:r>
              <a:rPr lang="en-US"/>
              <a:t>So we can define a space of potential degree distributions by two dimensions: volume &amp; Variability</a:t>
            </a:r>
          </a:p>
        </p:txBody>
      </p:sp>
    </p:spTree>
    <p:extLst>
      <p:ext uri="{BB962C8B-B14F-4D97-AF65-F5344CB8AC3E}">
        <p14:creationId xmlns:p14="http://schemas.microsoft.com/office/powerpoint/2010/main" val="9073282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A674F2-7D96-4A2A-8CF6-8F89FC30218D}" type="slidenum">
              <a:rPr lang="en-US"/>
              <a:pPr/>
              <a:t>45</a:t>
            </a:fld>
            <a:endParaRPr lang="en-US"/>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p:txBody>
          <a:bodyPr/>
          <a:lstStyle/>
          <a:p>
            <a:r>
              <a:rPr lang="en-US"/>
              <a:t>So we can define a space of potential degree distributions by two dimensions: volume &amp; Variability</a:t>
            </a:r>
          </a:p>
        </p:txBody>
      </p:sp>
    </p:spTree>
    <p:extLst>
      <p:ext uri="{BB962C8B-B14F-4D97-AF65-F5344CB8AC3E}">
        <p14:creationId xmlns:p14="http://schemas.microsoft.com/office/powerpoint/2010/main" val="1554803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2854" indent="-285713" eaLnBrk="0" hangingPunct="0">
              <a:defRPr>
                <a:solidFill>
                  <a:schemeClr val="tx1"/>
                </a:solidFill>
                <a:latin typeface="Arial" pitchFamily="34" charset="0"/>
              </a:defRPr>
            </a:lvl2pPr>
            <a:lvl3pPr marL="1142852" indent="-228571" eaLnBrk="0" hangingPunct="0">
              <a:defRPr>
                <a:solidFill>
                  <a:schemeClr val="tx1"/>
                </a:solidFill>
                <a:latin typeface="Arial" pitchFamily="34" charset="0"/>
              </a:defRPr>
            </a:lvl3pPr>
            <a:lvl4pPr marL="1599993" indent="-228571" eaLnBrk="0" hangingPunct="0">
              <a:defRPr>
                <a:solidFill>
                  <a:schemeClr val="tx1"/>
                </a:solidFill>
                <a:latin typeface="Arial" pitchFamily="34" charset="0"/>
              </a:defRPr>
            </a:lvl4pPr>
            <a:lvl5pPr marL="2057133" indent="-228571" eaLnBrk="0" hangingPunct="0">
              <a:defRPr>
                <a:solidFill>
                  <a:schemeClr val="tx1"/>
                </a:solidFill>
                <a:latin typeface="Arial" pitchFamily="34" charset="0"/>
              </a:defRPr>
            </a:lvl5pPr>
            <a:lvl6pPr marL="2514274" indent="-228571" eaLnBrk="0" fontAlgn="base" hangingPunct="0">
              <a:spcBef>
                <a:spcPct val="0"/>
              </a:spcBef>
              <a:spcAft>
                <a:spcPct val="0"/>
              </a:spcAft>
              <a:defRPr>
                <a:solidFill>
                  <a:schemeClr val="tx1"/>
                </a:solidFill>
                <a:latin typeface="Arial" pitchFamily="34" charset="0"/>
              </a:defRPr>
            </a:lvl6pPr>
            <a:lvl7pPr marL="2971415" indent="-228571" eaLnBrk="0" fontAlgn="base" hangingPunct="0">
              <a:spcBef>
                <a:spcPct val="0"/>
              </a:spcBef>
              <a:spcAft>
                <a:spcPct val="0"/>
              </a:spcAft>
              <a:defRPr>
                <a:solidFill>
                  <a:schemeClr val="tx1"/>
                </a:solidFill>
                <a:latin typeface="Arial" pitchFamily="34" charset="0"/>
              </a:defRPr>
            </a:lvl7pPr>
            <a:lvl8pPr marL="3428556" indent="-228571" eaLnBrk="0" fontAlgn="base" hangingPunct="0">
              <a:spcBef>
                <a:spcPct val="0"/>
              </a:spcBef>
              <a:spcAft>
                <a:spcPct val="0"/>
              </a:spcAft>
              <a:defRPr>
                <a:solidFill>
                  <a:schemeClr val="tx1"/>
                </a:solidFill>
                <a:latin typeface="Arial" pitchFamily="34" charset="0"/>
              </a:defRPr>
            </a:lvl8pPr>
            <a:lvl9pPr marL="3885696" indent="-228571" eaLnBrk="0" fontAlgn="base" hangingPunct="0">
              <a:spcBef>
                <a:spcPct val="0"/>
              </a:spcBef>
              <a:spcAft>
                <a:spcPct val="0"/>
              </a:spcAft>
              <a:defRPr>
                <a:solidFill>
                  <a:schemeClr val="tx1"/>
                </a:solidFill>
                <a:latin typeface="Arial" pitchFamily="34" charset="0"/>
              </a:defRPr>
            </a:lvl9pPr>
          </a:lstStyle>
          <a:p>
            <a:pPr eaLnBrk="1" hangingPunct="1"/>
            <a:fld id="{577746D8-B76C-4153-AA1B-A384AC3BADB9}" type="slidenum">
              <a:rPr lang="en-US" altLang="en-US"/>
              <a:pPr eaLnBrk="1" hangingPunct="1"/>
              <a:t>46</a:t>
            </a:fld>
            <a:endParaRPr lang="en-US" altLang="en-US"/>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p:spPr>
        <p:txBody>
          <a:bodyPr/>
          <a:lstStyle/>
          <a:p>
            <a:pPr eaLnBrk="1" hangingPunct="1"/>
            <a:r>
              <a:rPr lang="en-US" altLang="en-US" smtClean="0"/>
              <a:t>So we can define a space of potential degree distributions by two dimensions: volume &amp; Variability</a:t>
            </a:r>
          </a:p>
        </p:txBody>
      </p:sp>
    </p:spTree>
    <p:extLst>
      <p:ext uri="{BB962C8B-B14F-4D97-AF65-F5344CB8AC3E}">
        <p14:creationId xmlns:p14="http://schemas.microsoft.com/office/powerpoint/2010/main" val="7094661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973E6307-8380-4EE6-94D7-BD4E210C0BE7}" type="slidenum">
              <a:rPr lang="en-US"/>
              <a:pPr eaLnBrk="1" hangingPunct="1"/>
              <a:t>47</a:t>
            </a:fld>
            <a:endParaRPr lang="en-US"/>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xfrm>
            <a:off x="914400" y="4343400"/>
            <a:ext cx="5029200" cy="4114800"/>
          </a:xfrm>
          <a:noFill/>
        </p:spPr>
        <p:txBody>
          <a:bodyPr/>
          <a:lstStyle/>
          <a:p>
            <a:pPr eaLnBrk="1" hangingPunct="1"/>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F7C0AAD4-4FF2-401F-8340-26637C7990D6}" type="slidenum">
              <a:rPr lang="en-US" altLang="en-US" sz="1200" smtClean="0"/>
              <a:pPr/>
              <a:t>48</a:t>
            </a:fld>
            <a:endParaRPr lang="en-US" altLang="en-US" sz="1200" smtClean="0"/>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xfrm>
            <a:off x="914400" y="4343400"/>
            <a:ext cx="5029200" cy="4114800"/>
          </a:xfrm>
          <a:noFill/>
        </p:spPr>
        <p:txBody>
          <a:bodyPr/>
          <a:lstStyle/>
          <a:p>
            <a:endParaRPr lang="en-US" altLang="en-US" smtClean="0"/>
          </a:p>
        </p:txBody>
      </p:sp>
    </p:spTree>
    <p:extLst>
      <p:ext uri="{BB962C8B-B14F-4D97-AF65-F5344CB8AC3E}">
        <p14:creationId xmlns:p14="http://schemas.microsoft.com/office/powerpoint/2010/main" val="16638926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796F7A98-2E23-4C13-8790-4C3311FC26DD}" type="slidenum">
              <a:rPr lang="en-US" altLang="en-US" sz="1200" smtClean="0"/>
              <a:pPr/>
              <a:t>49</a:t>
            </a:fld>
            <a:endParaRPr lang="en-US" altLang="en-US" sz="1200" smtClean="0"/>
          </a:p>
        </p:txBody>
      </p:sp>
      <p:sp>
        <p:nvSpPr>
          <p:cNvPr id="223235" name="Rectangle 2"/>
          <p:cNvSpPr>
            <a:spLocks noGrp="1" noRot="1" noChangeAspect="1" noChangeArrowheads="1" noTextEdit="1"/>
          </p:cNvSpPr>
          <p:nvPr>
            <p:ph type="sldImg"/>
          </p:nvPr>
        </p:nvSpPr>
        <p:spPr>
          <a:ln/>
        </p:spPr>
      </p:sp>
      <p:sp>
        <p:nvSpPr>
          <p:cNvPr id="223236" name="Rectangle 3"/>
          <p:cNvSpPr>
            <a:spLocks noGrp="1" noChangeArrowheads="1"/>
          </p:cNvSpPr>
          <p:nvPr>
            <p:ph type="body" idx="1"/>
          </p:nvPr>
        </p:nvSpPr>
        <p:spPr>
          <a:xfrm>
            <a:off x="914400" y="4343400"/>
            <a:ext cx="5029200" cy="4114800"/>
          </a:xfrm>
          <a:noFill/>
        </p:spPr>
        <p:txBody>
          <a:bodyPr/>
          <a:lstStyle/>
          <a:p>
            <a:endParaRPr lang="en-US" altLang="en-US" smtClean="0"/>
          </a:p>
        </p:txBody>
      </p:sp>
    </p:spTree>
    <p:extLst>
      <p:ext uri="{BB962C8B-B14F-4D97-AF65-F5344CB8AC3E}">
        <p14:creationId xmlns:p14="http://schemas.microsoft.com/office/powerpoint/2010/main" val="3889147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973E6307-8380-4EE6-94D7-BD4E210C0BE7}" type="slidenum">
              <a:rPr lang="en-US"/>
              <a:pPr eaLnBrk="1" hangingPunct="1"/>
              <a:t>12</a:t>
            </a:fld>
            <a:endParaRPr lang="en-US"/>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xfrm>
            <a:off x="914400" y="4343400"/>
            <a:ext cx="5029200" cy="4114800"/>
          </a:xfrm>
          <a:noFill/>
        </p:spPr>
        <p:txBody>
          <a:bodyPr/>
          <a:lstStyle/>
          <a:p>
            <a:pPr eaLnBrk="1" hangingPunct="1"/>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BE50094D-7E3D-4A2E-8FB5-AE632C476416}" type="slidenum">
              <a:rPr lang="en-US" altLang="en-US" sz="1200" smtClean="0"/>
              <a:pPr/>
              <a:t>50</a:t>
            </a:fld>
            <a:endParaRPr lang="en-US" altLang="en-US" sz="1200" smtClean="0"/>
          </a:p>
        </p:txBody>
      </p:sp>
      <p:sp>
        <p:nvSpPr>
          <p:cNvPr id="224259" name="Rectangle 2"/>
          <p:cNvSpPr>
            <a:spLocks noGrp="1" noRot="1" noChangeAspect="1" noChangeArrowheads="1" noTextEdit="1"/>
          </p:cNvSpPr>
          <p:nvPr>
            <p:ph type="sldImg"/>
          </p:nvPr>
        </p:nvSpPr>
        <p:spPr>
          <a:ln/>
        </p:spPr>
      </p:sp>
      <p:sp>
        <p:nvSpPr>
          <p:cNvPr id="224260" name="Rectangle 3"/>
          <p:cNvSpPr>
            <a:spLocks noGrp="1" noChangeArrowheads="1"/>
          </p:cNvSpPr>
          <p:nvPr>
            <p:ph type="body" idx="1"/>
          </p:nvPr>
        </p:nvSpPr>
        <p:spPr>
          <a:xfrm>
            <a:off x="914400" y="4343400"/>
            <a:ext cx="5029200" cy="4114800"/>
          </a:xfrm>
          <a:noFill/>
        </p:spPr>
        <p:txBody>
          <a:bodyPr/>
          <a:lstStyle/>
          <a:p>
            <a:endParaRPr lang="en-US" altLang="en-US" smtClean="0"/>
          </a:p>
        </p:txBody>
      </p:sp>
    </p:spTree>
    <p:extLst>
      <p:ext uri="{BB962C8B-B14F-4D97-AF65-F5344CB8AC3E}">
        <p14:creationId xmlns:p14="http://schemas.microsoft.com/office/powerpoint/2010/main" val="30851749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C7DC4A15-DCF4-41FA-B4D3-8AB9EB842199}" type="slidenum">
              <a:rPr lang="en-US" altLang="en-US" sz="1200" smtClean="0"/>
              <a:pPr/>
              <a:t>51</a:t>
            </a:fld>
            <a:endParaRPr lang="en-US" altLang="en-US" sz="1200" smtClean="0"/>
          </a:p>
        </p:txBody>
      </p:sp>
      <p:sp>
        <p:nvSpPr>
          <p:cNvPr id="225283" name="Rectangle 2"/>
          <p:cNvSpPr>
            <a:spLocks noGrp="1" noRot="1" noChangeAspect="1" noChangeArrowheads="1" noTextEdit="1"/>
          </p:cNvSpPr>
          <p:nvPr>
            <p:ph type="sldImg"/>
          </p:nvPr>
        </p:nvSpPr>
        <p:spPr>
          <a:ln/>
        </p:spPr>
      </p:sp>
      <p:sp>
        <p:nvSpPr>
          <p:cNvPr id="225284" name="Rectangle 3"/>
          <p:cNvSpPr>
            <a:spLocks noGrp="1" noChangeArrowheads="1"/>
          </p:cNvSpPr>
          <p:nvPr>
            <p:ph type="body" idx="1"/>
          </p:nvPr>
        </p:nvSpPr>
        <p:spPr>
          <a:xfrm>
            <a:off x="914400" y="4343400"/>
            <a:ext cx="5029200" cy="4114800"/>
          </a:xfrm>
          <a:noFill/>
        </p:spPr>
        <p:txBody>
          <a:bodyPr/>
          <a:lstStyle/>
          <a:p>
            <a:endParaRPr lang="en-US" altLang="en-US" smtClean="0"/>
          </a:p>
        </p:txBody>
      </p:sp>
    </p:spTree>
    <p:extLst>
      <p:ext uri="{BB962C8B-B14F-4D97-AF65-F5344CB8AC3E}">
        <p14:creationId xmlns:p14="http://schemas.microsoft.com/office/powerpoint/2010/main" val="3865413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2D14E6D0-7ACF-4765-8B08-5672F37F07F3}" type="slidenum">
              <a:rPr lang="en-US" altLang="en-US" sz="1200" smtClean="0"/>
              <a:pPr/>
              <a:t>52</a:t>
            </a:fld>
            <a:endParaRPr lang="en-US" altLang="en-US" sz="1200" smtClean="0"/>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xfrm>
            <a:off x="914400" y="4343400"/>
            <a:ext cx="5029200" cy="4114800"/>
          </a:xfrm>
          <a:noFill/>
        </p:spPr>
        <p:txBody>
          <a:bodyPr/>
          <a:lstStyle/>
          <a:p>
            <a:endParaRPr lang="en-US" altLang="en-US" smtClean="0"/>
          </a:p>
        </p:txBody>
      </p:sp>
    </p:spTree>
    <p:extLst>
      <p:ext uri="{BB962C8B-B14F-4D97-AF65-F5344CB8AC3E}">
        <p14:creationId xmlns:p14="http://schemas.microsoft.com/office/powerpoint/2010/main" val="8309952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D9C5CFD3-F0F4-4249-A9AB-249858C84881}" type="slidenum">
              <a:rPr lang="en-US" altLang="en-US" sz="1200" smtClean="0"/>
              <a:pPr/>
              <a:t>53</a:t>
            </a:fld>
            <a:endParaRPr lang="en-US" altLang="en-US" sz="1200" smtClean="0"/>
          </a:p>
        </p:txBody>
      </p:sp>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xfrm>
            <a:off x="914400" y="4343400"/>
            <a:ext cx="5029200" cy="4114800"/>
          </a:xfrm>
          <a:noFill/>
        </p:spPr>
        <p:txBody>
          <a:bodyPr/>
          <a:lstStyle/>
          <a:p>
            <a:endParaRPr lang="en-US" altLang="en-US" smtClean="0"/>
          </a:p>
        </p:txBody>
      </p:sp>
    </p:spTree>
    <p:extLst>
      <p:ext uri="{BB962C8B-B14F-4D97-AF65-F5344CB8AC3E}">
        <p14:creationId xmlns:p14="http://schemas.microsoft.com/office/powerpoint/2010/main" val="37602705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2DD7865A-590B-40FC-B0C9-27BB545CE85C}" type="slidenum">
              <a:rPr lang="en-US" altLang="en-US" sz="1200" smtClean="0"/>
              <a:pPr/>
              <a:t>54</a:t>
            </a:fld>
            <a:endParaRPr lang="en-US" altLang="en-US" sz="1200" smtClean="0"/>
          </a:p>
        </p:txBody>
      </p:sp>
      <p:sp>
        <p:nvSpPr>
          <p:cNvPr id="230403" name="Rectangle 2"/>
          <p:cNvSpPr>
            <a:spLocks noGrp="1" noRot="1" noChangeAspect="1" noChangeArrowheads="1" noTextEdit="1"/>
          </p:cNvSpPr>
          <p:nvPr>
            <p:ph type="sldImg"/>
          </p:nvPr>
        </p:nvSpPr>
        <p:spPr>
          <a:ln/>
        </p:spPr>
      </p:sp>
      <p:sp>
        <p:nvSpPr>
          <p:cNvPr id="230404" name="Rectangle 3"/>
          <p:cNvSpPr>
            <a:spLocks noGrp="1" noChangeArrowheads="1"/>
          </p:cNvSpPr>
          <p:nvPr>
            <p:ph type="body" idx="1"/>
          </p:nvPr>
        </p:nvSpPr>
        <p:spPr>
          <a:xfrm>
            <a:off x="914400" y="4343400"/>
            <a:ext cx="5029200" cy="4114800"/>
          </a:xfrm>
          <a:noFill/>
        </p:spPr>
        <p:txBody>
          <a:bodyPr/>
          <a:lstStyle/>
          <a:p>
            <a:endParaRPr lang="en-US" altLang="en-US" smtClean="0"/>
          </a:p>
        </p:txBody>
      </p:sp>
    </p:spTree>
    <p:extLst>
      <p:ext uri="{BB962C8B-B14F-4D97-AF65-F5344CB8AC3E}">
        <p14:creationId xmlns:p14="http://schemas.microsoft.com/office/powerpoint/2010/main" val="26386770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2B9024C0-C4BE-468A-9B75-05104E5C3326}" type="slidenum">
              <a:rPr lang="en-US" altLang="en-US" sz="1200" smtClean="0"/>
              <a:pPr/>
              <a:t>55</a:t>
            </a:fld>
            <a:endParaRPr lang="en-US" altLang="en-US" sz="1200" smtClean="0"/>
          </a:p>
        </p:txBody>
      </p:sp>
      <p:sp>
        <p:nvSpPr>
          <p:cNvPr id="233475" name="Rectangle 2"/>
          <p:cNvSpPr>
            <a:spLocks noGrp="1" noRot="1" noChangeAspect="1" noChangeArrowheads="1" noTextEdit="1"/>
          </p:cNvSpPr>
          <p:nvPr>
            <p:ph type="sldImg"/>
          </p:nvPr>
        </p:nvSpPr>
        <p:spPr>
          <a:ln/>
        </p:spPr>
      </p:sp>
      <p:sp>
        <p:nvSpPr>
          <p:cNvPr id="233476" name="Rectangle 3"/>
          <p:cNvSpPr>
            <a:spLocks noGrp="1" noChangeArrowheads="1"/>
          </p:cNvSpPr>
          <p:nvPr>
            <p:ph type="body" idx="1"/>
          </p:nvPr>
        </p:nvSpPr>
        <p:spPr>
          <a:xfrm>
            <a:off x="914400" y="4343400"/>
            <a:ext cx="5029200" cy="4114800"/>
          </a:xfrm>
          <a:noFill/>
        </p:spPr>
        <p:txBody>
          <a:bodyPr lIns="90169" tIns="45084" rIns="90169" bIns="45084"/>
          <a:lstStyle/>
          <a:p>
            <a:endParaRPr lang="en-US" altLang="en-US" smtClean="0"/>
          </a:p>
        </p:txBody>
      </p:sp>
    </p:spTree>
    <p:extLst>
      <p:ext uri="{BB962C8B-B14F-4D97-AF65-F5344CB8AC3E}">
        <p14:creationId xmlns:p14="http://schemas.microsoft.com/office/powerpoint/2010/main" val="26338340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9D65A5A9-BFD8-471C-90D1-7D5D02146E34}" type="slidenum">
              <a:rPr lang="en-US" altLang="en-US" sz="1200" smtClean="0"/>
              <a:pPr/>
              <a:t>56</a:t>
            </a:fld>
            <a:endParaRPr lang="en-US" altLang="en-US" sz="1200" smtClean="0"/>
          </a:p>
        </p:txBody>
      </p:sp>
      <p:sp>
        <p:nvSpPr>
          <p:cNvPr id="234499" name="Rectangle 2"/>
          <p:cNvSpPr>
            <a:spLocks noGrp="1" noRot="1" noChangeAspect="1" noChangeArrowheads="1" noTextEdit="1"/>
          </p:cNvSpPr>
          <p:nvPr>
            <p:ph type="sldImg"/>
          </p:nvPr>
        </p:nvSpPr>
        <p:spPr>
          <a:ln/>
        </p:spPr>
      </p:sp>
      <p:sp>
        <p:nvSpPr>
          <p:cNvPr id="234500" name="Rectangle 3"/>
          <p:cNvSpPr>
            <a:spLocks noGrp="1" noChangeArrowheads="1"/>
          </p:cNvSpPr>
          <p:nvPr>
            <p:ph type="body" idx="1"/>
          </p:nvPr>
        </p:nvSpPr>
        <p:spPr>
          <a:xfrm>
            <a:off x="914400" y="4343400"/>
            <a:ext cx="5029200" cy="4114800"/>
          </a:xfrm>
          <a:noFill/>
        </p:spPr>
        <p:txBody>
          <a:bodyPr lIns="90169" tIns="45084" rIns="90169" bIns="45084"/>
          <a:lstStyle/>
          <a:p>
            <a:endParaRPr lang="en-US" altLang="en-US" smtClean="0"/>
          </a:p>
        </p:txBody>
      </p:sp>
    </p:spTree>
    <p:extLst>
      <p:ext uri="{BB962C8B-B14F-4D97-AF65-F5344CB8AC3E}">
        <p14:creationId xmlns:p14="http://schemas.microsoft.com/office/powerpoint/2010/main" val="17996259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4CB6F35E-5452-4274-82A3-9412B7AB4717}" type="slidenum">
              <a:rPr lang="en-US" altLang="en-US" sz="1200" smtClean="0"/>
              <a:pPr/>
              <a:t>57</a:t>
            </a:fld>
            <a:endParaRPr lang="en-US" altLang="en-US" sz="1200" smtClean="0"/>
          </a:p>
        </p:txBody>
      </p:sp>
      <p:sp>
        <p:nvSpPr>
          <p:cNvPr id="235523" name="Rectangle 2"/>
          <p:cNvSpPr>
            <a:spLocks noGrp="1" noRot="1" noChangeAspect="1" noChangeArrowheads="1" noTextEdit="1"/>
          </p:cNvSpPr>
          <p:nvPr>
            <p:ph type="sldImg"/>
          </p:nvPr>
        </p:nvSpPr>
        <p:spPr>
          <a:ln/>
        </p:spPr>
      </p:sp>
      <p:sp>
        <p:nvSpPr>
          <p:cNvPr id="235524" name="Rectangle 3"/>
          <p:cNvSpPr>
            <a:spLocks noGrp="1" noChangeArrowheads="1"/>
          </p:cNvSpPr>
          <p:nvPr>
            <p:ph type="body" idx="1"/>
          </p:nvPr>
        </p:nvSpPr>
        <p:spPr>
          <a:xfrm>
            <a:off x="914400" y="4343400"/>
            <a:ext cx="5029200" cy="4114800"/>
          </a:xfrm>
          <a:noFill/>
        </p:spPr>
        <p:txBody>
          <a:bodyPr lIns="90169" tIns="45084" rIns="90169" bIns="45084"/>
          <a:lstStyle/>
          <a:p>
            <a:endParaRPr lang="en-US" altLang="en-US" smtClean="0"/>
          </a:p>
        </p:txBody>
      </p:sp>
    </p:spTree>
    <p:extLst>
      <p:ext uri="{BB962C8B-B14F-4D97-AF65-F5344CB8AC3E}">
        <p14:creationId xmlns:p14="http://schemas.microsoft.com/office/powerpoint/2010/main" val="23238264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6DF51052-7A7C-463F-8442-6729AE85E003}" type="slidenum">
              <a:rPr lang="en-US" altLang="en-US" sz="1200" smtClean="0"/>
              <a:pPr/>
              <a:t>58</a:t>
            </a:fld>
            <a:endParaRPr lang="en-US" altLang="en-US" sz="1200" smtClean="0"/>
          </a:p>
        </p:txBody>
      </p:sp>
      <p:sp>
        <p:nvSpPr>
          <p:cNvPr id="236547" name="Rectangle 2"/>
          <p:cNvSpPr>
            <a:spLocks noGrp="1" noRot="1" noChangeAspect="1" noChangeArrowheads="1" noTextEdit="1"/>
          </p:cNvSpPr>
          <p:nvPr>
            <p:ph type="sldImg"/>
          </p:nvPr>
        </p:nvSpPr>
        <p:spPr>
          <a:ln/>
        </p:spPr>
      </p:sp>
      <p:sp>
        <p:nvSpPr>
          <p:cNvPr id="236548" name="Rectangle 3"/>
          <p:cNvSpPr>
            <a:spLocks noGrp="1" noChangeArrowheads="1"/>
          </p:cNvSpPr>
          <p:nvPr>
            <p:ph type="body" idx="1"/>
          </p:nvPr>
        </p:nvSpPr>
        <p:spPr>
          <a:xfrm>
            <a:off x="914400" y="4343400"/>
            <a:ext cx="5029200" cy="4114800"/>
          </a:xfrm>
          <a:noFill/>
        </p:spPr>
        <p:txBody>
          <a:bodyPr lIns="90169" tIns="45084" rIns="90169" bIns="45084"/>
          <a:lstStyle/>
          <a:p>
            <a:endParaRPr lang="en-US" altLang="en-US" smtClean="0"/>
          </a:p>
        </p:txBody>
      </p:sp>
    </p:spTree>
    <p:extLst>
      <p:ext uri="{BB962C8B-B14F-4D97-AF65-F5344CB8AC3E}">
        <p14:creationId xmlns:p14="http://schemas.microsoft.com/office/powerpoint/2010/main" val="39618213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94261902-F0D8-4444-8A36-A18F36EE5AD3}" type="slidenum">
              <a:rPr lang="en-US" altLang="en-US" sz="1200" smtClean="0"/>
              <a:pPr/>
              <a:t>59</a:t>
            </a:fld>
            <a:endParaRPr lang="en-US" altLang="en-US" sz="1200" smtClean="0"/>
          </a:p>
        </p:txBody>
      </p:sp>
      <p:sp>
        <p:nvSpPr>
          <p:cNvPr id="237571" name="Rectangle 2"/>
          <p:cNvSpPr>
            <a:spLocks noGrp="1" noRot="1" noChangeAspect="1" noChangeArrowheads="1" noTextEdit="1"/>
          </p:cNvSpPr>
          <p:nvPr>
            <p:ph type="sldImg"/>
          </p:nvPr>
        </p:nvSpPr>
        <p:spPr>
          <a:ln/>
        </p:spPr>
      </p:sp>
      <p:sp>
        <p:nvSpPr>
          <p:cNvPr id="237572" name="Rectangle 3"/>
          <p:cNvSpPr>
            <a:spLocks noGrp="1" noChangeArrowheads="1"/>
          </p:cNvSpPr>
          <p:nvPr>
            <p:ph type="body" idx="1"/>
          </p:nvPr>
        </p:nvSpPr>
        <p:spPr>
          <a:xfrm>
            <a:off x="914400" y="4343400"/>
            <a:ext cx="5029200" cy="4114800"/>
          </a:xfrm>
          <a:noFill/>
        </p:spPr>
        <p:txBody>
          <a:bodyPr lIns="90169" tIns="45084" rIns="90169" bIns="45084"/>
          <a:lstStyle/>
          <a:p>
            <a:endParaRPr lang="en-US" altLang="en-US" smtClean="0"/>
          </a:p>
        </p:txBody>
      </p:sp>
    </p:spTree>
    <p:extLst>
      <p:ext uri="{BB962C8B-B14F-4D97-AF65-F5344CB8AC3E}">
        <p14:creationId xmlns:p14="http://schemas.microsoft.com/office/powerpoint/2010/main" val="2960734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B9188B34-7B0E-45EA-98B7-862D7B981878}" type="slidenum">
              <a:rPr lang="en-US"/>
              <a:pPr eaLnBrk="1" hangingPunct="1"/>
              <a:t>13</a:t>
            </a:fld>
            <a:endParaRPr lang="en-US"/>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xfrm>
            <a:off x="914400" y="4343400"/>
            <a:ext cx="5029200" cy="4114800"/>
          </a:xfrm>
          <a:noFill/>
        </p:spPr>
        <p:txBody>
          <a:bodyPr/>
          <a:lstStyle/>
          <a:p>
            <a:pPr eaLnBrk="1" hangingPunct="1"/>
            <a:r>
              <a:rPr lang="en-US" smtClean="0"/>
              <a:t>Working through the mathematical requirements for the intuitive notion of ‘widely distributed’ ties, we come up with the following two equivalent definitions of structural cohesion</a:t>
            </a:r>
          </a:p>
          <a:p>
            <a:pPr eaLnBrk="1" hangingPunct="1"/>
            <a:r>
              <a:rPr lang="en-US" smtClean="0"/>
              <a:t>(read).</a:t>
            </a:r>
          </a:p>
          <a:p>
            <a:pPr eaLnBrk="1" hangingPunct="1"/>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7DD8B5F3-B828-49CC-848A-704A878ADD5D}" type="slidenum">
              <a:rPr lang="en-US" altLang="en-US" sz="1200" smtClean="0"/>
              <a:pPr/>
              <a:t>60</a:t>
            </a:fld>
            <a:endParaRPr lang="en-US" altLang="en-US" sz="1200" smtClean="0"/>
          </a:p>
        </p:txBody>
      </p:sp>
      <p:sp>
        <p:nvSpPr>
          <p:cNvPr id="238595" name="Rectangle 2"/>
          <p:cNvSpPr>
            <a:spLocks noGrp="1" noRot="1" noChangeAspect="1" noChangeArrowheads="1" noTextEdit="1"/>
          </p:cNvSpPr>
          <p:nvPr>
            <p:ph type="sldImg"/>
          </p:nvPr>
        </p:nvSpPr>
        <p:spPr>
          <a:ln/>
        </p:spPr>
      </p:sp>
      <p:sp>
        <p:nvSpPr>
          <p:cNvPr id="238596" name="Rectangle 3"/>
          <p:cNvSpPr>
            <a:spLocks noGrp="1" noChangeArrowheads="1"/>
          </p:cNvSpPr>
          <p:nvPr>
            <p:ph type="body" idx="1"/>
          </p:nvPr>
        </p:nvSpPr>
        <p:spPr>
          <a:xfrm>
            <a:off x="914400" y="4343400"/>
            <a:ext cx="5029200" cy="4114800"/>
          </a:xfrm>
          <a:noFill/>
        </p:spPr>
        <p:txBody>
          <a:bodyPr lIns="90169" tIns="45084" rIns="90169" bIns="45084"/>
          <a:lstStyle/>
          <a:p>
            <a:endParaRPr lang="en-US" altLang="en-US" smtClean="0"/>
          </a:p>
        </p:txBody>
      </p:sp>
    </p:spTree>
    <p:extLst>
      <p:ext uri="{BB962C8B-B14F-4D97-AF65-F5344CB8AC3E}">
        <p14:creationId xmlns:p14="http://schemas.microsoft.com/office/powerpoint/2010/main" val="1644506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93689290-71F8-4D22-B632-0BBD0E2639B8}" type="slidenum">
              <a:rPr lang="en-US" altLang="en-US" sz="1200" smtClean="0"/>
              <a:pPr/>
              <a:t>61</a:t>
            </a:fld>
            <a:endParaRPr lang="en-US" altLang="en-US" sz="1200" smtClean="0"/>
          </a:p>
        </p:txBody>
      </p:sp>
      <p:sp>
        <p:nvSpPr>
          <p:cNvPr id="240643" name="Rectangle 2"/>
          <p:cNvSpPr>
            <a:spLocks noGrp="1" noRot="1" noChangeAspect="1" noChangeArrowheads="1" noTextEdit="1"/>
          </p:cNvSpPr>
          <p:nvPr>
            <p:ph type="sldImg"/>
          </p:nvPr>
        </p:nvSpPr>
        <p:spPr>
          <a:ln/>
        </p:spPr>
      </p:sp>
      <p:sp>
        <p:nvSpPr>
          <p:cNvPr id="240644" name="Rectangle 3"/>
          <p:cNvSpPr>
            <a:spLocks noGrp="1" noChangeArrowheads="1"/>
          </p:cNvSpPr>
          <p:nvPr>
            <p:ph type="body" idx="1"/>
          </p:nvPr>
        </p:nvSpPr>
        <p:spPr>
          <a:xfrm>
            <a:off x="914400" y="4343400"/>
            <a:ext cx="5029200" cy="4114800"/>
          </a:xfrm>
          <a:noFill/>
        </p:spPr>
        <p:txBody>
          <a:bodyPr lIns="90169" tIns="45084" rIns="90169" bIns="45084"/>
          <a:lstStyle/>
          <a:p>
            <a:endParaRPr lang="en-US" altLang="en-US" smtClean="0"/>
          </a:p>
        </p:txBody>
      </p:sp>
    </p:spTree>
    <p:extLst>
      <p:ext uri="{BB962C8B-B14F-4D97-AF65-F5344CB8AC3E}">
        <p14:creationId xmlns:p14="http://schemas.microsoft.com/office/powerpoint/2010/main" val="7325232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D89A95CB-DBF3-4266-80D8-23741AF21A10}" type="slidenum">
              <a:rPr lang="en-US" altLang="en-US" sz="1200" smtClean="0"/>
              <a:pPr/>
              <a:t>62</a:t>
            </a:fld>
            <a:endParaRPr lang="en-US" altLang="en-US" sz="1200" smtClean="0"/>
          </a:p>
        </p:txBody>
      </p:sp>
      <p:sp>
        <p:nvSpPr>
          <p:cNvPr id="241667" name="Rectangle 2"/>
          <p:cNvSpPr>
            <a:spLocks noGrp="1" noRot="1" noChangeAspect="1" noChangeArrowheads="1" noTextEdit="1"/>
          </p:cNvSpPr>
          <p:nvPr>
            <p:ph type="sldImg"/>
          </p:nvPr>
        </p:nvSpPr>
        <p:spPr>
          <a:ln/>
        </p:spPr>
      </p:sp>
      <p:sp>
        <p:nvSpPr>
          <p:cNvPr id="241668" name="Rectangle 3"/>
          <p:cNvSpPr>
            <a:spLocks noGrp="1" noChangeArrowheads="1"/>
          </p:cNvSpPr>
          <p:nvPr>
            <p:ph type="body" idx="1"/>
          </p:nvPr>
        </p:nvSpPr>
        <p:spPr>
          <a:xfrm>
            <a:off x="914400" y="4343400"/>
            <a:ext cx="5029200" cy="4114800"/>
          </a:xfrm>
          <a:noFill/>
        </p:spPr>
        <p:txBody>
          <a:bodyPr/>
          <a:lstStyle/>
          <a:p>
            <a:endParaRPr lang="en-US" altLang="en-US" smtClean="0"/>
          </a:p>
        </p:txBody>
      </p:sp>
    </p:spTree>
    <p:extLst>
      <p:ext uri="{BB962C8B-B14F-4D97-AF65-F5344CB8AC3E}">
        <p14:creationId xmlns:p14="http://schemas.microsoft.com/office/powerpoint/2010/main" val="34509289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E966ACA6-B954-44BB-9CE1-5C609B15DF6F}" type="slidenum">
              <a:rPr lang="en-US" altLang="en-US" sz="1200" smtClean="0"/>
              <a:pPr/>
              <a:t>66</a:t>
            </a:fld>
            <a:endParaRPr lang="en-US" altLang="en-US" sz="1200" smtClean="0"/>
          </a:p>
        </p:txBody>
      </p:sp>
      <p:sp>
        <p:nvSpPr>
          <p:cNvPr id="242691" name="Rectangle 2"/>
          <p:cNvSpPr>
            <a:spLocks noGrp="1" noRot="1" noChangeAspect="1" noChangeArrowheads="1" noTextEdit="1"/>
          </p:cNvSpPr>
          <p:nvPr>
            <p:ph type="sldImg"/>
          </p:nvPr>
        </p:nvSpPr>
        <p:spPr>
          <a:ln/>
        </p:spPr>
      </p:sp>
      <p:sp>
        <p:nvSpPr>
          <p:cNvPr id="242692" name="Rectangle 3"/>
          <p:cNvSpPr>
            <a:spLocks noGrp="1" noChangeArrowheads="1"/>
          </p:cNvSpPr>
          <p:nvPr>
            <p:ph type="body" idx="1"/>
          </p:nvPr>
        </p:nvSpPr>
        <p:spPr>
          <a:xfrm>
            <a:off x="914400" y="4343400"/>
            <a:ext cx="5029200" cy="4114800"/>
          </a:xfrm>
          <a:noFill/>
        </p:spPr>
        <p:txBody>
          <a:bodyPr/>
          <a:lstStyle/>
          <a:p>
            <a:endParaRPr lang="en-US" altLang="en-US" smtClean="0"/>
          </a:p>
        </p:txBody>
      </p:sp>
    </p:spTree>
    <p:extLst>
      <p:ext uri="{BB962C8B-B14F-4D97-AF65-F5344CB8AC3E}">
        <p14:creationId xmlns:p14="http://schemas.microsoft.com/office/powerpoint/2010/main" val="6769386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C6FD0191-BDCA-4210-A545-1FF8E33DA704}" type="slidenum">
              <a:rPr lang="en-US" altLang="en-US" sz="1200" smtClean="0"/>
              <a:pPr/>
              <a:t>67</a:t>
            </a:fld>
            <a:endParaRPr lang="en-US" altLang="en-US" sz="1200" smtClean="0"/>
          </a:p>
        </p:txBody>
      </p:sp>
      <p:sp>
        <p:nvSpPr>
          <p:cNvPr id="243715" name="Rectangle 2"/>
          <p:cNvSpPr>
            <a:spLocks noGrp="1" noRot="1" noChangeAspect="1" noChangeArrowheads="1" noTextEdit="1"/>
          </p:cNvSpPr>
          <p:nvPr>
            <p:ph type="sldImg"/>
          </p:nvPr>
        </p:nvSpPr>
        <p:spPr>
          <a:ln/>
        </p:spPr>
      </p:sp>
      <p:sp>
        <p:nvSpPr>
          <p:cNvPr id="243716" name="Rectangle 3"/>
          <p:cNvSpPr>
            <a:spLocks noGrp="1" noChangeArrowheads="1"/>
          </p:cNvSpPr>
          <p:nvPr>
            <p:ph type="body" idx="1"/>
          </p:nvPr>
        </p:nvSpPr>
        <p:spPr>
          <a:xfrm>
            <a:off x="914400" y="4343400"/>
            <a:ext cx="5029200" cy="4114800"/>
          </a:xfrm>
          <a:noFill/>
        </p:spPr>
        <p:txBody>
          <a:bodyPr/>
          <a:lstStyle/>
          <a:p>
            <a:endParaRPr lang="en-US" altLang="en-US" smtClean="0"/>
          </a:p>
        </p:txBody>
      </p:sp>
    </p:spTree>
    <p:extLst>
      <p:ext uri="{BB962C8B-B14F-4D97-AF65-F5344CB8AC3E}">
        <p14:creationId xmlns:p14="http://schemas.microsoft.com/office/powerpoint/2010/main" val="39261285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E2B39E7F-6D85-49C1-92EA-14493BA91DA4}" type="slidenum">
              <a:rPr lang="en-US" altLang="en-US" sz="1200" smtClean="0"/>
              <a:pPr/>
              <a:t>69</a:t>
            </a:fld>
            <a:endParaRPr lang="en-US" altLang="en-US" sz="1200" smtClean="0"/>
          </a:p>
        </p:txBody>
      </p:sp>
      <p:sp>
        <p:nvSpPr>
          <p:cNvPr id="244739" name="Rectangle 2"/>
          <p:cNvSpPr>
            <a:spLocks noGrp="1" noRot="1" noChangeAspect="1" noChangeArrowheads="1" noTextEdit="1"/>
          </p:cNvSpPr>
          <p:nvPr>
            <p:ph type="sldImg"/>
          </p:nvPr>
        </p:nvSpPr>
        <p:spPr>
          <a:ln/>
        </p:spPr>
      </p:sp>
      <p:sp>
        <p:nvSpPr>
          <p:cNvPr id="244740" name="Rectangle 3"/>
          <p:cNvSpPr>
            <a:spLocks noGrp="1" noChangeArrowheads="1"/>
          </p:cNvSpPr>
          <p:nvPr>
            <p:ph type="body" idx="1"/>
          </p:nvPr>
        </p:nvSpPr>
        <p:spPr>
          <a:xfrm>
            <a:off x="914400" y="4343400"/>
            <a:ext cx="5029200" cy="4114800"/>
          </a:xfrm>
          <a:noFill/>
        </p:spPr>
        <p:txBody>
          <a:bodyPr/>
          <a:lstStyle/>
          <a:p>
            <a:endParaRPr lang="en-US" altLang="en-US" smtClean="0"/>
          </a:p>
        </p:txBody>
      </p:sp>
    </p:spTree>
    <p:extLst>
      <p:ext uri="{BB962C8B-B14F-4D97-AF65-F5344CB8AC3E}">
        <p14:creationId xmlns:p14="http://schemas.microsoft.com/office/powerpoint/2010/main" val="25589155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85AD64A1-120B-44CD-8796-1A7D5CC773A5}" type="slidenum">
              <a:rPr lang="en-US" altLang="en-US" sz="1200" smtClean="0"/>
              <a:pPr/>
              <a:t>70</a:t>
            </a:fld>
            <a:endParaRPr lang="en-US" altLang="en-US" sz="1200" smtClean="0"/>
          </a:p>
        </p:txBody>
      </p:sp>
      <p:sp>
        <p:nvSpPr>
          <p:cNvPr id="245763" name="Rectangle 2"/>
          <p:cNvSpPr>
            <a:spLocks noGrp="1" noRot="1" noChangeAspect="1" noChangeArrowheads="1" noTextEdit="1"/>
          </p:cNvSpPr>
          <p:nvPr>
            <p:ph type="sldImg"/>
          </p:nvPr>
        </p:nvSpPr>
        <p:spPr>
          <a:ln/>
        </p:spPr>
      </p:sp>
      <p:sp>
        <p:nvSpPr>
          <p:cNvPr id="245764" name="Rectangle 3"/>
          <p:cNvSpPr>
            <a:spLocks noGrp="1" noChangeArrowheads="1"/>
          </p:cNvSpPr>
          <p:nvPr>
            <p:ph type="body" idx="1"/>
          </p:nvPr>
        </p:nvSpPr>
        <p:spPr>
          <a:xfrm>
            <a:off x="914400" y="4343400"/>
            <a:ext cx="5029200" cy="4114800"/>
          </a:xfrm>
          <a:noFill/>
        </p:spPr>
        <p:txBody>
          <a:bodyPr/>
          <a:lstStyle/>
          <a:p>
            <a:endParaRPr lang="en-US" altLang="en-US" smtClean="0"/>
          </a:p>
        </p:txBody>
      </p:sp>
    </p:spTree>
    <p:extLst>
      <p:ext uri="{BB962C8B-B14F-4D97-AF65-F5344CB8AC3E}">
        <p14:creationId xmlns:p14="http://schemas.microsoft.com/office/powerpoint/2010/main" val="666378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683FBF-0FC5-4057-A484-F53C11D5626B}" type="slidenum">
              <a:rPr lang="en-US"/>
              <a:pPr/>
              <a:t>72</a:t>
            </a:fld>
            <a:endParaRPr lang="en-US"/>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xfrm>
            <a:off x="914400" y="4343400"/>
            <a:ext cx="5029200" cy="4114800"/>
          </a:xfrm>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D28F6A-05E5-435C-A278-AA2E8FECFC48}" type="slidenum">
              <a:rPr lang="en-US"/>
              <a:pPr/>
              <a:t>76</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r>
              <a:rPr lang="en-US"/>
              <a:t> N</a:t>
            </a:r>
          </a:p>
          <a:p>
            <a:r>
              <a:rPr lang="en-US"/>
              <a:t>netname     Obs         Minimum         Maximum        Skewness         Std Dev            Mean</a:t>
            </a:r>
          </a:p>
          <a:p>
            <a:r>
              <a:rPr lang="en-US"/>
              <a:t>ƒƒƒƒƒƒƒƒƒƒƒƒƒƒƒƒƒƒƒƒƒƒƒƒƒƒƒƒƒƒƒƒƒƒƒƒƒƒƒƒƒƒƒƒƒƒƒƒƒƒƒƒƒƒƒƒƒƒƒƒƒƒƒƒƒƒƒƒƒƒƒƒƒƒƒƒƒƒƒƒƒƒƒƒƒƒƒƒƒƒƒƒƒƒƒ</a:t>
            </a:r>
          </a:p>
          <a:p>
            <a:r>
              <a:rPr lang="en-US"/>
              <a:t>coauth1      83       1.0000000      22.0000000       3.6859903       3.7005134       3.0361446</a:t>
            </a:r>
          </a:p>
          <a:p>
            <a:endParaRPr lang="en-US"/>
          </a:p>
          <a:p>
            <a:r>
              <a:rPr lang="en-US"/>
              <a:t>ransamp1    148       1.0000000      33.0000000       1.6732238       5.9841674       6.1621622</a:t>
            </a:r>
          </a:p>
          <a:p>
            <a:endParaRPr lang="en-US"/>
          </a:p>
          <a:p>
            <a:r>
              <a:rPr lang="en-US"/>
              <a:t>ransamp2     80       1.0000000      34.0000000       3.8996277       4.5255254       5.2750000</a:t>
            </a:r>
          </a:p>
          <a:p>
            <a:endParaRPr lang="en-US"/>
          </a:p>
          <a:p>
            <a:r>
              <a:rPr lang="en-US"/>
              <a:t>ransamp3    154       1.0000000      26.0000000       2.7223879       3.5252855       3.7142857</a:t>
            </a:r>
          </a:p>
          <a:p>
            <a:endParaRPr lang="en-US"/>
          </a:p>
          <a:p>
            <a:r>
              <a:rPr lang="en-US"/>
              <a:t>ransamp4    128       1.0000000      29.0000000       4.1948986       3.4441194       3.3906250</a:t>
            </a:r>
          </a:p>
          <a:p>
            <a:r>
              <a:rPr lang="en-US"/>
              <a:t>ƒƒƒƒƒƒƒƒƒƒƒƒƒƒƒƒƒƒƒƒƒƒƒƒƒƒƒƒƒƒƒƒƒƒƒƒƒƒƒƒƒƒƒƒƒƒƒƒƒƒƒƒƒƒƒƒƒƒƒƒƒƒƒƒƒƒƒƒƒƒƒƒƒƒƒƒƒƒƒƒƒƒƒƒƒƒƒƒƒƒƒƒƒƒƒ</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792D7D-14AE-48FC-AEDC-B84A4D2A86F6}" type="slidenum">
              <a:rPr lang="en-US"/>
              <a:pPr/>
              <a:t>77</a:t>
            </a:fld>
            <a:endParaRPr lang="en-US"/>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r>
              <a:rPr lang="en-US"/>
              <a:t> N</a:t>
            </a:r>
          </a:p>
          <a:p>
            <a:r>
              <a:rPr lang="en-US"/>
              <a:t>netname     Obs         Minimum         Maximum        Skewness         Std Dev            Mean</a:t>
            </a:r>
          </a:p>
          <a:p>
            <a:r>
              <a:rPr lang="en-US"/>
              <a:t>ƒƒƒƒƒƒƒƒƒƒƒƒƒƒƒƒƒƒƒƒƒƒƒƒƒƒƒƒƒƒƒƒƒƒƒƒƒƒƒƒƒƒƒƒƒƒƒƒƒƒƒƒƒƒƒƒƒƒƒƒƒƒƒƒƒƒƒƒƒƒƒƒƒƒƒƒƒƒƒƒƒƒƒƒƒƒƒƒƒƒƒƒƒƒƒ</a:t>
            </a:r>
          </a:p>
          <a:p>
            <a:r>
              <a:rPr lang="en-US"/>
              <a:t>coauth1      83       1.0000000      22.0000000       3.6859903       3.7005134       3.0361446</a:t>
            </a:r>
          </a:p>
          <a:p>
            <a:endParaRPr lang="en-US"/>
          </a:p>
          <a:p>
            <a:r>
              <a:rPr lang="en-US"/>
              <a:t>ransamp1    148       1.0000000      33.0000000       1.6732238       5.9841674       6.1621622</a:t>
            </a:r>
          </a:p>
          <a:p>
            <a:endParaRPr lang="en-US"/>
          </a:p>
          <a:p>
            <a:r>
              <a:rPr lang="en-US"/>
              <a:t>ransamp2     80       1.0000000      34.0000000       3.8996277       4.5255254       5.2750000</a:t>
            </a:r>
          </a:p>
          <a:p>
            <a:endParaRPr lang="en-US"/>
          </a:p>
          <a:p>
            <a:r>
              <a:rPr lang="en-US"/>
              <a:t>ransamp3    154       1.0000000      26.0000000       2.7223879       3.5252855       3.7142857</a:t>
            </a:r>
          </a:p>
          <a:p>
            <a:endParaRPr lang="en-US"/>
          </a:p>
          <a:p>
            <a:r>
              <a:rPr lang="en-US"/>
              <a:t>ransamp4    128       1.0000000      29.0000000       4.1948986       3.4441194       3.3906250</a:t>
            </a:r>
          </a:p>
          <a:p>
            <a:r>
              <a:rPr lang="en-US"/>
              <a:t>ƒƒƒƒƒƒƒƒƒƒƒƒƒƒƒƒƒƒƒƒƒƒƒƒƒƒƒƒƒƒƒƒƒƒƒƒƒƒƒƒƒƒƒƒƒƒƒƒƒƒƒƒƒƒƒƒƒƒƒƒƒƒƒƒƒƒƒƒƒƒƒƒƒƒƒƒƒƒƒƒƒƒƒƒƒƒƒƒƒƒƒƒƒƒƒ</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B9188B34-7B0E-45EA-98B7-862D7B981878}" type="slidenum">
              <a:rPr lang="en-US"/>
              <a:pPr eaLnBrk="1" hangingPunct="1"/>
              <a:t>14</a:t>
            </a:fld>
            <a:endParaRPr lang="en-US"/>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xfrm>
            <a:off x="914400" y="4343400"/>
            <a:ext cx="5029200" cy="4114800"/>
          </a:xfrm>
          <a:noFill/>
        </p:spPr>
        <p:txBody>
          <a:bodyPr/>
          <a:lstStyle/>
          <a:p>
            <a:pPr eaLnBrk="1" hangingPunct="1"/>
            <a:r>
              <a:rPr lang="en-US" smtClean="0"/>
              <a:t>Working through the mathematical requirements for the intuitive notion of ‘widely distributed’ ties, we come up with the following two equivalent definitions of structural cohesion</a:t>
            </a:r>
          </a:p>
          <a:p>
            <a:pPr eaLnBrk="1" hangingPunct="1"/>
            <a:r>
              <a:rPr lang="en-US" smtClean="0"/>
              <a:t>(read).</a:t>
            </a:r>
          </a:p>
          <a:p>
            <a:pPr eaLnBrk="1" hangingPunct="1"/>
            <a:endParaRPr 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EB7E7C-FA06-476F-A36C-F84681C721D0}" type="slidenum">
              <a:rPr lang="en-US"/>
              <a:pPr/>
              <a:t>78</a:t>
            </a:fld>
            <a:endParaRPr 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r>
              <a:rPr lang="en-US"/>
              <a:t> N</a:t>
            </a:r>
          </a:p>
          <a:p>
            <a:r>
              <a:rPr lang="en-US"/>
              <a:t>netname     Obs         Minimum         Maximum        Skewness         Std Dev            Mean</a:t>
            </a:r>
          </a:p>
          <a:p>
            <a:r>
              <a:rPr lang="en-US"/>
              <a:t>ƒƒƒƒƒƒƒƒƒƒƒƒƒƒƒƒƒƒƒƒƒƒƒƒƒƒƒƒƒƒƒƒƒƒƒƒƒƒƒƒƒƒƒƒƒƒƒƒƒƒƒƒƒƒƒƒƒƒƒƒƒƒƒƒƒƒƒƒƒƒƒƒƒƒƒƒƒƒƒƒƒƒƒƒƒƒƒƒƒƒƒƒƒƒƒ</a:t>
            </a:r>
          </a:p>
          <a:p>
            <a:r>
              <a:rPr lang="en-US"/>
              <a:t>coauth1      83       1.0000000      22.0000000       3.6859903       3.7005134       3.0361446</a:t>
            </a:r>
          </a:p>
          <a:p>
            <a:endParaRPr lang="en-US"/>
          </a:p>
          <a:p>
            <a:r>
              <a:rPr lang="en-US"/>
              <a:t>ransamp1    148       1.0000000      33.0000000       1.6732238       5.9841674       6.1621622</a:t>
            </a:r>
          </a:p>
          <a:p>
            <a:endParaRPr lang="en-US"/>
          </a:p>
          <a:p>
            <a:r>
              <a:rPr lang="en-US"/>
              <a:t>ransamp2     80       1.0000000      34.0000000       3.8996277       4.5255254       5.2750000</a:t>
            </a:r>
          </a:p>
          <a:p>
            <a:endParaRPr lang="en-US"/>
          </a:p>
          <a:p>
            <a:r>
              <a:rPr lang="en-US"/>
              <a:t>ransamp3    154       1.0000000      26.0000000       2.7223879       3.5252855       3.7142857</a:t>
            </a:r>
          </a:p>
          <a:p>
            <a:endParaRPr lang="en-US"/>
          </a:p>
          <a:p>
            <a:r>
              <a:rPr lang="en-US"/>
              <a:t>ransamp4    128       1.0000000      29.0000000       4.1948986       3.4441194       3.3906250</a:t>
            </a:r>
          </a:p>
          <a:p>
            <a:r>
              <a:rPr lang="en-US"/>
              <a:t>ƒƒƒƒƒƒƒƒƒƒƒƒƒƒƒƒƒƒƒƒƒƒƒƒƒƒƒƒƒƒƒƒƒƒƒƒƒƒƒƒƒƒƒƒƒƒƒƒƒƒƒƒƒƒƒƒƒƒƒƒƒƒƒƒƒƒƒƒƒƒƒƒƒƒƒƒƒƒƒƒƒƒƒƒƒƒƒƒƒƒƒƒƒƒƒ</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EB7E7C-FA06-476F-A36C-F84681C721D0}" type="slidenum">
              <a:rPr lang="en-US"/>
              <a:pPr/>
              <a:t>79</a:t>
            </a:fld>
            <a:endParaRPr 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r>
              <a:rPr lang="en-US"/>
              <a:t> N</a:t>
            </a:r>
          </a:p>
          <a:p>
            <a:r>
              <a:rPr lang="en-US"/>
              <a:t>netname     Obs         Minimum         Maximum        Skewness         Std Dev            Mean</a:t>
            </a:r>
          </a:p>
          <a:p>
            <a:r>
              <a:rPr lang="en-US"/>
              <a:t>ƒƒƒƒƒƒƒƒƒƒƒƒƒƒƒƒƒƒƒƒƒƒƒƒƒƒƒƒƒƒƒƒƒƒƒƒƒƒƒƒƒƒƒƒƒƒƒƒƒƒƒƒƒƒƒƒƒƒƒƒƒƒƒƒƒƒƒƒƒƒƒƒƒƒƒƒƒƒƒƒƒƒƒƒƒƒƒƒƒƒƒƒƒƒƒ</a:t>
            </a:r>
          </a:p>
          <a:p>
            <a:r>
              <a:rPr lang="en-US"/>
              <a:t>coauth1      83       1.0000000      22.0000000       3.6859903       3.7005134       3.0361446</a:t>
            </a:r>
          </a:p>
          <a:p>
            <a:endParaRPr lang="en-US"/>
          </a:p>
          <a:p>
            <a:r>
              <a:rPr lang="en-US"/>
              <a:t>ransamp1    148       1.0000000      33.0000000       1.6732238       5.9841674       6.1621622</a:t>
            </a:r>
          </a:p>
          <a:p>
            <a:endParaRPr lang="en-US"/>
          </a:p>
          <a:p>
            <a:r>
              <a:rPr lang="en-US"/>
              <a:t>ransamp2     80       1.0000000      34.0000000       3.8996277       4.5255254       5.2750000</a:t>
            </a:r>
          </a:p>
          <a:p>
            <a:endParaRPr lang="en-US"/>
          </a:p>
          <a:p>
            <a:r>
              <a:rPr lang="en-US"/>
              <a:t>ransamp3    154       1.0000000      26.0000000       2.7223879       3.5252855       3.7142857</a:t>
            </a:r>
          </a:p>
          <a:p>
            <a:endParaRPr lang="en-US"/>
          </a:p>
          <a:p>
            <a:r>
              <a:rPr lang="en-US"/>
              <a:t>ransamp4    128       1.0000000      29.0000000       4.1948986       3.4441194       3.3906250</a:t>
            </a:r>
          </a:p>
          <a:p>
            <a:r>
              <a:rPr lang="en-US"/>
              <a:t>ƒƒƒƒƒƒƒƒƒƒƒƒƒƒƒƒƒƒƒƒƒƒƒƒƒƒƒƒƒƒƒƒƒƒƒƒƒƒƒƒƒƒƒƒƒƒƒƒƒƒƒƒƒƒƒƒƒƒƒƒƒƒƒƒƒƒƒƒƒƒƒƒƒƒƒƒƒƒƒƒƒƒƒƒƒƒƒƒƒƒƒƒƒƒƒ</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EB7E7C-FA06-476F-A36C-F84681C721D0}" type="slidenum">
              <a:rPr lang="en-US"/>
              <a:pPr/>
              <a:t>80</a:t>
            </a:fld>
            <a:endParaRPr 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r>
              <a:rPr lang="en-US"/>
              <a:t> N</a:t>
            </a:r>
          </a:p>
          <a:p>
            <a:r>
              <a:rPr lang="en-US"/>
              <a:t>netname     Obs         Minimum         Maximum        Skewness         Std Dev            Mean</a:t>
            </a:r>
          </a:p>
          <a:p>
            <a:r>
              <a:rPr lang="en-US"/>
              <a:t>ƒƒƒƒƒƒƒƒƒƒƒƒƒƒƒƒƒƒƒƒƒƒƒƒƒƒƒƒƒƒƒƒƒƒƒƒƒƒƒƒƒƒƒƒƒƒƒƒƒƒƒƒƒƒƒƒƒƒƒƒƒƒƒƒƒƒƒƒƒƒƒƒƒƒƒƒƒƒƒƒƒƒƒƒƒƒƒƒƒƒƒƒƒƒƒ</a:t>
            </a:r>
          </a:p>
          <a:p>
            <a:r>
              <a:rPr lang="en-US"/>
              <a:t>coauth1      83       1.0000000      22.0000000       3.6859903       3.7005134       3.0361446</a:t>
            </a:r>
          </a:p>
          <a:p>
            <a:endParaRPr lang="en-US"/>
          </a:p>
          <a:p>
            <a:r>
              <a:rPr lang="en-US"/>
              <a:t>ransamp1    148       1.0000000      33.0000000       1.6732238       5.9841674       6.1621622</a:t>
            </a:r>
          </a:p>
          <a:p>
            <a:endParaRPr lang="en-US"/>
          </a:p>
          <a:p>
            <a:r>
              <a:rPr lang="en-US"/>
              <a:t>ransamp2     80       1.0000000      34.0000000       3.8996277       4.5255254       5.2750000</a:t>
            </a:r>
          </a:p>
          <a:p>
            <a:endParaRPr lang="en-US"/>
          </a:p>
          <a:p>
            <a:r>
              <a:rPr lang="en-US"/>
              <a:t>ransamp3    154       1.0000000      26.0000000       2.7223879       3.5252855       3.7142857</a:t>
            </a:r>
          </a:p>
          <a:p>
            <a:endParaRPr lang="en-US"/>
          </a:p>
          <a:p>
            <a:r>
              <a:rPr lang="en-US"/>
              <a:t>ransamp4    128       1.0000000      29.0000000       4.1948986       3.4441194       3.3906250</a:t>
            </a:r>
          </a:p>
          <a:p>
            <a:r>
              <a:rPr lang="en-US"/>
              <a:t>ƒƒƒƒƒƒƒƒƒƒƒƒƒƒƒƒƒƒƒƒƒƒƒƒƒƒƒƒƒƒƒƒƒƒƒƒƒƒƒƒƒƒƒƒƒƒƒƒƒƒƒƒƒƒƒƒƒƒƒƒƒƒƒƒƒƒƒƒƒƒƒƒƒƒƒƒƒƒƒƒƒƒƒƒƒƒƒƒƒƒƒƒƒƒƒ</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4" rIns="91428" bIns="45714" anchor="b"/>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fld id="{B225E318-7A6F-40A8-B324-2129348DF3DD}" type="slidenum">
              <a:rPr lang="en-US" sz="1200"/>
              <a:pPr algn="r" eaLnBrk="1" hangingPunct="1"/>
              <a:t>82</a:t>
            </a:fld>
            <a:endParaRPr lang="en-US" sz="1200" dirty="0"/>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Small Democrat Circle: Baucus, Harkin, Hollings, bumpers, Leahy, Dorgan, Reid, </a:t>
            </a:r>
            <a:r>
              <a:rPr lang="en-US" dirty="0" err="1" smtClean="0"/>
              <a:t>Wellstong</a:t>
            </a:r>
            <a:r>
              <a:rPr lang="en-US" dirty="0" smtClean="0"/>
              <a:t>, Feingold, Byrd.</a:t>
            </a:r>
          </a:p>
          <a:p>
            <a:pPr eaLnBrk="1" hangingPunct="1"/>
            <a:endParaRPr lang="en-US" dirty="0" smtClean="0"/>
          </a:p>
          <a:p>
            <a:pPr eaLnBrk="1" hangingPunct="1"/>
            <a:r>
              <a:rPr lang="en-US" dirty="0" smtClean="0"/>
              <a:t>Small Rep circle: Helms, Brown, Craig, Smith, Burns, </a:t>
            </a:r>
            <a:r>
              <a:rPr lang="en-US" dirty="0" err="1" smtClean="0"/>
              <a:t>Kempthorne</a:t>
            </a:r>
            <a:r>
              <a:rPr lang="en-US" dirty="0" smtClean="0"/>
              <a:t>, Thurmond, Stevens</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683FBF-0FC5-4057-A484-F53C11D5626B}" type="slidenum">
              <a:rPr lang="en-US"/>
              <a:pPr/>
              <a:t>83</a:t>
            </a:fld>
            <a:endParaRPr lang="en-US"/>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xfrm>
            <a:off x="914400" y="4343400"/>
            <a:ext cx="5029200" cy="4114800"/>
          </a:xfrm>
        </p:spPr>
        <p:txBody>
          <a:bodyPr/>
          <a:lstStyle/>
          <a:p>
            <a:endParaRPr lang="en-US"/>
          </a:p>
        </p:txBody>
      </p:sp>
    </p:spTree>
    <p:extLst>
      <p:ext uri="{BB962C8B-B14F-4D97-AF65-F5344CB8AC3E}">
        <p14:creationId xmlns:p14="http://schemas.microsoft.com/office/powerpoint/2010/main" val="29738437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FFAA7E-8646-46EC-8DCC-77668A4181FE}" type="slidenum">
              <a:rPr lang="en-US" altLang="en-US" smtClean="0"/>
              <a:pPr/>
              <a:t>150</a:t>
            </a:fld>
            <a:endParaRPr lang="en-US" altLang="en-US"/>
          </a:p>
        </p:txBody>
      </p:sp>
    </p:spTree>
    <p:extLst>
      <p:ext uri="{BB962C8B-B14F-4D97-AF65-F5344CB8AC3E}">
        <p14:creationId xmlns:p14="http://schemas.microsoft.com/office/powerpoint/2010/main" val="17157405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FFAA7E-8646-46EC-8DCC-77668A4181FE}" type="slidenum">
              <a:rPr lang="en-US" altLang="en-US" smtClean="0"/>
              <a:pPr/>
              <a:t>151</a:t>
            </a:fld>
            <a:endParaRPr lang="en-US" altLang="en-US"/>
          </a:p>
        </p:txBody>
      </p:sp>
    </p:spTree>
    <p:extLst>
      <p:ext uri="{BB962C8B-B14F-4D97-AF65-F5344CB8AC3E}">
        <p14:creationId xmlns:p14="http://schemas.microsoft.com/office/powerpoint/2010/main" val="17157405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261306-2E1B-4976-B602-FD1C3CE1516B}" type="slidenum">
              <a:rPr lang="en-US" altLang="en-US"/>
              <a:pPr/>
              <a:t>152</a:t>
            </a:fld>
            <a:endParaRPr lang="en-US" altLang="en-US"/>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p:txBody>
          <a:bodyPr/>
          <a:lstStyle/>
          <a:p>
            <a:r>
              <a:rPr lang="en-US" altLang="en-US"/>
              <a:t>Doreian, Patrik, Klaus Teuter and Chi-Hsein Wang.  1984.  “Network Autocorrelation Models: Some monte Carlo Results” Sociological Methods and Research, 13:155-220</a:t>
            </a:r>
          </a:p>
        </p:txBody>
      </p:sp>
    </p:spTree>
    <p:extLst>
      <p:ext uri="{BB962C8B-B14F-4D97-AF65-F5344CB8AC3E}">
        <p14:creationId xmlns:p14="http://schemas.microsoft.com/office/powerpoint/2010/main" val="28185078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51534623-71DE-427D-BCA8-5AE96EF521F3}" type="slidenum">
              <a:rPr lang="en-US" altLang="en-US" sz="1200" smtClean="0"/>
              <a:pPr/>
              <a:t>189</a:t>
            </a:fld>
            <a:endParaRPr lang="en-US" altLang="en-US" sz="1200" smtClean="0"/>
          </a:p>
        </p:txBody>
      </p:sp>
      <p:sp>
        <p:nvSpPr>
          <p:cNvPr id="212995" name="Rectangle 2"/>
          <p:cNvSpPr>
            <a:spLocks noGrp="1" noRot="1" noChangeAspect="1" noChangeArrowheads="1" noTextEdit="1"/>
          </p:cNvSpPr>
          <p:nvPr>
            <p:ph type="sldImg"/>
          </p:nvPr>
        </p:nvSpPr>
        <p:spPr>
          <a:ln/>
        </p:spPr>
      </p:sp>
      <p:sp>
        <p:nvSpPr>
          <p:cNvPr id="212996" name="Rectangle 3"/>
          <p:cNvSpPr>
            <a:spLocks noGrp="1" noChangeArrowheads="1"/>
          </p:cNvSpPr>
          <p:nvPr>
            <p:ph type="body" idx="1"/>
          </p:nvPr>
        </p:nvSpPr>
        <p:spPr>
          <a:xfrm>
            <a:off x="914400" y="4343400"/>
            <a:ext cx="5029200" cy="4114800"/>
          </a:xfrm>
          <a:noFill/>
        </p:spPr>
        <p:txBody>
          <a:bodyPr/>
          <a:lstStyle/>
          <a:p>
            <a:r>
              <a:rPr lang="en-US" altLang="en-US" smtClean="0"/>
              <a:t>But these nodes are situated in dramatically different parts of the real underlying global network.  Here some of them (lower left) are truly local isolates, but most are embedded in a larger network structure.</a:t>
            </a:r>
          </a:p>
          <a:p>
            <a:endParaRPr lang="en-US" altLang="en-US" smtClean="0"/>
          </a:p>
          <a:p>
            <a:r>
              <a:rPr lang="en-US" altLang="en-US" smtClean="0"/>
              <a:t>These are real data from Add Health, on romantic involvement.</a:t>
            </a:r>
          </a:p>
        </p:txBody>
      </p:sp>
    </p:spTree>
    <p:extLst>
      <p:ext uri="{BB962C8B-B14F-4D97-AF65-F5344CB8AC3E}">
        <p14:creationId xmlns:p14="http://schemas.microsoft.com/office/powerpoint/2010/main" val="21540018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B9188B34-7B0E-45EA-98B7-862D7B981878}" type="slidenum">
              <a:rPr lang="en-US"/>
              <a:pPr eaLnBrk="1" hangingPunct="1"/>
              <a:t>15</a:t>
            </a:fld>
            <a:endParaRPr lang="en-US"/>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xfrm>
            <a:off x="914400" y="4343400"/>
            <a:ext cx="5029200" cy="4114800"/>
          </a:xfrm>
          <a:noFill/>
        </p:spPr>
        <p:txBody>
          <a:bodyPr/>
          <a:lstStyle/>
          <a:p>
            <a:pPr eaLnBrk="1" hangingPunct="1"/>
            <a:r>
              <a:rPr lang="en-US" smtClean="0"/>
              <a:t>Working through the mathematical requirements for the intuitive notion of ‘widely distributed’ ties, we come up with the following two equivalent definitions of structural cohesion</a:t>
            </a:r>
          </a:p>
          <a:p>
            <a:pPr eaLnBrk="1" hangingPunct="1"/>
            <a:r>
              <a:rPr lang="en-US" smtClean="0"/>
              <a:t>(read).</a:t>
            </a:r>
          </a:p>
          <a:p>
            <a:pPr eaLnBrk="1" hangingPunct="1"/>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0640A979-367C-4571-B1A4-F8251F9DB379}" type="slidenum">
              <a:rPr lang="en-US" altLang="en-US" smtClean="0"/>
              <a:pPr eaLnBrk="1" hangingPunct="1">
                <a:spcBef>
                  <a:spcPct val="0"/>
                </a:spcBef>
              </a:pPr>
              <a:t>16</a:t>
            </a:fld>
            <a:endParaRPr lang="en-US" altLang="en-US" smtClean="0"/>
          </a:p>
        </p:txBody>
      </p:sp>
      <p:sp>
        <p:nvSpPr>
          <p:cNvPr id="183299" name="Rectangle 2"/>
          <p:cNvSpPr>
            <a:spLocks noGrp="1" noRot="1" noChangeAspect="1" noChangeArrowheads="1" noTextEdit="1"/>
          </p:cNvSpPr>
          <p:nvPr>
            <p:ph type="sldImg"/>
          </p:nvPr>
        </p:nvSpPr>
        <p:spPr>
          <a:xfrm>
            <a:off x="1146175" y="685800"/>
            <a:ext cx="4570413" cy="3429000"/>
          </a:xfrm>
          <a:ln/>
        </p:spPr>
      </p:sp>
      <p:sp>
        <p:nvSpPr>
          <p:cNvPr id="183300"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0B8B9FE8-CC3B-4591-9C46-67261735BF73}" type="slidenum">
              <a:rPr lang="en-US" altLang="en-US" smtClean="0"/>
              <a:pPr eaLnBrk="1" hangingPunct="1">
                <a:spcBef>
                  <a:spcPct val="0"/>
                </a:spcBef>
              </a:pPr>
              <a:t>17</a:t>
            </a:fld>
            <a:endParaRPr lang="en-US" altLang="en-US" smtClean="0"/>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xfrm>
            <a:off x="914400" y="4343281"/>
            <a:ext cx="5029200" cy="4115358"/>
          </a:xfrm>
          <a:noFill/>
        </p:spPr>
        <p:txBody>
          <a:bodyPr/>
          <a:lstStyle/>
          <a:p>
            <a:r>
              <a:rPr lang="en-US" altLang="en-US" smtClean="0"/>
              <a:t>To illustrate, consider these four networks, each with an identical volume of social ties.</a:t>
            </a:r>
          </a:p>
          <a:p>
            <a:endParaRPr lang="en-US" altLang="en-US" smtClean="0"/>
          </a:p>
          <a:p>
            <a:r>
              <a:rPr lang="en-US" altLang="en-US" smtClean="0"/>
              <a:t>The graphs become more difficult to separate, and the number of independent paths increase.  This is illustrated in the far left, where we can always trace at least 3 completely independent paths between every pair of people in the net.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B9188B34-7B0E-45EA-98B7-862D7B981878}" type="slidenum">
              <a:rPr lang="en-US"/>
              <a:pPr eaLnBrk="1" hangingPunct="1"/>
              <a:t>19</a:t>
            </a:fld>
            <a:endParaRPr lang="en-US"/>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xfrm>
            <a:off x="914400" y="4343400"/>
            <a:ext cx="5029200" cy="4114800"/>
          </a:xfrm>
          <a:noFill/>
        </p:spPr>
        <p:txBody>
          <a:bodyPr/>
          <a:lstStyle/>
          <a:p>
            <a:pPr eaLnBrk="1" hangingPunct="1"/>
            <a:r>
              <a:rPr lang="en-US" smtClean="0"/>
              <a:t>Working through the mathematical requirements for the intuitive notion of ‘widely distributed’ ties, we come up with the following two equivalent definitions of structural cohesion</a:t>
            </a:r>
          </a:p>
          <a:p>
            <a:pPr eaLnBrk="1" hangingPunct="1"/>
            <a:r>
              <a:rPr lang="en-US" smtClean="0"/>
              <a:t>(read).</a:t>
            </a:r>
          </a:p>
          <a:p>
            <a:pPr eaLnBrk="1" hangingPunct="1"/>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en-US"/>
          </a:p>
        </p:txBody>
      </p:sp>
      <p:sp>
        <p:nvSpPr>
          <p:cNvPr id="5" name="Rectangle 5"/>
          <p:cNvSpPr>
            <a:spLocks noGrp="1" noChangeArrowheads="1"/>
          </p:cNvSpPr>
          <p:nvPr>
            <p:ph type="ftr" sz="quarter" idx="11"/>
          </p:nvPr>
        </p:nvSpPr>
        <p:spPr>
          <a:ln/>
        </p:spPr>
        <p:txBody>
          <a:bodyPr/>
          <a:lstStyle>
            <a:lvl1pPr>
              <a:defRPr/>
            </a:lvl1pPr>
          </a:lstStyle>
          <a:p>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2F932AB5-E3EC-46D4-9C19-05DB8B79DE7D}" type="slidenum">
              <a:rPr lang="en-US" altLang="en-US" smtClean="0"/>
              <a:pPr/>
              <a:t>‹#›</a:t>
            </a:fld>
            <a:endParaRPr lang="en-US" altLang="en-US"/>
          </a:p>
        </p:txBody>
      </p:sp>
    </p:spTree>
    <p:extLst>
      <p:ext uri="{BB962C8B-B14F-4D97-AF65-F5344CB8AC3E}">
        <p14:creationId xmlns:p14="http://schemas.microsoft.com/office/powerpoint/2010/main" val="727468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en-US"/>
          </a:p>
        </p:txBody>
      </p:sp>
      <p:sp>
        <p:nvSpPr>
          <p:cNvPr id="5" name="Rectangle 5"/>
          <p:cNvSpPr>
            <a:spLocks noGrp="1" noChangeArrowheads="1"/>
          </p:cNvSpPr>
          <p:nvPr>
            <p:ph type="ftr" sz="quarter" idx="11"/>
          </p:nvPr>
        </p:nvSpPr>
        <p:spPr>
          <a:ln/>
        </p:spPr>
        <p:txBody>
          <a:bodyPr/>
          <a:lstStyle>
            <a:lvl1pPr>
              <a:defRPr/>
            </a:lvl1pPr>
          </a:lstStyle>
          <a:p>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E305770C-D33A-4324-8BA1-4CDC33C92599}" type="slidenum">
              <a:rPr lang="en-US" altLang="en-US" smtClean="0"/>
              <a:pPr/>
              <a:t>‹#›</a:t>
            </a:fld>
            <a:endParaRPr lang="en-US" altLang="en-US"/>
          </a:p>
        </p:txBody>
      </p:sp>
    </p:spTree>
    <p:extLst>
      <p:ext uri="{BB962C8B-B14F-4D97-AF65-F5344CB8AC3E}">
        <p14:creationId xmlns:p14="http://schemas.microsoft.com/office/powerpoint/2010/main" val="3144811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en-US"/>
          </a:p>
        </p:txBody>
      </p:sp>
      <p:sp>
        <p:nvSpPr>
          <p:cNvPr id="5" name="Rectangle 5"/>
          <p:cNvSpPr>
            <a:spLocks noGrp="1" noChangeArrowheads="1"/>
          </p:cNvSpPr>
          <p:nvPr>
            <p:ph type="ftr" sz="quarter" idx="11"/>
          </p:nvPr>
        </p:nvSpPr>
        <p:spPr>
          <a:ln/>
        </p:spPr>
        <p:txBody>
          <a:bodyPr/>
          <a:lstStyle>
            <a:lvl1pPr>
              <a:defRPr/>
            </a:lvl1pPr>
          </a:lstStyle>
          <a:p>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05665599-EF20-473D-8BEA-A82B2E42E4F2}" type="slidenum">
              <a:rPr lang="en-US" altLang="en-US" smtClean="0"/>
              <a:pPr/>
              <a:t>‹#›</a:t>
            </a:fld>
            <a:endParaRPr lang="en-US" altLang="en-US"/>
          </a:p>
        </p:txBody>
      </p:sp>
    </p:spTree>
    <p:extLst>
      <p:ext uri="{BB962C8B-B14F-4D97-AF65-F5344CB8AC3E}">
        <p14:creationId xmlns:p14="http://schemas.microsoft.com/office/powerpoint/2010/main" val="3336198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en-US"/>
          </a:p>
        </p:txBody>
      </p:sp>
      <p:sp>
        <p:nvSpPr>
          <p:cNvPr id="5" name="Rectangle 5"/>
          <p:cNvSpPr>
            <a:spLocks noGrp="1" noChangeArrowheads="1"/>
          </p:cNvSpPr>
          <p:nvPr>
            <p:ph type="ftr" sz="quarter" idx="11"/>
          </p:nvPr>
        </p:nvSpPr>
        <p:spPr>
          <a:ln/>
        </p:spPr>
        <p:txBody>
          <a:bodyPr/>
          <a:lstStyle>
            <a:lvl1pPr>
              <a:defRPr/>
            </a:lvl1pPr>
          </a:lstStyle>
          <a:p>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E73A1C60-5CC0-41A5-953F-1058D2197C13}" type="slidenum">
              <a:rPr lang="en-US" altLang="en-US" smtClean="0"/>
              <a:pPr/>
              <a:t>‹#›</a:t>
            </a:fld>
            <a:endParaRPr lang="en-US" altLang="en-US"/>
          </a:p>
        </p:txBody>
      </p:sp>
    </p:spTree>
    <p:extLst>
      <p:ext uri="{BB962C8B-B14F-4D97-AF65-F5344CB8AC3E}">
        <p14:creationId xmlns:p14="http://schemas.microsoft.com/office/powerpoint/2010/main" val="3310504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endParaRPr lang="en-US" altLang="en-US"/>
          </a:p>
        </p:txBody>
      </p:sp>
      <p:sp>
        <p:nvSpPr>
          <p:cNvPr id="5" name="Rectangle 5"/>
          <p:cNvSpPr>
            <a:spLocks noGrp="1" noChangeArrowheads="1"/>
          </p:cNvSpPr>
          <p:nvPr>
            <p:ph type="ftr" sz="quarter" idx="11"/>
          </p:nvPr>
        </p:nvSpPr>
        <p:spPr>
          <a:ln/>
        </p:spPr>
        <p:txBody>
          <a:bodyPr/>
          <a:lstStyle>
            <a:lvl1pPr>
              <a:defRPr/>
            </a:lvl1pPr>
          </a:lstStyle>
          <a:p>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B52A5F6A-8C45-4965-A183-D4A4C7BD3C9A}" type="slidenum">
              <a:rPr lang="en-US" altLang="en-US" smtClean="0"/>
              <a:pPr/>
              <a:t>‹#›</a:t>
            </a:fld>
            <a:endParaRPr lang="en-US" altLang="en-US"/>
          </a:p>
        </p:txBody>
      </p:sp>
    </p:spTree>
    <p:extLst>
      <p:ext uri="{BB962C8B-B14F-4D97-AF65-F5344CB8AC3E}">
        <p14:creationId xmlns:p14="http://schemas.microsoft.com/office/powerpoint/2010/main" val="3541731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endParaRPr lang="en-US" altLang="en-US"/>
          </a:p>
        </p:txBody>
      </p:sp>
      <p:sp>
        <p:nvSpPr>
          <p:cNvPr id="6" name="Rectangle 5"/>
          <p:cNvSpPr>
            <a:spLocks noGrp="1" noChangeArrowheads="1"/>
          </p:cNvSpPr>
          <p:nvPr>
            <p:ph type="ftr" sz="quarter" idx="11"/>
          </p:nvPr>
        </p:nvSpPr>
        <p:spPr>
          <a:ln/>
        </p:spPr>
        <p:txBody>
          <a:bodyPr/>
          <a:lstStyle>
            <a:lvl1pPr>
              <a:defRPr/>
            </a:lvl1pPr>
          </a:lstStyle>
          <a:p>
            <a:endParaRPr lang="en-US" altLang="en-US"/>
          </a:p>
        </p:txBody>
      </p:sp>
      <p:sp>
        <p:nvSpPr>
          <p:cNvPr id="7" name="Rectangle 6"/>
          <p:cNvSpPr>
            <a:spLocks noGrp="1" noChangeArrowheads="1"/>
          </p:cNvSpPr>
          <p:nvPr>
            <p:ph type="sldNum" sz="quarter" idx="12"/>
          </p:nvPr>
        </p:nvSpPr>
        <p:spPr>
          <a:ln/>
        </p:spPr>
        <p:txBody>
          <a:bodyPr/>
          <a:lstStyle>
            <a:lvl1pPr>
              <a:defRPr/>
            </a:lvl1pPr>
          </a:lstStyle>
          <a:p>
            <a:fld id="{063A8B38-385D-425F-A349-58E74DB63FF4}" type="slidenum">
              <a:rPr lang="en-US" altLang="en-US" smtClean="0"/>
              <a:pPr/>
              <a:t>‹#›</a:t>
            </a:fld>
            <a:endParaRPr lang="en-US" altLang="en-US"/>
          </a:p>
        </p:txBody>
      </p:sp>
    </p:spTree>
    <p:extLst>
      <p:ext uri="{BB962C8B-B14F-4D97-AF65-F5344CB8AC3E}">
        <p14:creationId xmlns:p14="http://schemas.microsoft.com/office/powerpoint/2010/main" val="3297013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endParaRPr lang="en-US" altLang="en-US"/>
          </a:p>
        </p:txBody>
      </p:sp>
      <p:sp>
        <p:nvSpPr>
          <p:cNvPr id="8" name="Rectangle 5"/>
          <p:cNvSpPr>
            <a:spLocks noGrp="1" noChangeArrowheads="1"/>
          </p:cNvSpPr>
          <p:nvPr>
            <p:ph type="ftr" sz="quarter" idx="11"/>
          </p:nvPr>
        </p:nvSpPr>
        <p:spPr>
          <a:ln/>
        </p:spPr>
        <p:txBody>
          <a:bodyPr/>
          <a:lstStyle>
            <a:lvl1pPr>
              <a:defRPr/>
            </a:lvl1pPr>
          </a:lstStyle>
          <a:p>
            <a:endParaRPr lang="en-US" altLang="en-US"/>
          </a:p>
        </p:txBody>
      </p:sp>
      <p:sp>
        <p:nvSpPr>
          <p:cNvPr id="9" name="Rectangle 6"/>
          <p:cNvSpPr>
            <a:spLocks noGrp="1" noChangeArrowheads="1"/>
          </p:cNvSpPr>
          <p:nvPr>
            <p:ph type="sldNum" sz="quarter" idx="12"/>
          </p:nvPr>
        </p:nvSpPr>
        <p:spPr>
          <a:ln/>
        </p:spPr>
        <p:txBody>
          <a:bodyPr/>
          <a:lstStyle>
            <a:lvl1pPr>
              <a:defRPr/>
            </a:lvl1pPr>
          </a:lstStyle>
          <a:p>
            <a:fld id="{D93B4CFC-5C7B-4A34-855F-E5CB1AD3CE3E}" type="slidenum">
              <a:rPr lang="en-US" altLang="en-US" smtClean="0"/>
              <a:pPr/>
              <a:t>‹#›</a:t>
            </a:fld>
            <a:endParaRPr lang="en-US" altLang="en-US"/>
          </a:p>
        </p:txBody>
      </p:sp>
    </p:spTree>
    <p:extLst>
      <p:ext uri="{BB962C8B-B14F-4D97-AF65-F5344CB8AC3E}">
        <p14:creationId xmlns:p14="http://schemas.microsoft.com/office/powerpoint/2010/main" val="933836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endParaRPr lang="en-US" altLang="en-US"/>
          </a:p>
        </p:txBody>
      </p:sp>
      <p:sp>
        <p:nvSpPr>
          <p:cNvPr id="4" name="Rectangle 5"/>
          <p:cNvSpPr>
            <a:spLocks noGrp="1" noChangeArrowheads="1"/>
          </p:cNvSpPr>
          <p:nvPr>
            <p:ph type="ftr" sz="quarter" idx="11"/>
          </p:nvPr>
        </p:nvSpPr>
        <p:spPr>
          <a:ln/>
        </p:spPr>
        <p:txBody>
          <a:bodyPr/>
          <a:lstStyle>
            <a:lvl1pPr>
              <a:defRPr/>
            </a:lvl1pPr>
          </a:lstStyle>
          <a:p>
            <a:endParaRPr lang="en-US" altLang="en-US"/>
          </a:p>
        </p:txBody>
      </p:sp>
      <p:sp>
        <p:nvSpPr>
          <p:cNvPr id="5" name="Rectangle 6"/>
          <p:cNvSpPr>
            <a:spLocks noGrp="1" noChangeArrowheads="1"/>
          </p:cNvSpPr>
          <p:nvPr>
            <p:ph type="sldNum" sz="quarter" idx="12"/>
          </p:nvPr>
        </p:nvSpPr>
        <p:spPr>
          <a:ln/>
        </p:spPr>
        <p:txBody>
          <a:bodyPr/>
          <a:lstStyle>
            <a:lvl1pPr>
              <a:defRPr/>
            </a:lvl1pPr>
          </a:lstStyle>
          <a:p>
            <a:fld id="{2E528EF6-ECD5-4D6D-856F-1797E9579A50}" type="slidenum">
              <a:rPr lang="en-US" altLang="en-US" smtClean="0"/>
              <a:pPr/>
              <a:t>‹#›</a:t>
            </a:fld>
            <a:endParaRPr lang="en-US" altLang="en-US"/>
          </a:p>
        </p:txBody>
      </p:sp>
    </p:spTree>
    <p:extLst>
      <p:ext uri="{BB962C8B-B14F-4D97-AF65-F5344CB8AC3E}">
        <p14:creationId xmlns:p14="http://schemas.microsoft.com/office/powerpoint/2010/main" val="1180371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endParaRPr lang="en-US" altLang="en-US"/>
          </a:p>
        </p:txBody>
      </p:sp>
      <p:sp>
        <p:nvSpPr>
          <p:cNvPr id="3" name="Rectangle 5"/>
          <p:cNvSpPr>
            <a:spLocks noGrp="1" noChangeArrowheads="1"/>
          </p:cNvSpPr>
          <p:nvPr>
            <p:ph type="ftr" sz="quarter" idx="11"/>
          </p:nvPr>
        </p:nvSpPr>
        <p:spPr>
          <a:ln/>
        </p:spPr>
        <p:txBody>
          <a:bodyPr/>
          <a:lstStyle>
            <a:lvl1pPr>
              <a:defRPr/>
            </a:lvl1pPr>
          </a:lstStyle>
          <a:p>
            <a:endParaRPr lang="en-US" altLang="en-US"/>
          </a:p>
        </p:txBody>
      </p:sp>
      <p:sp>
        <p:nvSpPr>
          <p:cNvPr id="4" name="Rectangle 6"/>
          <p:cNvSpPr>
            <a:spLocks noGrp="1" noChangeArrowheads="1"/>
          </p:cNvSpPr>
          <p:nvPr>
            <p:ph type="sldNum" sz="quarter" idx="12"/>
          </p:nvPr>
        </p:nvSpPr>
        <p:spPr>
          <a:ln/>
        </p:spPr>
        <p:txBody>
          <a:bodyPr/>
          <a:lstStyle>
            <a:lvl1pPr>
              <a:defRPr/>
            </a:lvl1pPr>
          </a:lstStyle>
          <a:p>
            <a:fld id="{AC1C7A56-B538-4BB9-AEEC-C430D9B14F29}" type="slidenum">
              <a:rPr lang="en-US" altLang="en-US" smtClean="0"/>
              <a:pPr/>
              <a:t>‹#›</a:t>
            </a:fld>
            <a:endParaRPr lang="en-US" altLang="en-US"/>
          </a:p>
        </p:txBody>
      </p:sp>
    </p:spTree>
    <p:extLst>
      <p:ext uri="{BB962C8B-B14F-4D97-AF65-F5344CB8AC3E}">
        <p14:creationId xmlns:p14="http://schemas.microsoft.com/office/powerpoint/2010/main" val="3359316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ltLang="en-US"/>
          </a:p>
        </p:txBody>
      </p:sp>
      <p:sp>
        <p:nvSpPr>
          <p:cNvPr id="6" name="Rectangle 5"/>
          <p:cNvSpPr>
            <a:spLocks noGrp="1" noChangeArrowheads="1"/>
          </p:cNvSpPr>
          <p:nvPr>
            <p:ph type="ftr" sz="quarter" idx="11"/>
          </p:nvPr>
        </p:nvSpPr>
        <p:spPr>
          <a:ln/>
        </p:spPr>
        <p:txBody>
          <a:bodyPr/>
          <a:lstStyle>
            <a:lvl1pPr>
              <a:defRPr/>
            </a:lvl1pPr>
          </a:lstStyle>
          <a:p>
            <a:endParaRPr lang="en-US" altLang="en-US"/>
          </a:p>
        </p:txBody>
      </p:sp>
      <p:sp>
        <p:nvSpPr>
          <p:cNvPr id="7" name="Rectangle 6"/>
          <p:cNvSpPr>
            <a:spLocks noGrp="1" noChangeArrowheads="1"/>
          </p:cNvSpPr>
          <p:nvPr>
            <p:ph type="sldNum" sz="quarter" idx="12"/>
          </p:nvPr>
        </p:nvSpPr>
        <p:spPr>
          <a:ln/>
        </p:spPr>
        <p:txBody>
          <a:bodyPr/>
          <a:lstStyle>
            <a:lvl1pPr>
              <a:defRPr/>
            </a:lvl1pPr>
          </a:lstStyle>
          <a:p>
            <a:fld id="{2DB3D564-AA4C-4B58-B86B-BFEE895CA781}" type="slidenum">
              <a:rPr lang="en-US" altLang="en-US" smtClean="0"/>
              <a:pPr/>
              <a:t>‹#›</a:t>
            </a:fld>
            <a:endParaRPr lang="en-US" altLang="en-US"/>
          </a:p>
        </p:txBody>
      </p:sp>
    </p:spTree>
    <p:extLst>
      <p:ext uri="{BB962C8B-B14F-4D97-AF65-F5344CB8AC3E}">
        <p14:creationId xmlns:p14="http://schemas.microsoft.com/office/powerpoint/2010/main" val="2075773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ltLang="en-US"/>
          </a:p>
        </p:txBody>
      </p:sp>
      <p:sp>
        <p:nvSpPr>
          <p:cNvPr id="6" name="Rectangle 5"/>
          <p:cNvSpPr>
            <a:spLocks noGrp="1" noChangeArrowheads="1"/>
          </p:cNvSpPr>
          <p:nvPr>
            <p:ph type="ftr" sz="quarter" idx="11"/>
          </p:nvPr>
        </p:nvSpPr>
        <p:spPr>
          <a:ln/>
        </p:spPr>
        <p:txBody>
          <a:bodyPr/>
          <a:lstStyle>
            <a:lvl1pPr>
              <a:defRPr/>
            </a:lvl1pPr>
          </a:lstStyle>
          <a:p>
            <a:endParaRPr lang="en-US" altLang="en-US"/>
          </a:p>
        </p:txBody>
      </p:sp>
      <p:sp>
        <p:nvSpPr>
          <p:cNvPr id="7" name="Rectangle 6"/>
          <p:cNvSpPr>
            <a:spLocks noGrp="1" noChangeArrowheads="1"/>
          </p:cNvSpPr>
          <p:nvPr>
            <p:ph type="sldNum" sz="quarter" idx="12"/>
          </p:nvPr>
        </p:nvSpPr>
        <p:spPr>
          <a:ln/>
        </p:spPr>
        <p:txBody>
          <a:bodyPr/>
          <a:lstStyle>
            <a:lvl1pPr>
              <a:defRPr/>
            </a:lvl1pPr>
          </a:lstStyle>
          <a:p>
            <a:fld id="{D726C720-3ED0-4431-8CF9-3B11262DE0EB}" type="slidenum">
              <a:rPr lang="en-US" altLang="en-US" smtClean="0"/>
              <a:pPr/>
              <a:t>‹#›</a:t>
            </a:fld>
            <a:endParaRPr lang="en-US" altLang="en-US"/>
          </a:p>
        </p:txBody>
      </p:sp>
    </p:spTree>
    <p:extLst>
      <p:ext uri="{BB962C8B-B14F-4D97-AF65-F5344CB8AC3E}">
        <p14:creationId xmlns:p14="http://schemas.microsoft.com/office/powerpoint/2010/main" val="3302170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CBAD63"/>
            </a:gs>
            <a:gs pos="100000">
              <a:srgbClr val="E9DDBD"/>
            </a:gs>
          </a:gsLst>
          <a:lin ang="54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alt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67D04969-7D32-404B-9A72-A98294143F51}" type="slidenum">
              <a:rPr lang="en-US" altLang="en-US" smtClean="0"/>
              <a:pPr/>
              <a:t>‹#›</a:t>
            </a:fld>
            <a:endParaRPr lang="en-US"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8" Type="http://schemas.openxmlformats.org/officeDocument/2006/relationships/image" Target="../media/image118.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117.wmf"/><Relationship Id="rId5" Type="http://schemas.openxmlformats.org/officeDocument/2006/relationships/oleObject" Target="../embeddings/oleObject14.bin"/><Relationship Id="rId4" Type="http://schemas.openxmlformats.org/officeDocument/2006/relationships/image" Target="../media/image116.wmf"/></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120.wmf"/><Relationship Id="rId5" Type="http://schemas.openxmlformats.org/officeDocument/2006/relationships/oleObject" Target="../embeddings/oleObject17.bin"/><Relationship Id="rId4" Type="http://schemas.openxmlformats.org/officeDocument/2006/relationships/image" Target="../media/image119.wm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12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 Target="slide187.xml"/><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7.xml"/><Relationship Id="rId1" Type="http://schemas.openxmlformats.org/officeDocument/2006/relationships/vmlDrawing" Target="../drawings/vmlDrawing11.vml"/><Relationship Id="rId4" Type="http://schemas.openxmlformats.org/officeDocument/2006/relationships/image" Target="../media/image158.wmf"/></Relationships>
</file>

<file path=ppt/slides/_rels/slide14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7.xml"/><Relationship Id="rId1" Type="http://schemas.openxmlformats.org/officeDocument/2006/relationships/vmlDrawing" Target="../drawings/vmlDrawing12.vml"/><Relationship Id="rId5" Type="http://schemas.openxmlformats.org/officeDocument/2006/relationships/image" Target="../media/image120.wmf"/><Relationship Id="rId4" Type="http://schemas.openxmlformats.org/officeDocument/2006/relationships/oleObject" Target="../embeddings/oleObject19.bin"/></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7.xml"/><Relationship Id="rId1" Type="http://schemas.openxmlformats.org/officeDocument/2006/relationships/vmlDrawing" Target="../drawings/vmlDrawing13.vml"/><Relationship Id="rId5" Type="http://schemas.openxmlformats.org/officeDocument/2006/relationships/image" Target="../media/image120.wmf"/><Relationship Id="rId4" Type="http://schemas.openxmlformats.org/officeDocument/2006/relationships/oleObject" Target="../embeddings/oleObject20.bin"/></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7.xml"/><Relationship Id="rId1" Type="http://schemas.openxmlformats.org/officeDocument/2006/relationships/vmlDrawing" Target="../drawings/vmlDrawing14.vml"/><Relationship Id="rId4" Type="http://schemas.openxmlformats.org/officeDocument/2006/relationships/image" Target="../media/image165.wmf"/></Relationships>
</file>

<file path=ppt/slides/_rels/slide155.xml.rels><?xml version="1.0" encoding="UTF-8" standalone="yes"?>
<Relationships xmlns="http://schemas.openxmlformats.org/package/2006/relationships"><Relationship Id="rId2" Type="http://schemas.openxmlformats.org/officeDocument/2006/relationships/image" Target="../media/image166.wmf"/><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67.wmf"/><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69.wmf"/><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70.w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 Target="slide152.xm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71.wmf"/><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72.wmf"/><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73.wmf"/><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74.wmf"/><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176.wmf"/><Relationship Id="rId2" Type="http://schemas.openxmlformats.org/officeDocument/2006/relationships/slideLayout" Target="../slideLayouts/slideLayout7.xml"/><Relationship Id="rId1" Type="http://schemas.openxmlformats.org/officeDocument/2006/relationships/vmlDrawing" Target="../drawings/vmlDrawing15.vml"/><Relationship Id="rId5" Type="http://schemas.openxmlformats.org/officeDocument/2006/relationships/image" Target="../media/image175.wmf"/><Relationship Id="rId4" Type="http://schemas.openxmlformats.org/officeDocument/2006/relationships/oleObject" Target="../embeddings/oleObject22.bin"/></Relationships>
</file>

<file path=ppt/slides/_rels/slide165.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7.xml"/><Relationship Id="rId1" Type="http://schemas.openxmlformats.org/officeDocument/2006/relationships/vmlDrawing" Target="../drawings/vmlDrawing16.vml"/><Relationship Id="rId4" Type="http://schemas.openxmlformats.org/officeDocument/2006/relationships/image" Target="../media/image177.wmf"/></Relationships>
</file>

<file path=ppt/slides/_rels/slide166.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179.wmf"/><Relationship Id="rId5" Type="http://schemas.openxmlformats.org/officeDocument/2006/relationships/oleObject" Target="../embeddings/oleObject25.bin"/><Relationship Id="rId4" Type="http://schemas.openxmlformats.org/officeDocument/2006/relationships/image" Target="../media/image178.wmf"/></Relationships>
</file>

<file path=ppt/slides/_rels/slide167.xml.rels><?xml version="1.0" encoding="UTF-8" standalone="yes"?>
<Relationships xmlns="http://schemas.openxmlformats.org/package/2006/relationships"><Relationship Id="rId3" Type="http://schemas.openxmlformats.org/officeDocument/2006/relationships/hyperlink" Target="http://www.ncbi.nlm.nih.gov/pmc/articles/PMC2597062/" TargetMode="External"/><Relationship Id="rId2" Type="http://schemas.openxmlformats.org/officeDocument/2006/relationships/hyperlink" Target="http://jhfowler.ucsd.edu/examining_dynamic_social_networks.pdf" TargetMode="Externa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hyperlink" Target="https://www.lists.ufl.edu/cgi-bin/wa?A2=ind1106&amp;L=SOCNET&amp;P=R11428" TargetMode="Externa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hyperlink" Target="http://www.ncbi.nlm.nih.gov/pmc/articles/PMC2597062/#R18" TargetMode="External"/><Relationship Id="rId2" Type="http://schemas.openxmlformats.org/officeDocument/2006/relationships/hyperlink" Target="http://www.ncbi.nlm.nih.gov/pmc/articles/PMC2597062/#R19" TargetMode="External"/><Relationship Id="rId1" Type="http://schemas.openxmlformats.org/officeDocument/2006/relationships/slideLayout" Target="../slideLayouts/slideLayout7.xml"/><Relationship Id="rId5" Type="http://schemas.openxmlformats.org/officeDocument/2006/relationships/hyperlink" Target="http://www.ncbi.nlm.nih.gov/pubmed/?term=Christakis%20N%5bauth%5d" TargetMode="External"/><Relationship Id="rId4" Type="http://schemas.openxmlformats.org/officeDocument/2006/relationships/hyperlink" Target="http://www.ncbi.nlm.nih.gov/pubmed/?term=Fowler%20J%5bauth%5d" TargetMode="Externa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84.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2.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41.png"/><Relationship Id="rId5" Type="http://schemas.openxmlformats.org/officeDocument/2006/relationships/hyperlink" Target="../papers/degcomp/LDCore2.avi" TargetMode="Externa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jp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61.png"/><Relationship Id="rId2" Type="http://schemas.microsoft.com/office/2007/relationships/media" Target="../media/media2.avi"/><Relationship Id="rId1" Type="http://schemas.openxmlformats.org/officeDocument/2006/relationships/video" Target="NULL" TargetMode="External"/><Relationship Id="rId6" Type="http://schemas.openxmlformats.org/officeDocument/2006/relationships/image" Target="../media/image60.png"/><Relationship Id="rId5" Type="http://schemas.openxmlformats.org/officeDocument/2006/relationships/image" Target="../media/image58.png"/><Relationship Id="rId4" Type="http://schemas.openxmlformats.org/officeDocument/2006/relationships/notesSlide" Target="../notesSlides/notesSlide2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63.png"/><Relationship Id="rId2" Type="http://schemas.openxmlformats.org/officeDocument/2006/relationships/video" Target="../media/media3.avi"/><Relationship Id="rId1" Type="http://schemas.microsoft.com/office/2007/relationships/media" Target="../media/media3.avi"/><Relationship Id="rId6" Type="http://schemas.openxmlformats.org/officeDocument/2006/relationships/image" Target="../media/image62.png"/><Relationship Id="rId5" Type="http://schemas.openxmlformats.org/officeDocument/2006/relationships/image" Target="../media/image58.png"/><Relationship Id="rId4" Type="http://schemas.openxmlformats.org/officeDocument/2006/relationships/notesSlide" Target="../notesSlides/notesSlide23.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65.png"/><Relationship Id="rId2" Type="http://schemas.microsoft.com/office/2007/relationships/media" Target="../media/media4.avi"/><Relationship Id="rId1" Type="http://schemas.openxmlformats.org/officeDocument/2006/relationships/video" Target="NULL" TargetMode="External"/><Relationship Id="rId6" Type="http://schemas.openxmlformats.org/officeDocument/2006/relationships/image" Target="../media/image64.png"/><Relationship Id="rId5" Type="http://schemas.openxmlformats.org/officeDocument/2006/relationships/image" Target="../media/image58.png"/><Relationship Id="rId4" Type="http://schemas.openxmlformats.org/officeDocument/2006/relationships/notesSlide" Target="../notesSlides/notesSlide24.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wmv"/><Relationship Id="rId1" Type="http://schemas.microsoft.com/office/2007/relationships/media" Target="../media/media5.wmv"/><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69.jpeg"/></Relationships>
</file>

<file path=ppt/slides/_rels/slide4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73.wmf"/><Relationship Id="rId4" Type="http://schemas.openxmlformats.org/officeDocument/2006/relationships/oleObject" Target="../embeddings/oleObject1.bin"/></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74.wmf"/><Relationship Id="rId4" Type="http://schemas.openxmlformats.org/officeDocument/2006/relationships/oleObject" Target="../embeddings/oleObject2.bin"/></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75.wmf"/><Relationship Id="rId4" Type="http://schemas.openxmlformats.org/officeDocument/2006/relationships/oleObject" Target="../embeddings/oleObject3.bin"/></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76.wmf"/><Relationship Id="rId4" Type="http://schemas.openxmlformats.org/officeDocument/2006/relationships/oleObject" Target="../embeddings/oleObject4.bin"/></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hyperlink" Target="https://wiki.eclipse.org/File:CMEq5.gif" TargetMode="External"/><Relationship Id="rId3" Type="http://schemas.openxmlformats.org/officeDocument/2006/relationships/image" Target="../media/image4.gif"/><Relationship Id="rId7" Type="http://schemas.openxmlformats.org/officeDocument/2006/relationships/image" Target="../media/image6.gif"/><Relationship Id="rId2" Type="http://schemas.openxmlformats.org/officeDocument/2006/relationships/hyperlink" Target="https://wiki.eclipse.org/images/9/96/CMfig2.gif" TargetMode="External"/><Relationship Id="rId1" Type="http://schemas.openxmlformats.org/officeDocument/2006/relationships/slideLayout" Target="../slideLayouts/slideLayout7.xml"/><Relationship Id="rId6" Type="http://schemas.openxmlformats.org/officeDocument/2006/relationships/hyperlink" Target="https://wiki.eclipse.org/File:SEIR.gif" TargetMode="External"/><Relationship Id="rId5" Type="http://schemas.openxmlformats.org/officeDocument/2006/relationships/image" Target="../media/image5.gif"/><Relationship Id="rId4" Type="http://schemas.openxmlformats.org/officeDocument/2006/relationships/hyperlink" Target="https://wiki.eclipse.org/Introduction_to_Compartment_Models" TargetMode="External"/><Relationship Id="rId9" Type="http://schemas.openxmlformats.org/officeDocument/2006/relationships/image" Target="../media/image7.gi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7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hyperlink" Target="http://loe.org/images/content/091023/Zombie%20Publication.pdf" TargetMode="External"/><Relationship Id="rId5" Type="http://schemas.openxmlformats.org/officeDocument/2006/relationships/image" Target="../media/image11.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98.jpeg"/><Relationship Id="rId7" Type="http://schemas.openxmlformats.org/officeDocument/2006/relationships/image" Target="../media/image102.jpeg"/><Relationship Id="rId2" Type="http://schemas.openxmlformats.org/officeDocument/2006/relationships/image" Target="../media/image97.jpeg"/><Relationship Id="rId1" Type="http://schemas.openxmlformats.org/officeDocument/2006/relationships/slideLayout" Target="../slideLayouts/slideLayout7.xml"/><Relationship Id="rId6" Type="http://schemas.openxmlformats.org/officeDocument/2006/relationships/image" Target="../media/image101.jpeg"/><Relationship Id="rId5" Type="http://schemas.openxmlformats.org/officeDocument/2006/relationships/image" Target="../media/image100.jpeg"/><Relationship Id="rId4" Type="http://schemas.openxmlformats.org/officeDocument/2006/relationships/image" Target="../media/image99.jpeg"/></Relationships>
</file>

<file path=ppt/slides/_rels/slide86.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110.wmf"/><Relationship Id="rId5" Type="http://schemas.openxmlformats.org/officeDocument/2006/relationships/oleObject" Target="../embeddings/oleObject6.bin"/><Relationship Id="rId4" Type="http://schemas.openxmlformats.org/officeDocument/2006/relationships/image" Target="../media/image109.wmf"/></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111.wmf"/><Relationship Id="rId5" Type="http://schemas.openxmlformats.org/officeDocument/2006/relationships/oleObject" Target="../embeddings/oleObject8.bin"/><Relationship Id="rId4" Type="http://schemas.openxmlformats.org/officeDocument/2006/relationships/image" Target="../media/image109.wmf"/></Relationships>
</file>

<file path=ppt/slides/_rels/slide98.xml.rels><?xml version="1.0" encoding="UTF-8" standalone="yes"?>
<Relationships xmlns="http://schemas.openxmlformats.org/package/2006/relationships"><Relationship Id="rId8" Type="http://schemas.openxmlformats.org/officeDocument/2006/relationships/image" Target="../media/image114.w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113.wmf"/><Relationship Id="rId5" Type="http://schemas.openxmlformats.org/officeDocument/2006/relationships/oleObject" Target="../embeddings/oleObject10.bin"/><Relationship Id="rId4" Type="http://schemas.openxmlformats.org/officeDocument/2006/relationships/image" Target="../media/image112.wmf"/></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vmlDrawing" Target="../drawings/vmlDrawing8.vml"/><Relationship Id="rId4" Type="http://schemas.openxmlformats.org/officeDocument/2006/relationships/image" Target="../media/image115.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161309" y="1149928"/>
            <a:ext cx="4930132" cy="584775"/>
          </a:xfrm>
          <a:prstGeom prst="rect">
            <a:avLst/>
          </a:prstGeom>
          <a:noFill/>
        </p:spPr>
        <p:txBody>
          <a:bodyPr wrap="none" rtlCol="0">
            <a:spAutoFit/>
          </a:bodyPr>
          <a:lstStyle/>
          <a:p>
            <a:r>
              <a:rPr lang="en-US" sz="3200" dirty="0" smtClean="0"/>
              <a:t>Diffusion and Peer Influence</a:t>
            </a:r>
            <a:endParaRPr lang="en-US" sz="3200" dirty="0"/>
          </a:p>
        </p:txBody>
      </p:sp>
    </p:spTree>
    <p:extLst>
      <p:ext uri="{BB962C8B-B14F-4D97-AF65-F5344CB8AC3E}">
        <p14:creationId xmlns:p14="http://schemas.microsoft.com/office/powerpoint/2010/main" val="268879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20"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3844" t="9749" r="15330" b="6719"/>
          <a:stretch/>
        </p:blipFill>
        <p:spPr bwMode="auto">
          <a:xfrm>
            <a:off x="0" y="1080655"/>
            <a:ext cx="3825545" cy="325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 Box 4"/>
          <p:cNvSpPr txBox="1">
            <a:spLocks noChangeArrowheads="1"/>
          </p:cNvSpPr>
          <p:nvPr/>
        </p:nvSpPr>
        <p:spPr bwMode="auto">
          <a:xfrm>
            <a:off x="250825" y="29051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Basics</a:t>
            </a:r>
            <a:endParaRPr lang="en-US" altLang="en-US" sz="2000" i="1" dirty="0"/>
          </a:p>
        </p:txBody>
      </p:sp>
      <p:pic>
        <p:nvPicPr>
          <p:cNvPr id="162818" name="Picture 2" descr="The SGPlot Proced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9710" y="1838035"/>
            <a:ext cx="5526809" cy="414510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375564" y="1311563"/>
            <a:ext cx="1553630" cy="400110"/>
          </a:xfrm>
          <a:prstGeom prst="rect">
            <a:avLst/>
          </a:prstGeom>
          <a:noFill/>
        </p:spPr>
        <p:txBody>
          <a:bodyPr wrap="none" rtlCol="0">
            <a:spAutoFit/>
          </a:bodyPr>
          <a:lstStyle/>
          <a:p>
            <a:r>
              <a:rPr lang="en-US" dirty="0" smtClean="0"/>
              <a:t>If  0 &lt; </a:t>
            </a:r>
            <a:r>
              <a:rPr lang="en-US" dirty="0" err="1" smtClean="0"/>
              <a:t>p</a:t>
            </a:r>
            <a:r>
              <a:rPr lang="en-US" baseline="-25000" dirty="0" err="1" smtClean="0"/>
              <a:t>ij</a:t>
            </a:r>
            <a:r>
              <a:rPr lang="en-US" dirty="0" smtClean="0"/>
              <a:t> &lt; 1</a:t>
            </a:r>
            <a:endParaRPr lang="en-US" dirty="0"/>
          </a:p>
        </p:txBody>
      </p:sp>
      <p:sp>
        <p:nvSpPr>
          <p:cNvPr id="4" name="Oval 3"/>
          <p:cNvSpPr/>
          <p:nvPr/>
        </p:nvSpPr>
        <p:spPr>
          <a:xfrm>
            <a:off x="1902691" y="1431636"/>
            <a:ext cx="230909" cy="2124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19541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5" name="Line 11"/>
          <p:cNvSpPr>
            <a:spLocks noChangeShapeType="1"/>
          </p:cNvSpPr>
          <p:nvPr/>
        </p:nvSpPr>
        <p:spPr bwMode="auto">
          <a:xfrm>
            <a:off x="1025525" y="2009775"/>
            <a:ext cx="0" cy="10048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74" name="Line 10"/>
          <p:cNvSpPr>
            <a:spLocks noChangeShapeType="1"/>
          </p:cNvSpPr>
          <p:nvPr/>
        </p:nvSpPr>
        <p:spPr bwMode="auto">
          <a:xfrm>
            <a:off x="465138" y="1073150"/>
            <a:ext cx="11223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73" name="Line 9"/>
          <p:cNvSpPr>
            <a:spLocks noChangeShapeType="1"/>
          </p:cNvSpPr>
          <p:nvPr/>
        </p:nvSpPr>
        <p:spPr bwMode="auto">
          <a:xfrm flipH="1">
            <a:off x="1025525" y="1073150"/>
            <a:ext cx="544513" cy="9207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72" name="Line 8"/>
          <p:cNvSpPr>
            <a:spLocks noChangeShapeType="1"/>
          </p:cNvSpPr>
          <p:nvPr/>
        </p:nvSpPr>
        <p:spPr bwMode="auto">
          <a:xfrm>
            <a:off x="465138" y="1073150"/>
            <a:ext cx="544512" cy="9207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67" name="Oval 3"/>
          <p:cNvSpPr>
            <a:spLocks noChangeArrowheads="1"/>
          </p:cNvSpPr>
          <p:nvPr/>
        </p:nvSpPr>
        <p:spPr bwMode="auto">
          <a:xfrm>
            <a:off x="295275" y="903288"/>
            <a:ext cx="339725" cy="3175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1</a:t>
            </a:r>
          </a:p>
        </p:txBody>
      </p:sp>
      <p:sp>
        <p:nvSpPr>
          <p:cNvPr id="11268" name="Oval 4"/>
          <p:cNvSpPr>
            <a:spLocks noChangeArrowheads="1"/>
          </p:cNvSpPr>
          <p:nvPr/>
        </p:nvSpPr>
        <p:spPr bwMode="auto">
          <a:xfrm>
            <a:off x="1412875" y="901700"/>
            <a:ext cx="339725" cy="3175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2</a:t>
            </a:r>
          </a:p>
        </p:txBody>
      </p:sp>
      <p:sp>
        <p:nvSpPr>
          <p:cNvPr id="11269" name="Oval 5"/>
          <p:cNvSpPr>
            <a:spLocks noChangeArrowheads="1"/>
          </p:cNvSpPr>
          <p:nvPr/>
        </p:nvSpPr>
        <p:spPr bwMode="auto">
          <a:xfrm>
            <a:off x="854075" y="1846263"/>
            <a:ext cx="339725" cy="31908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3</a:t>
            </a:r>
          </a:p>
        </p:txBody>
      </p:sp>
      <p:sp>
        <p:nvSpPr>
          <p:cNvPr id="11270" name="Oval 6"/>
          <p:cNvSpPr>
            <a:spLocks noChangeArrowheads="1"/>
          </p:cNvSpPr>
          <p:nvPr/>
        </p:nvSpPr>
        <p:spPr bwMode="auto">
          <a:xfrm>
            <a:off x="854075" y="2828925"/>
            <a:ext cx="339725" cy="3175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4</a:t>
            </a:r>
          </a:p>
        </p:txBody>
      </p:sp>
      <p:sp>
        <p:nvSpPr>
          <p:cNvPr id="11277" name="Text Box 13"/>
          <p:cNvSpPr txBox="1">
            <a:spLocks noChangeArrowheads="1"/>
          </p:cNvSpPr>
          <p:nvPr/>
        </p:nvSpPr>
        <p:spPr bwMode="auto">
          <a:xfrm>
            <a:off x="2790825" y="1398588"/>
            <a:ext cx="1427163" cy="146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latin typeface="SAS Monospace" pitchFamily="49" charset="0"/>
              </a:rPr>
              <a:t>  1 2 3 4</a:t>
            </a:r>
          </a:p>
          <a:p>
            <a:r>
              <a:rPr lang="en-US" altLang="en-US" sz="1800">
                <a:latin typeface="SAS Monospace" pitchFamily="49" charset="0"/>
              </a:rPr>
              <a:t>1 1 1 1 0</a:t>
            </a:r>
          </a:p>
          <a:p>
            <a:r>
              <a:rPr lang="en-US" altLang="en-US" sz="1800">
                <a:latin typeface="SAS Monospace" pitchFamily="49" charset="0"/>
              </a:rPr>
              <a:t>2 1 1 1 0</a:t>
            </a:r>
          </a:p>
          <a:p>
            <a:r>
              <a:rPr lang="en-US" altLang="en-US" sz="1800">
                <a:latin typeface="SAS Monospace" pitchFamily="49" charset="0"/>
              </a:rPr>
              <a:t>3 1 1 1 1</a:t>
            </a:r>
          </a:p>
          <a:p>
            <a:r>
              <a:rPr lang="en-US" altLang="en-US" sz="1800">
                <a:latin typeface="SAS Monospace" pitchFamily="49" charset="0"/>
              </a:rPr>
              <a:t>4 0 0 1 1</a:t>
            </a:r>
          </a:p>
        </p:txBody>
      </p:sp>
      <p:sp>
        <p:nvSpPr>
          <p:cNvPr id="11279" name="AutoShape 15"/>
          <p:cNvSpPr>
            <a:spLocks noChangeArrowheads="1"/>
          </p:cNvSpPr>
          <p:nvPr/>
        </p:nvSpPr>
        <p:spPr bwMode="auto">
          <a:xfrm>
            <a:off x="1912938" y="1790700"/>
            <a:ext cx="547687" cy="574675"/>
          </a:xfrm>
          <a:prstGeom prst="rightArrow">
            <a:avLst>
              <a:gd name="adj1" fmla="val 50000"/>
              <a:gd name="adj2"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0" name="Text Box 16"/>
          <p:cNvSpPr txBox="1">
            <a:spLocks noChangeArrowheads="1"/>
          </p:cNvSpPr>
          <p:nvPr/>
        </p:nvSpPr>
        <p:spPr bwMode="auto">
          <a:xfrm>
            <a:off x="5040313" y="1370013"/>
            <a:ext cx="2670175" cy="146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latin typeface="SAS Monospace" pitchFamily="49" charset="0"/>
              </a:rPr>
              <a:t>    1   2   3    4</a:t>
            </a:r>
          </a:p>
          <a:p>
            <a:r>
              <a:rPr lang="en-US" altLang="en-US" sz="1800">
                <a:latin typeface="SAS Monospace" pitchFamily="49" charset="0"/>
              </a:rPr>
              <a:t>1 .33 .33  .33   0</a:t>
            </a:r>
          </a:p>
          <a:p>
            <a:r>
              <a:rPr lang="en-US" altLang="en-US" sz="1800">
                <a:latin typeface="SAS Monospace" pitchFamily="49" charset="0"/>
              </a:rPr>
              <a:t>2 .33 .33  .33   0</a:t>
            </a:r>
          </a:p>
          <a:p>
            <a:r>
              <a:rPr lang="en-US" altLang="en-US" sz="1800">
                <a:latin typeface="SAS Monospace" pitchFamily="49" charset="0"/>
              </a:rPr>
              <a:t>3 .25 .25  .25 .25</a:t>
            </a:r>
          </a:p>
          <a:p>
            <a:r>
              <a:rPr lang="en-US" altLang="en-US" sz="1800">
                <a:latin typeface="SAS Monospace" pitchFamily="49" charset="0"/>
              </a:rPr>
              <a:t>4   0   0  .50 .50</a:t>
            </a:r>
          </a:p>
        </p:txBody>
      </p:sp>
      <p:sp>
        <p:nvSpPr>
          <p:cNvPr id="11281" name="Text Box 17"/>
          <p:cNvSpPr txBox="1">
            <a:spLocks noChangeArrowheads="1"/>
          </p:cNvSpPr>
          <p:nvPr/>
        </p:nvSpPr>
        <p:spPr bwMode="auto">
          <a:xfrm>
            <a:off x="5040313" y="3073400"/>
            <a:ext cx="2670175"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latin typeface="SAS Monospace" pitchFamily="49" charset="0"/>
              </a:rPr>
              <a:t>    1   2   3    4</a:t>
            </a:r>
          </a:p>
          <a:p>
            <a:r>
              <a:rPr lang="en-US" altLang="en-US" sz="1800">
                <a:latin typeface="SAS Monospace" pitchFamily="49" charset="0"/>
              </a:rPr>
              <a:t>1 .50 .25  .25   0</a:t>
            </a:r>
          </a:p>
          <a:p>
            <a:r>
              <a:rPr lang="en-US" altLang="en-US" sz="1800">
                <a:latin typeface="SAS Monospace" pitchFamily="49" charset="0"/>
              </a:rPr>
              <a:t>2 .25 .50  .25   0</a:t>
            </a:r>
          </a:p>
          <a:p>
            <a:r>
              <a:rPr lang="en-US" altLang="en-US" sz="1800">
                <a:latin typeface="SAS Monospace" pitchFamily="49" charset="0"/>
              </a:rPr>
              <a:t>3 .20 .20  .40 .20</a:t>
            </a:r>
          </a:p>
          <a:p>
            <a:r>
              <a:rPr lang="en-US" altLang="en-US" sz="1800">
                <a:latin typeface="SAS Monospace" pitchFamily="49" charset="0"/>
              </a:rPr>
              <a:t>4   0   0  .33 .67</a:t>
            </a:r>
          </a:p>
        </p:txBody>
      </p:sp>
      <p:sp>
        <p:nvSpPr>
          <p:cNvPr id="11282" name="Text Box 18"/>
          <p:cNvSpPr txBox="1">
            <a:spLocks noChangeArrowheads="1"/>
          </p:cNvSpPr>
          <p:nvPr/>
        </p:nvSpPr>
        <p:spPr bwMode="auto">
          <a:xfrm>
            <a:off x="8023225" y="1416050"/>
            <a:ext cx="654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Even</a:t>
            </a:r>
          </a:p>
        </p:txBody>
      </p:sp>
      <p:sp>
        <p:nvSpPr>
          <p:cNvPr id="11283" name="Text Box 19"/>
          <p:cNvSpPr txBox="1">
            <a:spLocks noChangeArrowheads="1"/>
          </p:cNvSpPr>
          <p:nvPr/>
        </p:nvSpPr>
        <p:spPr bwMode="auto">
          <a:xfrm>
            <a:off x="7980363" y="3060700"/>
            <a:ext cx="742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2*self</a:t>
            </a:r>
          </a:p>
        </p:txBody>
      </p:sp>
      <p:sp>
        <p:nvSpPr>
          <p:cNvPr id="11284" name="Text Box 20"/>
          <p:cNvSpPr txBox="1">
            <a:spLocks noChangeArrowheads="1"/>
          </p:cNvSpPr>
          <p:nvPr/>
        </p:nvSpPr>
        <p:spPr bwMode="auto">
          <a:xfrm>
            <a:off x="5075238" y="4849813"/>
            <a:ext cx="2670175" cy="146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latin typeface="SAS Monospace" pitchFamily="49" charset="0"/>
              </a:rPr>
              <a:t>    1   2   3    4</a:t>
            </a:r>
          </a:p>
          <a:p>
            <a:r>
              <a:rPr lang="en-US" altLang="en-US" sz="1800">
                <a:latin typeface="SAS Monospace" pitchFamily="49" charset="0"/>
              </a:rPr>
              <a:t>1 .50 .25  .25   0</a:t>
            </a:r>
          </a:p>
          <a:p>
            <a:r>
              <a:rPr lang="en-US" altLang="en-US" sz="1800">
                <a:latin typeface="SAS Monospace" pitchFamily="49" charset="0"/>
              </a:rPr>
              <a:t>2 .25 .50  .25   0</a:t>
            </a:r>
          </a:p>
          <a:p>
            <a:r>
              <a:rPr lang="en-US" altLang="en-US" sz="1800">
                <a:latin typeface="SAS Monospace" pitchFamily="49" charset="0"/>
              </a:rPr>
              <a:t>3 .17 .17  .50 .17</a:t>
            </a:r>
          </a:p>
          <a:p>
            <a:r>
              <a:rPr lang="en-US" altLang="en-US" sz="1800">
                <a:latin typeface="SAS Monospace" pitchFamily="49" charset="0"/>
              </a:rPr>
              <a:t>4   0   0  .50 .50</a:t>
            </a:r>
          </a:p>
        </p:txBody>
      </p:sp>
      <p:sp>
        <p:nvSpPr>
          <p:cNvPr id="11285" name="Text Box 21"/>
          <p:cNvSpPr txBox="1">
            <a:spLocks noChangeArrowheads="1"/>
          </p:cNvSpPr>
          <p:nvPr/>
        </p:nvSpPr>
        <p:spPr bwMode="auto">
          <a:xfrm>
            <a:off x="8015288" y="4837113"/>
            <a:ext cx="793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degree</a:t>
            </a:r>
          </a:p>
        </p:txBody>
      </p:sp>
      <p:sp>
        <p:nvSpPr>
          <p:cNvPr id="11286" name="Text Box 22"/>
          <p:cNvSpPr txBox="1">
            <a:spLocks noChangeArrowheads="1"/>
          </p:cNvSpPr>
          <p:nvPr/>
        </p:nvSpPr>
        <p:spPr bwMode="auto">
          <a:xfrm>
            <a:off x="7643813" y="1023938"/>
            <a:ext cx="1295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Self weight:</a:t>
            </a:r>
          </a:p>
        </p:txBody>
      </p:sp>
      <p:sp>
        <p:nvSpPr>
          <p:cNvPr id="11287" name="Text Box 23"/>
          <p:cNvSpPr txBox="1">
            <a:spLocks noChangeArrowheads="1"/>
          </p:cNvSpPr>
          <p:nvPr/>
        </p:nvSpPr>
        <p:spPr bwMode="auto">
          <a:xfrm>
            <a:off x="2905125" y="3116263"/>
            <a:ext cx="1427163" cy="146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latin typeface="SAS Monospace" pitchFamily="49" charset="0"/>
              </a:rPr>
              <a:t>  1 2 3 4</a:t>
            </a:r>
          </a:p>
          <a:p>
            <a:r>
              <a:rPr lang="en-US" altLang="en-US" sz="1800">
                <a:latin typeface="SAS Monospace" pitchFamily="49" charset="0"/>
              </a:rPr>
              <a:t>1 2 1 1 0</a:t>
            </a:r>
          </a:p>
          <a:p>
            <a:r>
              <a:rPr lang="en-US" altLang="en-US" sz="1800">
                <a:latin typeface="SAS Monospace" pitchFamily="49" charset="0"/>
              </a:rPr>
              <a:t>2 1 2 1 0</a:t>
            </a:r>
          </a:p>
          <a:p>
            <a:r>
              <a:rPr lang="en-US" altLang="en-US" sz="1800">
                <a:latin typeface="SAS Monospace" pitchFamily="49" charset="0"/>
              </a:rPr>
              <a:t>3 1 1 2 1</a:t>
            </a:r>
          </a:p>
          <a:p>
            <a:r>
              <a:rPr lang="en-US" altLang="en-US" sz="1800">
                <a:latin typeface="SAS Monospace" pitchFamily="49" charset="0"/>
              </a:rPr>
              <a:t>4 0 0 1 2</a:t>
            </a:r>
          </a:p>
        </p:txBody>
      </p:sp>
      <p:sp>
        <p:nvSpPr>
          <p:cNvPr id="11288" name="Text Box 24"/>
          <p:cNvSpPr txBox="1">
            <a:spLocks noChangeArrowheads="1"/>
          </p:cNvSpPr>
          <p:nvPr/>
        </p:nvSpPr>
        <p:spPr bwMode="auto">
          <a:xfrm>
            <a:off x="3057525" y="4899025"/>
            <a:ext cx="1427163"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latin typeface="SAS Monospace" pitchFamily="49" charset="0"/>
              </a:rPr>
              <a:t>  1 2 3 4</a:t>
            </a:r>
          </a:p>
          <a:p>
            <a:r>
              <a:rPr lang="en-US" altLang="en-US" sz="1800">
                <a:latin typeface="SAS Monospace" pitchFamily="49" charset="0"/>
              </a:rPr>
              <a:t>1 2 1 1 0</a:t>
            </a:r>
          </a:p>
          <a:p>
            <a:r>
              <a:rPr lang="en-US" altLang="en-US" sz="1800">
                <a:latin typeface="SAS Monospace" pitchFamily="49" charset="0"/>
              </a:rPr>
              <a:t>2 1 2 1 0</a:t>
            </a:r>
          </a:p>
          <a:p>
            <a:r>
              <a:rPr lang="en-US" altLang="en-US" sz="1800">
                <a:latin typeface="SAS Monospace" pitchFamily="49" charset="0"/>
              </a:rPr>
              <a:t>3 1 1 3 1</a:t>
            </a:r>
          </a:p>
          <a:p>
            <a:r>
              <a:rPr lang="en-US" altLang="en-US" sz="1800">
                <a:latin typeface="SAS Monospace" pitchFamily="49" charset="0"/>
              </a:rPr>
              <a:t>4 0 0 1 1</a:t>
            </a:r>
          </a:p>
        </p:txBody>
      </p:sp>
      <p:sp>
        <p:nvSpPr>
          <p:cNvPr id="22" name="Text Box 4"/>
          <p:cNvSpPr txBox="1">
            <a:spLocks noChangeArrowheads="1"/>
          </p:cNvSpPr>
          <p:nvPr/>
        </p:nvSpPr>
        <p:spPr bwMode="auto">
          <a:xfrm>
            <a:off x="101233" y="27318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Peer Influence Dynamics</a:t>
            </a:r>
            <a:endParaRPr lang="en-US" altLang="en-US" sz="2000" i="1"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300" name="Object 12"/>
          <p:cNvGraphicFramePr>
            <a:graphicFrameLocks noChangeAspect="1"/>
          </p:cNvGraphicFramePr>
          <p:nvPr/>
        </p:nvGraphicFramePr>
        <p:xfrm>
          <a:off x="1146175" y="1219200"/>
          <a:ext cx="6113463" cy="803275"/>
        </p:xfrm>
        <a:graphic>
          <a:graphicData uri="http://schemas.openxmlformats.org/presentationml/2006/ole">
            <mc:AlternateContent xmlns:mc="http://schemas.openxmlformats.org/markup-compatibility/2006">
              <mc:Choice xmlns:v="urn:schemas-microsoft-com:vml" Requires="v">
                <p:oleObj spid="_x0000_s12415" name="Equation" r:id="rId3" imgW="1739880" imgH="228600" progId="Equation.3">
                  <p:embed/>
                </p:oleObj>
              </mc:Choice>
              <mc:Fallback>
                <p:oleObj name="Equation" r:id="rId3" imgW="1739880" imgH="228600" progId="Equation.3">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6175" y="1219200"/>
                        <a:ext cx="6113463" cy="803275"/>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01" name="Text Box 13"/>
          <p:cNvSpPr txBox="1">
            <a:spLocks noChangeArrowheads="1"/>
          </p:cNvSpPr>
          <p:nvPr/>
        </p:nvSpPr>
        <p:spPr bwMode="auto">
          <a:xfrm>
            <a:off x="238506" y="831152"/>
            <a:ext cx="275748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dirty="0"/>
              <a:t>Formal Properties of the model</a:t>
            </a:r>
          </a:p>
        </p:txBody>
      </p:sp>
      <p:sp>
        <p:nvSpPr>
          <p:cNvPr id="12302" name="Text Box 14"/>
          <p:cNvSpPr txBox="1">
            <a:spLocks noChangeArrowheads="1"/>
          </p:cNvSpPr>
          <p:nvPr/>
        </p:nvSpPr>
        <p:spPr bwMode="auto">
          <a:xfrm>
            <a:off x="825881" y="2336102"/>
            <a:ext cx="578876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When interpersonal influence is complete, model reduces to:</a:t>
            </a:r>
          </a:p>
        </p:txBody>
      </p:sp>
      <p:graphicFrame>
        <p:nvGraphicFramePr>
          <p:cNvPr id="12303" name="Object 15"/>
          <p:cNvGraphicFramePr>
            <a:graphicFrameLocks noChangeAspect="1"/>
          </p:cNvGraphicFramePr>
          <p:nvPr/>
        </p:nvGraphicFramePr>
        <p:xfrm>
          <a:off x="1778000" y="2773363"/>
          <a:ext cx="4997450" cy="1606550"/>
        </p:xfrm>
        <a:graphic>
          <a:graphicData uri="http://schemas.openxmlformats.org/presentationml/2006/ole">
            <mc:AlternateContent xmlns:mc="http://schemas.openxmlformats.org/markup-compatibility/2006">
              <mc:Choice xmlns:v="urn:schemas-microsoft-com:vml" Requires="v">
                <p:oleObj spid="_x0000_s12416" name="Equation" r:id="rId5" imgW="1422360" imgH="457200" progId="Equation.3">
                  <p:embed/>
                </p:oleObj>
              </mc:Choice>
              <mc:Fallback>
                <p:oleObj name="Equation" r:id="rId5" imgW="1422360" imgH="457200" progId="Equation.3">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8000" y="2773363"/>
                        <a:ext cx="4997450" cy="160655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04" name="Text Box 16"/>
          <p:cNvSpPr txBox="1">
            <a:spLocks noChangeArrowheads="1"/>
          </p:cNvSpPr>
          <p:nvPr/>
        </p:nvSpPr>
        <p:spPr bwMode="auto">
          <a:xfrm>
            <a:off x="770319" y="4603052"/>
            <a:ext cx="55322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When interpersonal influence is absent, model reduces to:</a:t>
            </a:r>
          </a:p>
        </p:txBody>
      </p:sp>
      <p:graphicFrame>
        <p:nvGraphicFramePr>
          <p:cNvPr id="12305" name="Object 17"/>
          <p:cNvGraphicFramePr>
            <a:graphicFrameLocks noChangeAspect="1"/>
          </p:cNvGraphicFramePr>
          <p:nvPr/>
        </p:nvGraphicFramePr>
        <p:xfrm>
          <a:off x="1811338" y="5040313"/>
          <a:ext cx="4819650" cy="1606550"/>
        </p:xfrm>
        <a:graphic>
          <a:graphicData uri="http://schemas.openxmlformats.org/presentationml/2006/ole">
            <mc:AlternateContent xmlns:mc="http://schemas.openxmlformats.org/markup-compatibility/2006">
              <mc:Choice xmlns:v="urn:schemas-microsoft-com:vml" Requires="v">
                <p:oleObj spid="_x0000_s12417" name="Equation" r:id="rId7" imgW="1371600" imgH="457200" progId="Equation.3">
                  <p:embed/>
                </p:oleObj>
              </mc:Choice>
              <mc:Fallback>
                <p:oleObj name="Equation" r:id="rId7" imgW="1371600" imgH="457200" progId="Equation.3">
                  <p:embed/>
                  <p:pic>
                    <p:nvPicPr>
                      <p:cNvPr id="0" name="Object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11338" y="5040313"/>
                        <a:ext cx="4819650" cy="160655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06" name="Text Box 18"/>
          <p:cNvSpPr txBox="1">
            <a:spLocks noChangeArrowheads="1"/>
          </p:cNvSpPr>
          <p:nvPr/>
        </p:nvSpPr>
        <p:spPr bwMode="auto">
          <a:xfrm>
            <a:off x="7559675" y="1379538"/>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(2)</a:t>
            </a:r>
          </a:p>
        </p:txBody>
      </p:sp>
      <p:sp>
        <p:nvSpPr>
          <p:cNvPr id="10" name="Text Box 4"/>
          <p:cNvSpPr txBox="1">
            <a:spLocks noChangeArrowheads="1"/>
          </p:cNvSpPr>
          <p:nvPr/>
        </p:nvSpPr>
        <p:spPr bwMode="auto">
          <a:xfrm>
            <a:off x="101233" y="27318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Peer Influence Dynamics</a:t>
            </a:r>
            <a:endParaRPr lang="en-US" altLang="en-US" sz="2000" i="1"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Text Box 3"/>
          <p:cNvSpPr txBox="1">
            <a:spLocks noChangeArrowheads="1"/>
          </p:cNvSpPr>
          <p:nvPr/>
        </p:nvSpPr>
        <p:spPr bwMode="auto">
          <a:xfrm>
            <a:off x="238506" y="950024"/>
            <a:ext cx="3041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dirty="0"/>
              <a:t>Formal Properties of the model</a:t>
            </a:r>
          </a:p>
        </p:txBody>
      </p:sp>
      <p:sp>
        <p:nvSpPr>
          <p:cNvPr id="13316" name="Text Box 4"/>
          <p:cNvSpPr txBox="1">
            <a:spLocks noChangeArrowheads="1"/>
          </p:cNvSpPr>
          <p:nvPr/>
        </p:nvSpPr>
        <p:spPr bwMode="auto">
          <a:xfrm>
            <a:off x="1068388" y="3008313"/>
            <a:ext cx="5670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The model is directly related to spatial econometric models:</a:t>
            </a:r>
          </a:p>
        </p:txBody>
      </p:sp>
      <p:sp>
        <p:nvSpPr>
          <p:cNvPr id="13318" name="Text Box 6"/>
          <p:cNvSpPr txBox="1">
            <a:spLocks noChangeArrowheads="1"/>
          </p:cNvSpPr>
          <p:nvPr/>
        </p:nvSpPr>
        <p:spPr bwMode="auto">
          <a:xfrm>
            <a:off x="1012825" y="1320800"/>
            <a:ext cx="78152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800" dirty="0"/>
              <a:t>If we allow the model to run over </a:t>
            </a:r>
            <a:r>
              <a:rPr lang="en-US" altLang="en-US" sz="1800" dirty="0" smtClean="0"/>
              <a:t>t and W remains constant:</a:t>
            </a:r>
            <a:endParaRPr lang="en-US" altLang="en-US" sz="1800" dirty="0"/>
          </a:p>
        </p:txBody>
      </p:sp>
      <p:graphicFrame>
        <p:nvGraphicFramePr>
          <p:cNvPr id="13319" name="Object 7"/>
          <p:cNvGraphicFramePr>
            <a:graphicFrameLocks noChangeAspect="1"/>
          </p:cNvGraphicFramePr>
          <p:nvPr/>
        </p:nvGraphicFramePr>
        <p:xfrm>
          <a:off x="1227138" y="1897063"/>
          <a:ext cx="5978525" cy="803275"/>
        </p:xfrm>
        <a:graphic>
          <a:graphicData uri="http://schemas.openxmlformats.org/presentationml/2006/ole">
            <mc:AlternateContent xmlns:mc="http://schemas.openxmlformats.org/markup-compatibility/2006">
              <mc:Choice xmlns:v="urn:schemas-microsoft-com:vml" Requires="v">
                <p:oleObj spid="_x0000_s13394" name="Equation" r:id="rId3" imgW="1701720" imgH="228600" progId="Equation.3">
                  <p:embed/>
                </p:oleObj>
              </mc:Choice>
              <mc:Fallback>
                <p:oleObj name="Equation" r:id="rId3" imgW="1701720" imgH="2286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7138" y="1897063"/>
                        <a:ext cx="5978525" cy="803275"/>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0" name="Object 8"/>
          <p:cNvGraphicFramePr>
            <a:graphicFrameLocks noChangeAspect="1"/>
          </p:cNvGraphicFramePr>
          <p:nvPr/>
        </p:nvGraphicFramePr>
        <p:xfrm>
          <a:off x="1628775" y="3609975"/>
          <a:ext cx="5399088" cy="842963"/>
        </p:xfrm>
        <a:graphic>
          <a:graphicData uri="http://schemas.openxmlformats.org/presentationml/2006/ole">
            <mc:AlternateContent xmlns:mc="http://schemas.openxmlformats.org/markup-compatibility/2006">
              <mc:Choice xmlns:v="urn:schemas-microsoft-com:vml" Requires="v">
                <p:oleObj spid="_x0000_s13395" name="Equation" r:id="rId5" imgW="1536480" imgH="241200" progId="Equation.3">
                  <p:embed/>
                </p:oleObj>
              </mc:Choice>
              <mc:Fallback>
                <p:oleObj name="Equation" r:id="rId5" imgW="1536480" imgH="24120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8775" y="3609975"/>
                        <a:ext cx="5399088" cy="842963"/>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21" name="Text Box 9"/>
          <p:cNvSpPr txBox="1">
            <a:spLocks noChangeArrowheads="1"/>
          </p:cNvSpPr>
          <p:nvPr/>
        </p:nvSpPr>
        <p:spPr bwMode="auto">
          <a:xfrm>
            <a:off x="1147763" y="4664075"/>
            <a:ext cx="7413625"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800" dirty="0"/>
              <a:t>Where the two coefficients (</a:t>
            </a:r>
            <a:r>
              <a:rPr lang="en-US" altLang="en-US" sz="1800" dirty="0">
                <a:latin typeface="Symbol" pitchFamily="18" charset="2"/>
              </a:rPr>
              <a:t>a</a:t>
            </a:r>
            <a:r>
              <a:rPr lang="en-US" altLang="en-US" sz="1800" dirty="0"/>
              <a:t> and </a:t>
            </a:r>
            <a:r>
              <a:rPr lang="en-US" altLang="en-US" sz="1800" dirty="0">
                <a:latin typeface="Symbol" pitchFamily="18" charset="2"/>
              </a:rPr>
              <a:t>b</a:t>
            </a:r>
            <a:r>
              <a:rPr lang="en-US" altLang="en-US" sz="1800" dirty="0"/>
              <a:t>) are estimated directly (See Doreian, 1982, SMR</a:t>
            </a:r>
            <a:r>
              <a:rPr lang="en-US" altLang="en-US" sz="1800" dirty="0" smtClean="0"/>
              <a:t>).</a:t>
            </a:r>
          </a:p>
          <a:p>
            <a:endParaRPr lang="en-US" altLang="en-US" sz="1800" dirty="0"/>
          </a:p>
          <a:p>
            <a:r>
              <a:rPr lang="en-US" altLang="en-US" sz="1800" dirty="0" smtClean="0"/>
              <a:t>This is the linear network auto correlation model, best bet with cross-sectional data (and randomization trick to estimate se)</a:t>
            </a:r>
            <a:endParaRPr lang="en-US" altLang="en-US" sz="1800" dirty="0"/>
          </a:p>
        </p:txBody>
      </p:sp>
      <p:sp>
        <p:nvSpPr>
          <p:cNvPr id="9" name="Text Box 4"/>
          <p:cNvSpPr txBox="1">
            <a:spLocks noChangeArrowheads="1"/>
          </p:cNvSpPr>
          <p:nvPr/>
        </p:nvSpPr>
        <p:spPr bwMode="auto">
          <a:xfrm>
            <a:off x="101233" y="27318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Peer Influence Dynamics</a:t>
            </a:r>
            <a:endParaRPr lang="en-US" altLang="en-US" sz="2000" i="1"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Text Box 3"/>
          <p:cNvSpPr txBox="1">
            <a:spLocks noChangeArrowheads="1"/>
          </p:cNvSpPr>
          <p:nvPr/>
        </p:nvSpPr>
        <p:spPr bwMode="auto">
          <a:xfrm>
            <a:off x="3201162" y="969264"/>
            <a:ext cx="16637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dirty="0"/>
              <a:t>Simple example</a:t>
            </a:r>
          </a:p>
        </p:txBody>
      </p:sp>
      <p:sp>
        <p:nvSpPr>
          <p:cNvPr id="14340" name="Line 4"/>
          <p:cNvSpPr>
            <a:spLocks noChangeShapeType="1"/>
          </p:cNvSpPr>
          <p:nvPr/>
        </p:nvSpPr>
        <p:spPr bwMode="auto">
          <a:xfrm>
            <a:off x="1025525" y="2282825"/>
            <a:ext cx="0" cy="10048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1" name="Line 5"/>
          <p:cNvSpPr>
            <a:spLocks noChangeShapeType="1"/>
          </p:cNvSpPr>
          <p:nvPr/>
        </p:nvSpPr>
        <p:spPr bwMode="auto">
          <a:xfrm>
            <a:off x="465138" y="1346200"/>
            <a:ext cx="11223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2" name="Line 6"/>
          <p:cNvSpPr>
            <a:spLocks noChangeShapeType="1"/>
          </p:cNvSpPr>
          <p:nvPr/>
        </p:nvSpPr>
        <p:spPr bwMode="auto">
          <a:xfrm flipH="1">
            <a:off x="1025525" y="1346200"/>
            <a:ext cx="544513" cy="9207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3" name="Line 7"/>
          <p:cNvSpPr>
            <a:spLocks noChangeShapeType="1"/>
          </p:cNvSpPr>
          <p:nvPr/>
        </p:nvSpPr>
        <p:spPr bwMode="auto">
          <a:xfrm>
            <a:off x="465138" y="1346200"/>
            <a:ext cx="544512" cy="9207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4" name="Oval 8"/>
          <p:cNvSpPr>
            <a:spLocks noChangeArrowheads="1"/>
          </p:cNvSpPr>
          <p:nvPr/>
        </p:nvSpPr>
        <p:spPr bwMode="auto">
          <a:xfrm>
            <a:off x="295275" y="1176338"/>
            <a:ext cx="339725" cy="3175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1</a:t>
            </a:r>
          </a:p>
        </p:txBody>
      </p:sp>
      <p:sp>
        <p:nvSpPr>
          <p:cNvPr id="14345" name="Oval 9"/>
          <p:cNvSpPr>
            <a:spLocks noChangeArrowheads="1"/>
          </p:cNvSpPr>
          <p:nvPr/>
        </p:nvSpPr>
        <p:spPr bwMode="auto">
          <a:xfrm>
            <a:off x="1412875" y="1174750"/>
            <a:ext cx="339725" cy="3175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2</a:t>
            </a:r>
          </a:p>
        </p:txBody>
      </p:sp>
      <p:sp>
        <p:nvSpPr>
          <p:cNvPr id="14346" name="Oval 10"/>
          <p:cNvSpPr>
            <a:spLocks noChangeArrowheads="1"/>
          </p:cNvSpPr>
          <p:nvPr/>
        </p:nvSpPr>
        <p:spPr bwMode="auto">
          <a:xfrm>
            <a:off x="854075" y="2119313"/>
            <a:ext cx="339725" cy="31908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3</a:t>
            </a:r>
          </a:p>
        </p:txBody>
      </p:sp>
      <p:sp>
        <p:nvSpPr>
          <p:cNvPr id="14347" name="Oval 11"/>
          <p:cNvSpPr>
            <a:spLocks noChangeArrowheads="1"/>
          </p:cNvSpPr>
          <p:nvPr/>
        </p:nvSpPr>
        <p:spPr bwMode="auto">
          <a:xfrm>
            <a:off x="854075" y="3101975"/>
            <a:ext cx="339725" cy="3175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4</a:t>
            </a:r>
          </a:p>
        </p:txBody>
      </p:sp>
      <p:sp>
        <p:nvSpPr>
          <p:cNvPr id="14348" name="Text Box 12"/>
          <p:cNvSpPr txBox="1">
            <a:spLocks noChangeArrowheads="1"/>
          </p:cNvSpPr>
          <p:nvPr/>
        </p:nvSpPr>
        <p:spPr bwMode="auto">
          <a:xfrm>
            <a:off x="2182813" y="1579563"/>
            <a:ext cx="2670175" cy="146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latin typeface="SAS Monospace" pitchFamily="49" charset="0"/>
              </a:rPr>
              <a:t>    1   2   3    4</a:t>
            </a:r>
          </a:p>
          <a:p>
            <a:r>
              <a:rPr lang="en-US" altLang="en-US" sz="1800">
                <a:latin typeface="SAS Monospace" pitchFamily="49" charset="0"/>
              </a:rPr>
              <a:t>1 .33 .33  .33   0</a:t>
            </a:r>
          </a:p>
          <a:p>
            <a:r>
              <a:rPr lang="en-US" altLang="en-US" sz="1800">
                <a:latin typeface="SAS Monospace" pitchFamily="49" charset="0"/>
              </a:rPr>
              <a:t>2 .33 .33  .33   0</a:t>
            </a:r>
          </a:p>
          <a:p>
            <a:r>
              <a:rPr lang="en-US" altLang="en-US" sz="1800">
                <a:latin typeface="SAS Monospace" pitchFamily="49" charset="0"/>
              </a:rPr>
              <a:t>3 .25 .25  .25 .25</a:t>
            </a:r>
          </a:p>
          <a:p>
            <a:r>
              <a:rPr lang="en-US" altLang="en-US" sz="1800">
                <a:latin typeface="SAS Monospace" pitchFamily="49" charset="0"/>
              </a:rPr>
              <a:t>4   0   0  .50 .50</a:t>
            </a:r>
          </a:p>
        </p:txBody>
      </p:sp>
      <p:sp>
        <p:nvSpPr>
          <p:cNvPr id="14349" name="Text Box 13"/>
          <p:cNvSpPr txBox="1">
            <a:spLocks noChangeArrowheads="1"/>
          </p:cNvSpPr>
          <p:nvPr/>
        </p:nvSpPr>
        <p:spPr bwMode="auto">
          <a:xfrm>
            <a:off x="5335588" y="1585913"/>
            <a:ext cx="349250" cy="146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Y</a:t>
            </a:r>
          </a:p>
          <a:p>
            <a:r>
              <a:rPr lang="en-US" altLang="en-US" sz="1800"/>
              <a:t>1</a:t>
            </a:r>
          </a:p>
          <a:p>
            <a:r>
              <a:rPr lang="en-US" altLang="en-US" sz="1800"/>
              <a:t>3</a:t>
            </a:r>
          </a:p>
          <a:p>
            <a:r>
              <a:rPr lang="en-US" altLang="en-US" sz="1800"/>
              <a:t>5</a:t>
            </a:r>
          </a:p>
          <a:p>
            <a:r>
              <a:rPr lang="en-US" altLang="en-US" sz="1800"/>
              <a:t>7</a:t>
            </a:r>
          </a:p>
        </p:txBody>
      </p:sp>
      <p:sp>
        <p:nvSpPr>
          <p:cNvPr id="14350" name="Text Box 14"/>
          <p:cNvSpPr txBox="1">
            <a:spLocks noChangeArrowheads="1"/>
          </p:cNvSpPr>
          <p:nvPr/>
        </p:nvSpPr>
        <p:spPr bwMode="auto">
          <a:xfrm>
            <a:off x="6561138" y="2058988"/>
            <a:ext cx="11779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a:latin typeface="Symbol" pitchFamily="18" charset="2"/>
              </a:rPr>
              <a:t>a</a:t>
            </a:r>
            <a:r>
              <a:rPr lang="en-US" altLang="en-US" sz="3200"/>
              <a:t> = .8</a:t>
            </a:r>
          </a:p>
        </p:txBody>
      </p:sp>
      <p:sp>
        <p:nvSpPr>
          <p:cNvPr id="14352" name="Rectangle 16"/>
          <p:cNvSpPr>
            <a:spLocks noChangeArrowheads="1"/>
          </p:cNvSpPr>
          <p:nvPr/>
        </p:nvSpPr>
        <p:spPr bwMode="auto">
          <a:xfrm>
            <a:off x="741363" y="3924300"/>
            <a:ext cx="8180445"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latin typeface="SAS Monospace" pitchFamily="49" charset="0"/>
              </a:rPr>
              <a:t>T: 0    1    2    3    4    5    6    7</a:t>
            </a:r>
          </a:p>
          <a:p>
            <a:r>
              <a:rPr lang="en-US" altLang="en-US" sz="2400" dirty="0">
                <a:latin typeface="SAS Monospace" pitchFamily="49" charset="0"/>
              </a:rPr>
              <a:t>  1.00 2.60 2.81 2.93 2.98 3.00 3.01 3.01  </a:t>
            </a:r>
          </a:p>
          <a:p>
            <a:r>
              <a:rPr lang="en-US" altLang="en-US" sz="2400" dirty="0">
                <a:latin typeface="SAS Monospace" pitchFamily="49" charset="0"/>
              </a:rPr>
              <a:t>  3.00 3.00 3.21 3.33 3.38 3.40 3.41 3.41</a:t>
            </a:r>
          </a:p>
          <a:p>
            <a:r>
              <a:rPr lang="en-US" altLang="en-US" sz="2400" dirty="0">
                <a:latin typeface="SAS Monospace" pitchFamily="49" charset="0"/>
              </a:rPr>
              <a:t>  5.00 4.20 4.20 4.16 4.14 4.14 4.13 4.13</a:t>
            </a:r>
          </a:p>
          <a:p>
            <a:r>
              <a:rPr lang="en-US" altLang="en-US" sz="2400" dirty="0">
                <a:latin typeface="SAS Monospace" pitchFamily="49" charset="0"/>
              </a:rPr>
              <a:t>  7.00 6.20 5.56 5.30 5.18 5.13 5.11 </a:t>
            </a:r>
            <a:r>
              <a:rPr lang="en-US" altLang="en-US" sz="2400" dirty="0" smtClean="0">
                <a:latin typeface="SAS Monospace" pitchFamily="49" charset="0"/>
              </a:rPr>
              <a:t>5.10</a:t>
            </a:r>
          </a:p>
          <a:p>
            <a:endParaRPr lang="en-US" altLang="en-US" sz="2400" dirty="0" smtClean="0">
              <a:latin typeface="SAS Monospace" pitchFamily="49" charset="0"/>
            </a:endParaRPr>
          </a:p>
          <a:p>
            <a:r>
              <a:rPr lang="en-US" altLang="en-US" sz="1600" dirty="0" smtClean="0">
                <a:latin typeface="SAS Monospace" pitchFamily="49" charset="0"/>
              </a:rPr>
              <a:t>By t=7, still variability in Y</a:t>
            </a:r>
            <a:endParaRPr lang="en-US" altLang="en-US" sz="1600" dirty="0">
              <a:latin typeface="SAS Monospace" pitchFamily="49" charset="0"/>
            </a:endParaRPr>
          </a:p>
        </p:txBody>
      </p:sp>
      <p:sp>
        <p:nvSpPr>
          <p:cNvPr id="14353" name="Line 17"/>
          <p:cNvSpPr>
            <a:spLocks noChangeShapeType="1"/>
          </p:cNvSpPr>
          <p:nvPr/>
        </p:nvSpPr>
        <p:spPr bwMode="auto">
          <a:xfrm>
            <a:off x="1227138" y="4292600"/>
            <a:ext cx="72802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4" name="Line 18"/>
          <p:cNvSpPr>
            <a:spLocks noChangeShapeType="1"/>
          </p:cNvSpPr>
          <p:nvPr/>
        </p:nvSpPr>
        <p:spPr bwMode="auto">
          <a:xfrm>
            <a:off x="2035175" y="4252913"/>
            <a:ext cx="0" cy="15525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5" name="Line 19"/>
          <p:cNvSpPr>
            <a:spLocks noChangeShapeType="1"/>
          </p:cNvSpPr>
          <p:nvPr/>
        </p:nvSpPr>
        <p:spPr bwMode="auto">
          <a:xfrm>
            <a:off x="2944813" y="4252913"/>
            <a:ext cx="0" cy="15525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6" name="Line 20"/>
          <p:cNvSpPr>
            <a:spLocks noChangeShapeType="1"/>
          </p:cNvSpPr>
          <p:nvPr/>
        </p:nvSpPr>
        <p:spPr bwMode="auto">
          <a:xfrm>
            <a:off x="3854450" y="4252913"/>
            <a:ext cx="0" cy="15525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7" name="Line 21"/>
          <p:cNvSpPr>
            <a:spLocks noChangeShapeType="1"/>
          </p:cNvSpPr>
          <p:nvPr/>
        </p:nvSpPr>
        <p:spPr bwMode="auto">
          <a:xfrm>
            <a:off x="4764088" y="4252913"/>
            <a:ext cx="0" cy="15525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8" name="Line 22"/>
          <p:cNvSpPr>
            <a:spLocks noChangeShapeType="1"/>
          </p:cNvSpPr>
          <p:nvPr/>
        </p:nvSpPr>
        <p:spPr bwMode="auto">
          <a:xfrm>
            <a:off x="5673725" y="4252913"/>
            <a:ext cx="0" cy="15525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9" name="Line 23"/>
          <p:cNvSpPr>
            <a:spLocks noChangeShapeType="1"/>
          </p:cNvSpPr>
          <p:nvPr/>
        </p:nvSpPr>
        <p:spPr bwMode="auto">
          <a:xfrm>
            <a:off x="6583363" y="4252913"/>
            <a:ext cx="0" cy="15525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0" name="Line 24"/>
          <p:cNvSpPr>
            <a:spLocks noChangeShapeType="1"/>
          </p:cNvSpPr>
          <p:nvPr/>
        </p:nvSpPr>
        <p:spPr bwMode="auto">
          <a:xfrm>
            <a:off x="7493000" y="4252913"/>
            <a:ext cx="0" cy="15525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1" name="Line 25"/>
          <p:cNvSpPr>
            <a:spLocks noChangeShapeType="1"/>
          </p:cNvSpPr>
          <p:nvPr/>
        </p:nvSpPr>
        <p:spPr bwMode="auto">
          <a:xfrm>
            <a:off x="8402638" y="4252913"/>
            <a:ext cx="0" cy="15525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Text Box 4"/>
          <p:cNvSpPr txBox="1">
            <a:spLocks noChangeArrowheads="1"/>
          </p:cNvSpPr>
          <p:nvPr/>
        </p:nvSpPr>
        <p:spPr bwMode="auto">
          <a:xfrm>
            <a:off x="101233" y="27318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Peer Influence Dynamics</a:t>
            </a:r>
            <a:endParaRPr lang="en-US" altLang="en-US" sz="2000" i="1"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Line 4"/>
          <p:cNvSpPr>
            <a:spLocks noChangeShapeType="1"/>
          </p:cNvSpPr>
          <p:nvPr/>
        </p:nvSpPr>
        <p:spPr bwMode="auto">
          <a:xfrm>
            <a:off x="1025525" y="2282825"/>
            <a:ext cx="0" cy="10048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65" name="Line 5"/>
          <p:cNvSpPr>
            <a:spLocks noChangeShapeType="1"/>
          </p:cNvSpPr>
          <p:nvPr/>
        </p:nvSpPr>
        <p:spPr bwMode="auto">
          <a:xfrm>
            <a:off x="465138" y="1346200"/>
            <a:ext cx="11223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66" name="Line 6"/>
          <p:cNvSpPr>
            <a:spLocks noChangeShapeType="1"/>
          </p:cNvSpPr>
          <p:nvPr/>
        </p:nvSpPr>
        <p:spPr bwMode="auto">
          <a:xfrm flipH="1">
            <a:off x="1025525" y="1346200"/>
            <a:ext cx="544513" cy="9207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67" name="Line 7"/>
          <p:cNvSpPr>
            <a:spLocks noChangeShapeType="1"/>
          </p:cNvSpPr>
          <p:nvPr/>
        </p:nvSpPr>
        <p:spPr bwMode="auto">
          <a:xfrm>
            <a:off x="465138" y="1346200"/>
            <a:ext cx="544512" cy="9207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68" name="Oval 8"/>
          <p:cNvSpPr>
            <a:spLocks noChangeArrowheads="1"/>
          </p:cNvSpPr>
          <p:nvPr/>
        </p:nvSpPr>
        <p:spPr bwMode="auto">
          <a:xfrm>
            <a:off x="295275" y="1176338"/>
            <a:ext cx="339725" cy="3175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1</a:t>
            </a:r>
          </a:p>
        </p:txBody>
      </p:sp>
      <p:sp>
        <p:nvSpPr>
          <p:cNvPr id="15369" name="Oval 9"/>
          <p:cNvSpPr>
            <a:spLocks noChangeArrowheads="1"/>
          </p:cNvSpPr>
          <p:nvPr/>
        </p:nvSpPr>
        <p:spPr bwMode="auto">
          <a:xfrm>
            <a:off x="1412875" y="1174750"/>
            <a:ext cx="339725" cy="3175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2</a:t>
            </a:r>
          </a:p>
        </p:txBody>
      </p:sp>
      <p:sp>
        <p:nvSpPr>
          <p:cNvPr id="15370" name="Oval 10"/>
          <p:cNvSpPr>
            <a:spLocks noChangeArrowheads="1"/>
          </p:cNvSpPr>
          <p:nvPr/>
        </p:nvSpPr>
        <p:spPr bwMode="auto">
          <a:xfrm>
            <a:off x="854075" y="2119313"/>
            <a:ext cx="339725" cy="31908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3</a:t>
            </a:r>
          </a:p>
        </p:txBody>
      </p:sp>
      <p:sp>
        <p:nvSpPr>
          <p:cNvPr id="15371" name="Oval 11"/>
          <p:cNvSpPr>
            <a:spLocks noChangeArrowheads="1"/>
          </p:cNvSpPr>
          <p:nvPr/>
        </p:nvSpPr>
        <p:spPr bwMode="auto">
          <a:xfrm>
            <a:off x="854075" y="3101975"/>
            <a:ext cx="339725" cy="3175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4</a:t>
            </a:r>
          </a:p>
        </p:txBody>
      </p:sp>
      <p:sp>
        <p:nvSpPr>
          <p:cNvPr id="15372" name="Text Box 12"/>
          <p:cNvSpPr txBox="1">
            <a:spLocks noChangeArrowheads="1"/>
          </p:cNvSpPr>
          <p:nvPr/>
        </p:nvSpPr>
        <p:spPr bwMode="auto">
          <a:xfrm>
            <a:off x="2182813" y="1579563"/>
            <a:ext cx="2670175" cy="146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latin typeface="SAS Monospace" pitchFamily="49" charset="0"/>
              </a:rPr>
              <a:t>    1   2   3    4</a:t>
            </a:r>
          </a:p>
          <a:p>
            <a:r>
              <a:rPr lang="en-US" altLang="en-US" sz="1800">
                <a:latin typeface="SAS Monospace" pitchFamily="49" charset="0"/>
              </a:rPr>
              <a:t>1 .33 .33  .33   0</a:t>
            </a:r>
          </a:p>
          <a:p>
            <a:r>
              <a:rPr lang="en-US" altLang="en-US" sz="1800">
                <a:latin typeface="SAS Monospace" pitchFamily="49" charset="0"/>
              </a:rPr>
              <a:t>2 .33 .33  .33   0</a:t>
            </a:r>
          </a:p>
          <a:p>
            <a:r>
              <a:rPr lang="en-US" altLang="en-US" sz="1800">
                <a:latin typeface="SAS Monospace" pitchFamily="49" charset="0"/>
              </a:rPr>
              <a:t>3 .25 .25  .25 .25</a:t>
            </a:r>
          </a:p>
          <a:p>
            <a:r>
              <a:rPr lang="en-US" altLang="en-US" sz="1800">
                <a:latin typeface="SAS Monospace" pitchFamily="49" charset="0"/>
              </a:rPr>
              <a:t>4   0   0  .50 .50</a:t>
            </a:r>
          </a:p>
        </p:txBody>
      </p:sp>
      <p:sp>
        <p:nvSpPr>
          <p:cNvPr id="15373" name="Text Box 13"/>
          <p:cNvSpPr txBox="1">
            <a:spLocks noChangeArrowheads="1"/>
          </p:cNvSpPr>
          <p:nvPr/>
        </p:nvSpPr>
        <p:spPr bwMode="auto">
          <a:xfrm>
            <a:off x="5335588" y="1585913"/>
            <a:ext cx="349250" cy="146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Y</a:t>
            </a:r>
          </a:p>
          <a:p>
            <a:r>
              <a:rPr lang="en-US" altLang="en-US" sz="1800"/>
              <a:t>1</a:t>
            </a:r>
          </a:p>
          <a:p>
            <a:r>
              <a:rPr lang="en-US" altLang="en-US" sz="1800"/>
              <a:t>3</a:t>
            </a:r>
          </a:p>
          <a:p>
            <a:r>
              <a:rPr lang="en-US" altLang="en-US" sz="1800"/>
              <a:t>5</a:t>
            </a:r>
          </a:p>
          <a:p>
            <a:r>
              <a:rPr lang="en-US" altLang="en-US" sz="1800"/>
              <a:t>7</a:t>
            </a:r>
          </a:p>
        </p:txBody>
      </p:sp>
      <p:sp>
        <p:nvSpPr>
          <p:cNvPr id="15374" name="Text Box 14"/>
          <p:cNvSpPr txBox="1">
            <a:spLocks noChangeArrowheads="1"/>
          </p:cNvSpPr>
          <p:nvPr/>
        </p:nvSpPr>
        <p:spPr bwMode="auto">
          <a:xfrm>
            <a:off x="6561138" y="2058988"/>
            <a:ext cx="13811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a:latin typeface="Symbol" pitchFamily="18" charset="2"/>
              </a:rPr>
              <a:t>a</a:t>
            </a:r>
            <a:r>
              <a:rPr lang="en-US" altLang="en-US" sz="3200"/>
              <a:t> = 1.0</a:t>
            </a:r>
          </a:p>
        </p:txBody>
      </p:sp>
      <p:sp>
        <p:nvSpPr>
          <p:cNvPr id="15376" name="Line 16"/>
          <p:cNvSpPr>
            <a:spLocks noChangeShapeType="1"/>
          </p:cNvSpPr>
          <p:nvPr/>
        </p:nvSpPr>
        <p:spPr bwMode="auto">
          <a:xfrm>
            <a:off x="1227138" y="4406900"/>
            <a:ext cx="72802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77" name="Line 17"/>
          <p:cNvSpPr>
            <a:spLocks noChangeShapeType="1"/>
          </p:cNvSpPr>
          <p:nvPr/>
        </p:nvSpPr>
        <p:spPr bwMode="auto">
          <a:xfrm>
            <a:off x="2035175" y="4367213"/>
            <a:ext cx="0" cy="15525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78" name="Line 18"/>
          <p:cNvSpPr>
            <a:spLocks noChangeShapeType="1"/>
          </p:cNvSpPr>
          <p:nvPr/>
        </p:nvSpPr>
        <p:spPr bwMode="auto">
          <a:xfrm>
            <a:off x="2944813" y="4367213"/>
            <a:ext cx="0" cy="15525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79" name="Line 19"/>
          <p:cNvSpPr>
            <a:spLocks noChangeShapeType="1"/>
          </p:cNvSpPr>
          <p:nvPr/>
        </p:nvSpPr>
        <p:spPr bwMode="auto">
          <a:xfrm>
            <a:off x="3854450" y="4367213"/>
            <a:ext cx="0" cy="15525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80" name="Line 20"/>
          <p:cNvSpPr>
            <a:spLocks noChangeShapeType="1"/>
          </p:cNvSpPr>
          <p:nvPr/>
        </p:nvSpPr>
        <p:spPr bwMode="auto">
          <a:xfrm>
            <a:off x="4764088" y="4367213"/>
            <a:ext cx="0" cy="15525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81" name="Line 21"/>
          <p:cNvSpPr>
            <a:spLocks noChangeShapeType="1"/>
          </p:cNvSpPr>
          <p:nvPr/>
        </p:nvSpPr>
        <p:spPr bwMode="auto">
          <a:xfrm>
            <a:off x="5673725" y="4367213"/>
            <a:ext cx="0" cy="15525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82" name="Line 22"/>
          <p:cNvSpPr>
            <a:spLocks noChangeShapeType="1"/>
          </p:cNvSpPr>
          <p:nvPr/>
        </p:nvSpPr>
        <p:spPr bwMode="auto">
          <a:xfrm>
            <a:off x="6583363" y="4367213"/>
            <a:ext cx="0" cy="15525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83" name="Line 23"/>
          <p:cNvSpPr>
            <a:spLocks noChangeShapeType="1"/>
          </p:cNvSpPr>
          <p:nvPr/>
        </p:nvSpPr>
        <p:spPr bwMode="auto">
          <a:xfrm>
            <a:off x="7493000" y="4367213"/>
            <a:ext cx="0" cy="15525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84" name="Line 24"/>
          <p:cNvSpPr>
            <a:spLocks noChangeShapeType="1"/>
          </p:cNvSpPr>
          <p:nvPr/>
        </p:nvSpPr>
        <p:spPr bwMode="auto">
          <a:xfrm>
            <a:off x="8402638" y="4367213"/>
            <a:ext cx="0" cy="15525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85" name="Rectangle 25"/>
          <p:cNvSpPr>
            <a:spLocks noChangeArrowheads="1"/>
          </p:cNvSpPr>
          <p:nvPr/>
        </p:nvSpPr>
        <p:spPr bwMode="auto">
          <a:xfrm>
            <a:off x="1073150" y="4429125"/>
            <a:ext cx="76226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latin typeface="SAS Monospace" pitchFamily="49" charset="0"/>
              </a:rPr>
              <a:t>1.00 3.00 3.33 3.56 3.68 3.74 3.78 3.81</a:t>
            </a:r>
          </a:p>
          <a:p>
            <a:r>
              <a:rPr lang="en-US" altLang="en-US" sz="2400" dirty="0">
                <a:latin typeface="SAS Monospace" pitchFamily="49" charset="0"/>
              </a:rPr>
              <a:t>3.00 3.00 3.33 3.56 3.68 3.74 3.78 3.81</a:t>
            </a:r>
          </a:p>
          <a:p>
            <a:r>
              <a:rPr lang="en-US" altLang="en-US" sz="2400" dirty="0">
                <a:latin typeface="SAS Monospace" pitchFamily="49" charset="0"/>
              </a:rPr>
              <a:t>5.00 4.00 4.00 3.92 3.88 3.86 3.85 3.84</a:t>
            </a:r>
          </a:p>
          <a:p>
            <a:r>
              <a:rPr lang="en-US" altLang="en-US" sz="2400" dirty="0">
                <a:latin typeface="SAS Monospace" pitchFamily="49" charset="0"/>
              </a:rPr>
              <a:t>7.00 6.00 5.00 4.50 4.21 4.05 3.95 </a:t>
            </a:r>
            <a:r>
              <a:rPr lang="en-US" altLang="en-US" sz="2400" dirty="0" smtClean="0">
                <a:latin typeface="SAS Monospace" pitchFamily="49" charset="0"/>
              </a:rPr>
              <a:t>3.90</a:t>
            </a:r>
          </a:p>
          <a:p>
            <a:endParaRPr lang="en-US" altLang="en-US" sz="2400" dirty="0">
              <a:latin typeface="SAS Monospace" pitchFamily="49" charset="0"/>
            </a:endParaRPr>
          </a:p>
          <a:p>
            <a:r>
              <a:rPr lang="en-US" altLang="en-US" sz="2400" dirty="0">
                <a:latin typeface="SAS Monospace" pitchFamily="49" charset="0"/>
              </a:rPr>
              <a:t>By t=7, </a:t>
            </a:r>
            <a:r>
              <a:rPr lang="en-US" altLang="en-US" sz="2400" dirty="0" smtClean="0">
                <a:latin typeface="SAS Monospace" pitchFamily="49" charset="0"/>
              </a:rPr>
              <a:t>almost no variability </a:t>
            </a:r>
            <a:r>
              <a:rPr lang="en-US" altLang="en-US" sz="2400" dirty="0">
                <a:latin typeface="SAS Monospace" pitchFamily="49" charset="0"/>
              </a:rPr>
              <a:t>in Y</a:t>
            </a:r>
          </a:p>
          <a:p>
            <a:endParaRPr lang="en-US" altLang="en-US" sz="2400" dirty="0">
              <a:latin typeface="SAS Monospace" pitchFamily="49" charset="0"/>
            </a:endParaRPr>
          </a:p>
        </p:txBody>
      </p:sp>
      <p:sp>
        <p:nvSpPr>
          <p:cNvPr id="15387" name="Rectangle 27"/>
          <p:cNvSpPr>
            <a:spLocks noChangeArrowheads="1"/>
          </p:cNvSpPr>
          <p:nvPr/>
        </p:nvSpPr>
        <p:spPr bwMode="auto">
          <a:xfrm>
            <a:off x="842963" y="3970338"/>
            <a:ext cx="736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SAS Monospace" pitchFamily="49" charset="0"/>
              </a:rPr>
              <a:t>T: 0    1    2    3    4    5    6    7</a:t>
            </a:r>
          </a:p>
        </p:txBody>
      </p:sp>
      <p:sp>
        <p:nvSpPr>
          <p:cNvPr id="26" name="Text Box 3"/>
          <p:cNvSpPr txBox="1">
            <a:spLocks noChangeArrowheads="1"/>
          </p:cNvSpPr>
          <p:nvPr/>
        </p:nvSpPr>
        <p:spPr bwMode="auto">
          <a:xfrm>
            <a:off x="3201162" y="969264"/>
            <a:ext cx="16637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dirty="0"/>
              <a:t>Simple example</a:t>
            </a:r>
          </a:p>
        </p:txBody>
      </p:sp>
      <p:sp>
        <p:nvSpPr>
          <p:cNvPr id="27" name="Text Box 4"/>
          <p:cNvSpPr txBox="1">
            <a:spLocks noChangeArrowheads="1"/>
          </p:cNvSpPr>
          <p:nvPr/>
        </p:nvSpPr>
        <p:spPr bwMode="auto">
          <a:xfrm>
            <a:off x="101233" y="27318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Peer Influence Dynamics</a:t>
            </a:r>
            <a:endParaRPr lang="en-US" altLang="en-US" sz="2000" i="1"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Text Box 3"/>
          <p:cNvSpPr txBox="1">
            <a:spLocks noChangeArrowheads="1"/>
          </p:cNvSpPr>
          <p:nvPr/>
        </p:nvSpPr>
        <p:spPr bwMode="auto">
          <a:xfrm>
            <a:off x="2332482" y="886968"/>
            <a:ext cx="35941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dirty="0"/>
              <a:t>Extended example: building intuition</a:t>
            </a:r>
          </a:p>
        </p:txBody>
      </p:sp>
      <p:sp>
        <p:nvSpPr>
          <p:cNvPr id="17412" name="Text Box 4"/>
          <p:cNvSpPr txBox="1">
            <a:spLocks noChangeArrowheads="1"/>
          </p:cNvSpPr>
          <p:nvPr/>
        </p:nvSpPr>
        <p:spPr bwMode="auto">
          <a:xfrm>
            <a:off x="290894" y="1248982"/>
            <a:ext cx="831691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800" dirty="0"/>
              <a:t>Consider a network with three cohesive groups, and an initially random distribution of opinions:</a:t>
            </a:r>
          </a:p>
        </p:txBody>
      </p:sp>
      <p:pic>
        <p:nvPicPr>
          <p:cNvPr id="17415" name="Picture 7"/>
          <p:cNvPicPr>
            <a:picLocks noChangeAspect="1" noChangeArrowheads="1"/>
          </p:cNvPicPr>
          <p:nvPr/>
        </p:nvPicPr>
        <p:blipFill>
          <a:blip r:embed="rId2">
            <a:extLst>
              <a:ext uri="{28A0092B-C50C-407E-A947-70E740481C1C}">
                <a14:useLocalDpi xmlns:a14="http://schemas.microsoft.com/office/drawing/2010/main" val="0"/>
              </a:ext>
            </a:extLst>
          </a:blip>
          <a:srcRect l="5751" t="7486" r="17125" b="1872"/>
          <a:stretch>
            <a:fillRect/>
          </a:stretch>
        </p:blipFill>
        <p:spPr bwMode="auto">
          <a:xfrm>
            <a:off x="1750441" y="1864979"/>
            <a:ext cx="5125847" cy="4418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4"/>
          <p:cNvSpPr txBox="1">
            <a:spLocks noChangeArrowheads="1"/>
          </p:cNvSpPr>
          <p:nvPr/>
        </p:nvSpPr>
        <p:spPr bwMode="auto">
          <a:xfrm>
            <a:off x="101233" y="27318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Peer Influence Dynamics</a:t>
            </a:r>
            <a:endParaRPr lang="en-US" altLang="en-US" sz="2000" i="1"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1" name="Picture 5" descr="peering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763" y="1147763"/>
            <a:ext cx="7610475" cy="5400675"/>
          </a:xfrm>
          <a:prstGeom prst="rect">
            <a:avLst/>
          </a:prstGeom>
          <a:noFill/>
          <a:extLst>
            <a:ext uri="{909E8E84-426E-40DD-AFC4-6F175D3DCCD1}">
              <a14:hiddenFill xmlns:a14="http://schemas.microsoft.com/office/drawing/2010/main">
                <a:solidFill>
                  <a:srgbClr val="FFFFFF"/>
                </a:solidFill>
              </a14:hiddenFill>
            </a:ext>
          </a:extLst>
        </p:spPr>
      </p:pic>
      <p:sp>
        <p:nvSpPr>
          <p:cNvPr id="24579" name="Text Box 3"/>
          <p:cNvSpPr txBox="1">
            <a:spLocks noChangeArrowheads="1"/>
          </p:cNvSpPr>
          <p:nvPr/>
        </p:nvSpPr>
        <p:spPr bwMode="auto">
          <a:xfrm>
            <a:off x="555625" y="292100"/>
            <a:ext cx="58943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dirty="0"/>
              <a:t>Simulated Peer Influence:</a:t>
            </a:r>
          </a:p>
          <a:p>
            <a:r>
              <a:rPr lang="en-US" altLang="en-US" sz="1800" dirty="0"/>
              <a:t>75 actors, 2 initially random opinions, Alpha = .8,  7 iterations</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6" name="Picture 6" descr="peering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763" y="1147763"/>
            <a:ext cx="7610475" cy="5400675"/>
          </a:xfrm>
          <a:prstGeom prst="rect">
            <a:avLst/>
          </a:prstGeom>
          <a:noFill/>
          <a:extLst>
            <a:ext uri="{909E8E84-426E-40DD-AFC4-6F175D3DCCD1}">
              <a14:hiddenFill xmlns:a14="http://schemas.microsoft.com/office/drawing/2010/main">
                <a:solidFill>
                  <a:srgbClr val="FFFFFF"/>
                </a:solidFill>
              </a14:hiddenFill>
            </a:ext>
          </a:extLst>
        </p:spPr>
      </p:pic>
      <p:sp>
        <p:nvSpPr>
          <p:cNvPr id="25604" name="Text Box 4"/>
          <p:cNvSpPr txBox="1">
            <a:spLocks noChangeArrowheads="1"/>
          </p:cNvSpPr>
          <p:nvPr/>
        </p:nvSpPr>
        <p:spPr bwMode="auto">
          <a:xfrm>
            <a:off x="555625" y="292100"/>
            <a:ext cx="58943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Simulated Peer Influence:</a:t>
            </a:r>
          </a:p>
          <a:p>
            <a:r>
              <a:rPr lang="en-US" altLang="en-US" sz="1800"/>
              <a:t>75 actors, 2 initially random opinions, Alpha = .8,  7 iterations</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30" name="Picture 6" descr="peering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463" y="1147763"/>
            <a:ext cx="7610475" cy="5400675"/>
          </a:xfrm>
          <a:prstGeom prst="rect">
            <a:avLst/>
          </a:prstGeom>
          <a:noFill/>
          <a:extLst>
            <a:ext uri="{909E8E84-426E-40DD-AFC4-6F175D3DCCD1}">
              <a14:hiddenFill xmlns:a14="http://schemas.microsoft.com/office/drawing/2010/main">
                <a:solidFill>
                  <a:srgbClr val="FFFFFF"/>
                </a:solidFill>
              </a14:hiddenFill>
            </a:ext>
          </a:extLst>
        </p:spPr>
      </p:pic>
      <p:sp>
        <p:nvSpPr>
          <p:cNvPr id="26628" name="Text Box 4"/>
          <p:cNvSpPr txBox="1">
            <a:spLocks noChangeArrowheads="1"/>
          </p:cNvSpPr>
          <p:nvPr/>
        </p:nvSpPr>
        <p:spPr bwMode="auto">
          <a:xfrm>
            <a:off x="555625" y="292100"/>
            <a:ext cx="58943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Simulated Peer Influence:</a:t>
            </a:r>
          </a:p>
          <a:p>
            <a:r>
              <a:rPr lang="en-US" altLang="en-US" sz="1800"/>
              <a:t>75 actors, 2 initially random opinions, Alpha = .8,  7 iterations</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4" name="Picture 6" descr="peering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463" y="1147763"/>
            <a:ext cx="7610475" cy="5400675"/>
          </a:xfrm>
          <a:prstGeom prst="rect">
            <a:avLst/>
          </a:prstGeom>
          <a:noFill/>
          <a:extLst>
            <a:ext uri="{909E8E84-426E-40DD-AFC4-6F175D3DCCD1}">
              <a14:hiddenFill xmlns:a14="http://schemas.microsoft.com/office/drawing/2010/main">
                <a:solidFill>
                  <a:srgbClr val="FFFFFF"/>
                </a:solidFill>
              </a14:hiddenFill>
            </a:ext>
          </a:extLst>
        </p:spPr>
      </p:pic>
      <p:sp>
        <p:nvSpPr>
          <p:cNvPr id="27652" name="Text Box 4"/>
          <p:cNvSpPr txBox="1">
            <a:spLocks noChangeArrowheads="1"/>
          </p:cNvSpPr>
          <p:nvPr/>
        </p:nvSpPr>
        <p:spPr bwMode="auto">
          <a:xfrm>
            <a:off x="555625" y="292100"/>
            <a:ext cx="58943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Simulated Peer Influence:</a:t>
            </a:r>
          </a:p>
          <a:p>
            <a:r>
              <a:rPr lang="en-US" altLang="en-US" sz="1800"/>
              <a:t>75 actors, 2 initially random opinions, Alpha = .8,  7 iterations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8" name="Picture 6" descr="The SGPlot Proced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0757" y="1503888"/>
            <a:ext cx="4083627" cy="3293196"/>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4"/>
          <p:cNvSpPr txBox="1">
            <a:spLocks noChangeArrowheads="1"/>
          </p:cNvSpPr>
          <p:nvPr/>
        </p:nvSpPr>
        <p:spPr bwMode="auto">
          <a:xfrm>
            <a:off x="250825" y="29051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Basics</a:t>
            </a:r>
            <a:endParaRPr lang="en-US" altLang="en-US" sz="2000" i="1" dirty="0"/>
          </a:p>
        </p:txBody>
      </p:sp>
      <p:sp>
        <p:nvSpPr>
          <p:cNvPr id="6" name="TextBox 5"/>
          <p:cNvSpPr txBox="1"/>
          <p:nvPr/>
        </p:nvSpPr>
        <p:spPr>
          <a:xfrm>
            <a:off x="3676073" y="895927"/>
            <a:ext cx="1553630" cy="400110"/>
          </a:xfrm>
          <a:prstGeom prst="rect">
            <a:avLst/>
          </a:prstGeom>
          <a:noFill/>
        </p:spPr>
        <p:txBody>
          <a:bodyPr wrap="none" rtlCol="0">
            <a:spAutoFit/>
          </a:bodyPr>
          <a:lstStyle/>
          <a:p>
            <a:r>
              <a:rPr lang="en-US" dirty="0" smtClean="0"/>
              <a:t>If  0 &lt; </a:t>
            </a:r>
            <a:r>
              <a:rPr lang="en-US" dirty="0" err="1" smtClean="0"/>
              <a:t>p</a:t>
            </a:r>
            <a:r>
              <a:rPr lang="en-US" baseline="-25000" dirty="0" err="1" smtClean="0"/>
              <a:t>ij</a:t>
            </a:r>
            <a:r>
              <a:rPr lang="en-US" dirty="0" smtClean="0"/>
              <a:t> &lt; 1</a:t>
            </a:r>
            <a:endParaRPr lang="en-US" dirty="0"/>
          </a:p>
        </p:txBody>
      </p:sp>
      <p:sp>
        <p:nvSpPr>
          <p:cNvPr id="4" name="TextBox 3"/>
          <p:cNvSpPr txBox="1"/>
          <p:nvPr/>
        </p:nvSpPr>
        <p:spPr>
          <a:xfrm>
            <a:off x="7947676" y="3879652"/>
            <a:ext cx="386644" cy="230832"/>
          </a:xfrm>
          <a:prstGeom prst="rect">
            <a:avLst/>
          </a:prstGeom>
          <a:solidFill>
            <a:schemeClr val="bg1"/>
          </a:solidFill>
        </p:spPr>
        <p:txBody>
          <a:bodyPr wrap="none" rtlCol="0">
            <a:spAutoFit/>
          </a:bodyPr>
          <a:lstStyle/>
          <a:p>
            <a:r>
              <a:rPr lang="en-US" sz="900" dirty="0" smtClean="0">
                <a:solidFill>
                  <a:srgbClr val="004376"/>
                </a:solidFill>
              </a:rPr>
              <a:t>0.01</a:t>
            </a:r>
            <a:endParaRPr lang="en-US" sz="900" dirty="0">
              <a:solidFill>
                <a:srgbClr val="004376"/>
              </a:solidFill>
            </a:endParaRPr>
          </a:p>
        </p:txBody>
      </p:sp>
      <p:sp>
        <p:nvSpPr>
          <p:cNvPr id="12" name="TextBox 11"/>
          <p:cNvSpPr txBox="1"/>
          <p:nvPr/>
        </p:nvSpPr>
        <p:spPr>
          <a:xfrm>
            <a:off x="7656730" y="3588706"/>
            <a:ext cx="386644" cy="230832"/>
          </a:xfrm>
          <a:prstGeom prst="rect">
            <a:avLst/>
          </a:prstGeom>
          <a:solidFill>
            <a:schemeClr val="bg1"/>
          </a:solidFill>
        </p:spPr>
        <p:txBody>
          <a:bodyPr wrap="none" rtlCol="0">
            <a:spAutoFit/>
          </a:bodyPr>
          <a:lstStyle/>
          <a:p>
            <a:r>
              <a:rPr lang="en-US" sz="900" dirty="0" smtClean="0">
                <a:solidFill>
                  <a:srgbClr val="C00000"/>
                </a:solidFill>
              </a:rPr>
              <a:t>0.06</a:t>
            </a:r>
            <a:endParaRPr lang="en-US" sz="900" dirty="0">
              <a:solidFill>
                <a:srgbClr val="C00000"/>
              </a:solidFill>
            </a:endParaRPr>
          </a:p>
        </p:txBody>
      </p:sp>
      <p:sp>
        <p:nvSpPr>
          <p:cNvPr id="13" name="TextBox 12"/>
          <p:cNvSpPr txBox="1"/>
          <p:nvPr/>
        </p:nvSpPr>
        <p:spPr>
          <a:xfrm>
            <a:off x="7070221" y="2789760"/>
            <a:ext cx="386644" cy="230832"/>
          </a:xfrm>
          <a:prstGeom prst="rect">
            <a:avLst/>
          </a:prstGeom>
          <a:solidFill>
            <a:schemeClr val="bg1"/>
          </a:solidFill>
        </p:spPr>
        <p:txBody>
          <a:bodyPr wrap="none" rtlCol="0">
            <a:spAutoFit/>
          </a:bodyPr>
          <a:lstStyle/>
          <a:p>
            <a:r>
              <a:rPr lang="en-US" sz="900" dirty="0" smtClean="0">
                <a:solidFill>
                  <a:srgbClr val="008080"/>
                </a:solidFill>
              </a:rPr>
              <a:t>0.11</a:t>
            </a:r>
            <a:endParaRPr lang="en-US" sz="900" dirty="0">
              <a:solidFill>
                <a:srgbClr val="008080"/>
              </a:solidFill>
            </a:endParaRPr>
          </a:p>
        </p:txBody>
      </p:sp>
      <p:sp>
        <p:nvSpPr>
          <p:cNvPr id="14" name="TextBox 13"/>
          <p:cNvSpPr txBox="1"/>
          <p:nvPr/>
        </p:nvSpPr>
        <p:spPr>
          <a:xfrm>
            <a:off x="6465239" y="2184778"/>
            <a:ext cx="386644" cy="230832"/>
          </a:xfrm>
          <a:prstGeom prst="rect">
            <a:avLst/>
          </a:prstGeom>
          <a:solidFill>
            <a:schemeClr val="bg1"/>
          </a:solidFill>
        </p:spPr>
        <p:txBody>
          <a:bodyPr wrap="none" rtlCol="0">
            <a:spAutoFit/>
          </a:bodyPr>
          <a:lstStyle/>
          <a:p>
            <a:r>
              <a:rPr lang="en-US" sz="900" dirty="0" smtClean="0">
                <a:solidFill>
                  <a:srgbClr val="996600"/>
                </a:solidFill>
              </a:rPr>
              <a:t>0.26</a:t>
            </a:r>
            <a:endParaRPr lang="en-US" sz="900" dirty="0">
              <a:solidFill>
                <a:srgbClr val="996600"/>
              </a:solidFill>
            </a:endParaRPr>
          </a:p>
        </p:txBody>
      </p:sp>
      <p:sp>
        <p:nvSpPr>
          <p:cNvPr id="16" name="TextBox 15"/>
          <p:cNvSpPr txBox="1"/>
          <p:nvPr/>
        </p:nvSpPr>
        <p:spPr>
          <a:xfrm>
            <a:off x="5961857" y="1810705"/>
            <a:ext cx="386644" cy="230832"/>
          </a:xfrm>
          <a:prstGeom prst="rect">
            <a:avLst/>
          </a:prstGeom>
          <a:solidFill>
            <a:schemeClr val="bg1"/>
          </a:solidFill>
        </p:spPr>
        <p:txBody>
          <a:bodyPr wrap="none" rtlCol="0">
            <a:spAutoFit/>
          </a:bodyPr>
          <a:lstStyle/>
          <a:p>
            <a:r>
              <a:rPr lang="en-US" sz="900" dirty="0" smtClean="0">
                <a:solidFill>
                  <a:srgbClr val="9966FF"/>
                </a:solidFill>
              </a:rPr>
              <a:t>0.46</a:t>
            </a:r>
            <a:endParaRPr lang="en-US" sz="900" dirty="0">
              <a:solidFill>
                <a:srgbClr val="9966FF"/>
              </a:solidFill>
            </a:endParaRPr>
          </a:p>
        </p:txBody>
      </p:sp>
      <p:pic>
        <p:nvPicPr>
          <p:cNvPr id="166920" name="Picture 8" descr="The SGPlot Proced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255" y="1520266"/>
            <a:ext cx="4166649" cy="3291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4448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9" name="Picture 7" descr="peering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763" y="1147763"/>
            <a:ext cx="7610475" cy="5400675"/>
          </a:xfrm>
          <a:prstGeom prst="rect">
            <a:avLst/>
          </a:prstGeom>
          <a:noFill/>
          <a:extLst>
            <a:ext uri="{909E8E84-426E-40DD-AFC4-6F175D3DCCD1}">
              <a14:hiddenFill xmlns:a14="http://schemas.microsoft.com/office/drawing/2010/main">
                <a:solidFill>
                  <a:srgbClr val="FFFFFF"/>
                </a:solidFill>
              </a14:hiddenFill>
            </a:ext>
          </a:extLst>
        </p:spPr>
      </p:pic>
      <p:sp>
        <p:nvSpPr>
          <p:cNvPr id="28676" name="Text Box 4"/>
          <p:cNvSpPr txBox="1">
            <a:spLocks noChangeArrowheads="1"/>
          </p:cNvSpPr>
          <p:nvPr/>
        </p:nvSpPr>
        <p:spPr bwMode="auto">
          <a:xfrm>
            <a:off x="555625" y="292100"/>
            <a:ext cx="58943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Simulated Peer Influence:</a:t>
            </a:r>
          </a:p>
          <a:p>
            <a:r>
              <a:rPr lang="en-US" altLang="en-US" sz="1800"/>
              <a:t>75 actors, 2 initially random opinions, Alpha = .8,  7 iterations</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3" name="Picture 7" descr="peering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763" y="1147763"/>
            <a:ext cx="7610475" cy="5400675"/>
          </a:xfrm>
          <a:prstGeom prst="rect">
            <a:avLst/>
          </a:prstGeom>
          <a:noFill/>
          <a:extLst>
            <a:ext uri="{909E8E84-426E-40DD-AFC4-6F175D3DCCD1}">
              <a14:hiddenFill xmlns:a14="http://schemas.microsoft.com/office/drawing/2010/main">
                <a:solidFill>
                  <a:srgbClr val="FFFFFF"/>
                </a:solidFill>
              </a14:hiddenFill>
            </a:ext>
          </a:extLst>
        </p:spPr>
      </p:pic>
      <p:sp>
        <p:nvSpPr>
          <p:cNvPr id="29700" name="Text Box 4"/>
          <p:cNvSpPr txBox="1">
            <a:spLocks noChangeArrowheads="1"/>
          </p:cNvSpPr>
          <p:nvPr/>
        </p:nvSpPr>
        <p:spPr bwMode="auto">
          <a:xfrm>
            <a:off x="555625" y="292100"/>
            <a:ext cx="58943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Simulated Peer Influence:</a:t>
            </a:r>
          </a:p>
          <a:p>
            <a:r>
              <a:rPr lang="en-US" altLang="en-US" sz="1800"/>
              <a:t>75 actors, 2 initially random opinions, Alpha = .8,  7 iterations</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6" name="Picture 6" descr="peering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763" y="1147763"/>
            <a:ext cx="7610475" cy="5400675"/>
          </a:xfrm>
          <a:prstGeom prst="rect">
            <a:avLst/>
          </a:prstGeom>
          <a:noFill/>
          <a:extLst>
            <a:ext uri="{909E8E84-426E-40DD-AFC4-6F175D3DCCD1}">
              <a14:hiddenFill xmlns:a14="http://schemas.microsoft.com/office/drawing/2010/main">
                <a:solidFill>
                  <a:srgbClr val="FFFFFF"/>
                </a:solidFill>
              </a14:hiddenFill>
            </a:ext>
          </a:extLst>
        </p:spPr>
      </p:pic>
      <p:sp>
        <p:nvSpPr>
          <p:cNvPr id="30724" name="Text Box 4"/>
          <p:cNvSpPr txBox="1">
            <a:spLocks noChangeArrowheads="1"/>
          </p:cNvSpPr>
          <p:nvPr/>
        </p:nvSpPr>
        <p:spPr bwMode="auto">
          <a:xfrm>
            <a:off x="555625" y="292100"/>
            <a:ext cx="58943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Simulated Peer Influence:</a:t>
            </a:r>
          </a:p>
          <a:p>
            <a:r>
              <a:rPr lang="en-US" altLang="en-US" sz="1800"/>
              <a:t>75 actors, 2 initially random opinions, Alpha = .8,  7 iterations</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50" name="Picture 6" descr="peering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463" y="1147763"/>
            <a:ext cx="7610475" cy="5400675"/>
          </a:xfrm>
          <a:prstGeom prst="rect">
            <a:avLst/>
          </a:prstGeom>
          <a:noFill/>
          <a:extLst>
            <a:ext uri="{909E8E84-426E-40DD-AFC4-6F175D3DCCD1}">
              <a14:hiddenFill xmlns:a14="http://schemas.microsoft.com/office/drawing/2010/main">
                <a:solidFill>
                  <a:srgbClr val="FFFFFF"/>
                </a:solidFill>
              </a14:hiddenFill>
            </a:ext>
          </a:extLst>
        </p:spPr>
      </p:pic>
      <p:sp>
        <p:nvSpPr>
          <p:cNvPr id="31748" name="Text Box 4"/>
          <p:cNvSpPr txBox="1">
            <a:spLocks noChangeArrowheads="1"/>
          </p:cNvSpPr>
          <p:nvPr/>
        </p:nvSpPr>
        <p:spPr bwMode="auto">
          <a:xfrm>
            <a:off x="555625" y="292100"/>
            <a:ext cx="58943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Simulated Peer Influence:</a:t>
            </a:r>
          </a:p>
          <a:p>
            <a:r>
              <a:rPr lang="en-US" altLang="en-US" sz="1800"/>
              <a:t>75 actors, 2 initially random opinions, Alpha = .8,  7 iterations</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1026"/>
          <p:cNvPicPr>
            <a:picLocks noChangeAspect="1" noChangeArrowheads="1"/>
          </p:cNvPicPr>
          <p:nvPr/>
        </p:nvPicPr>
        <p:blipFill>
          <a:blip r:embed="rId2">
            <a:extLst>
              <a:ext uri="{28A0092B-C50C-407E-A947-70E740481C1C}">
                <a14:useLocalDpi xmlns:a14="http://schemas.microsoft.com/office/drawing/2010/main" val="0"/>
              </a:ext>
            </a:extLst>
          </a:blip>
          <a:srcRect l="2942" t="7330" r="1657" b="4144"/>
          <a:stretch>
            <a:fillRect/>
          </a:stretch>
        </p:blipFill>
        <p:spPr bwMode="auto">
          <a:xfrm>
            <a:off x="1169988" y="1641475"/>
            <a:ext cx="6851650" cy="466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772" name="Text Box 1028"/>
          <p:cNvSpPr txBox="1">
            <a:spLocks noChangeArrowheads="1"/>
          </p:cNvSpPr>
          <p:nvPr/>
        </p:nvSpPr>
        <p:spPr bwMode="auto">
          <a:xfrm>
            <a:off x="2789682" y="822960"/>
            <a:ext cx="325441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dirty="0"/>
              <a:t>Extended example: building intuition</a:t>
            </a:r>
          </a:p>
        </p:txBody>
      </p:sp>
      <p:sp>
        <p:nvSpPr>
          <p:cNvPr id="32773" name="Text Box 1029"/>
          <p:cNvSpPr txBox="1">
            <a:spLocks noChangeArrowheads="1"/>
          </p:cNvSpPr>
          <p:nvPr/>
        </p:nvSpPr>
        <p:spPr bwMode="auto">
          <a:xfrm>
            <a:off x="318326" y="1212406"/>
            <a:ext cx="831691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600"/>
              <a:t>Consider a network with three cohesive groups, and an initially random distribution of opinions:</a:t>
            </a:r>
          </a:p>
        </p:txBody>
      </p:sp>
      <p:sp>
        <p:nvSpPr>
          <p:cNvPr id="32774" name="Text Box 1030"/>
          <p:cNvSpPr txBox="1">
            <a:spLocks noChangeArrowheads="1"/>
          </p:cNvSpPr>
          <p:nvPr/>
        </p:nvSpPr>
        <p:spPr bwMode="auto">
          <a:xfrm>
            <a:off x="136525" y="6464300"/>
            <a:ext cx="5403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Now weight in-group ties higher than between group ties</a:t>
            </a:r>
          </a:p>
        </p:txBody>
      </p:sp>
      <p:sp>
        <p:nvSpPr>
          <p:cNvPr id="7" name="Text Box 4"/>
          <p:cNvSpPr txBox="1">
            <a:spLocks noChangeArrowheads="1"/>
          </p:cNvSpPr>
          <p:nvPr/>
        </p:nvSpPr>
        <p:spPr bwMode="auto">
          <a:xfrm>
            <a:off x="101233" y="27318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Peer Influence Dynamics</a:t>
            </a:r>
            <a:endParaRPr lang="en-US" altLang="en-US" sz="2000" i="1"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l="20157" t="19904" r="3094" b="9749"/>
          <a:stretch>
            <a:fillRect/>
          </a:stretch>
        </p:blipFill>
        <p:spPr bwMode="auto">
          <a:xfrm>
            <a:off x="655638" y="977900"/>
            <a:ext cx="8226425" cy="521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37" name="Text Box 5"/>
          <p:cNvSpPr txBox="1">
            <a:spLocks noChangeArrowheads="1"/>
          </p:cNvSpPr>
          <p:nvPr/>
        </p:nvSpPr>
        <p:spPr bwMode="auto">
          <a:xfrm>
            <a:off x="555625" y="292100"/>
            <a:ext cx="73167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Simulated Peer Influence:</a:t>
            </a:r>
          </a:p>
          <a:p>
            <a:r>
              <a:rPr lang="en-US" altLang="en-US" sz="1800"/>
              <a:t>75 actors, 2 initially random opinions, Alpha = .8,  7 iterations, in-group tie: 2</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0" name="Picture 4"/>
          <p:cNvPicPr>
            <a:picLocks noChangeAspect="1" noChangeArrowheads="1"/>
          </p:cNvPicPr>
          <p:nvPr/>
        </p:nvPicPr>
        <p:blipFill>
          <a:blip r:embed="rId2">
            <a:extLst>
              <a:ext uri="{28A0092B-C50C-407E-A947-70E740481C1C}">
                <a14:useLocalDpi xmlns:a14="http://schemas.microsoft.com/office/drawing/2010/main" val="0"/>
              </a:ext>
            </a:extLst>
          </a:blip>
          <a:srcRect l="20062" t="20445" r="3188" b="9749"/>
          <a:stretch>
            <a:fillRect/>
          </a:stretch>
        </p:blipFill>
        <p:spPr bwMode="auto">
          <a:xfrm>
            <a:off x="644525" y="1014413"/>
            <a:ext cx="8245475" cy="5192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6" name="Picture 6"/>
          <p:cNvPicPr>
            <a:picLocks noChangeAspect="1" noChangeArrowheads="1"/>
          </p:cNvPicPr>
          <p:nvPr/>
        </p:nvPicPr>
        <p:blipFill>
          <a:blip r:embed="rId2">
            <a:extLst>
              <a:ext uri="{28A0092B-C50C-407E-A947-70E740481C1C}">
                <a14:useLocalDpi xmlns:a14="http://schemas.microsoft.com/office/drawing/2010/main" val="0"/>
              </a:ext>
            </a:extLst>
          </a:blip>
          <a:srcRect l="20062" t="20311" r="3375" b="10020"/>
          <a:stretch>
            <a:fillRect/>
          </a:stretch>
        </p:blipFill>
        <p:spPr bwMode="auto">
          <a:xfrm>
            <a:off x="649288" y="1006475"/>
            <a:ext cx="8218487" cy="517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10" name="Picture 6"/>
          <p:cNvPicPr>
            <a:picLocks noChangeAspect="1" noChangeArrowheads="1"/>
          </p:cNvPicPr>
          <p:nvPr/>
        </p:nvPicPr>
        <p:blipFill>
          <a:blip r:embed="rId2">
            <a:extLst>
              <a:ext uri="{28A0092B-C50C-407E-A947-70E740481C1C}">
                <a14:useLocalDpi xmlns:a14="http://schemas.microsoft.com/office/drawing/2010/main" val="0"/>
              </a:ext>
            </a:extLst>
          </a:blip>
          <a:srcRect l="20157" t="20175" r="3094" b="10020"/>
          <a:stretch>
            <a:fillRect/>
          </a:stretch>
        </p:blipFill>
        <p:spPr bwMode="auto">
          <a:xfrm>
            <a:off x="663575" y="995363"/>
            <a:ext cx="8226425" cy="5180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4" name="Picture 6"/>
          <p:cNvPicPr>
            <a:picLocks noChangeAspect="1" noChangeArrowheads="1"/>
          </p:cNvPicPr>
          <p:nvPr/>
        </p:nvPicPr>
        <p:blipFill>
          <a:blip r:embed="rId2">
            <a:extLst>
              <a:ext uri="{28A0092B-C50C-407E-A947-70E740481C1C}">
                <a14:useLocalDpi xmlns:a14="http://schemas.microsoft.com/office/drawing/2010/main" val="0"/>
              </a:ext>
            </a:extLst>
          </a:blip>
          <a:srcRect l="20062" t="20311" r="3094" b="9749"/>
          <a:stretch>
            <a:fillRect/>
          </a:stretch>
        </p:blipFill>
        <p:spPr bwMode="auto">
          <a:xfrm>
            <a:off x="649288" y="1017588"/>
            <a:ext cx="8255000" cy="520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704850" y="1674813"/>
            <a:ext cx="7762875" cy="3083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628650" indent="-1714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1800" i="1" dirty="0">
                <a:latin typeface="Times New Roman" pitchFamily="18" charset="0"/>
              </a:rPr>
              <a:t>In addition to*</a:t>
            </a:r>
            <a:r>
              <a:rPr lang="en-US" sz="1800" dirty="0">
                <a:latin typeface="Times New Roman" pitchFamily="18" charset="0"/>
              </a:rPr>
              <a:t> the dyadic probability that one actor passes something to another (</a:t>
            </a:r>
            <a:r>
              <a:rPr lang="en-US" sz="1800" i="1" dirty="0" err="1">
                <a:latin typeface="Times New Roman" pitchFamily="18" charset="0"/>
              </a:rPr>
              <a:t>p</a:t>
            </a:r>
            <a:r>
              <a:rPr lang="en-US" sz="1800" baseline="-25000" dirty="0" err="1">
                <a:latin typeface="Times New Roman" pitchFamily="18" charset="0"/>
              </a:rPr>
              <a:t>ij</a:t>
            </a:r>
            <a:r>
              <a:rPr lang="en-US" sz="1800" dirty="0">
                <a:latin typeface="Times New Roman" pitchFamily="18" charset="0"/>
              </a:rPr>
              <a:t>), two factors affect flow through a network:</a:t>
            </a:r>
          </a:p>
          <a:p>
            <a:pPr>
              <a:lnSpc>
                <a:spcPct val="90000"/>
              </a:lnSpc>
            </a:pPr>
            <a:endParaRPr lang="en-US" sz="1800" dirty="0">
              <a:latin typeface="Times New Roman" pitchFamily="18" charset="0"/>
            </a:endParaRPr>
          </a:p>
          <a:p>
            <a:r>
              <a:rPr lang="en-US" sz="1800" i="1" dirty="0">
                <a:latin typeface="Times New Roman" pitchFamily="18" charset="0"/>
              </a:rPr>
              <a:t>Topology</a:t>
            </a:r>
          </a:p>
          <a:p>
            <a:pPr lvl="1">
              <a:buFontTx/>
              <a:buChar char="-"/>
            </a:pPr>
            <a:r>
              <a:rPr lang="en-US" sz="1800" dirty="0">
                <a:latin typeface="Times New Roman" pitchFamily="18" charset="0"/>
              </a:rPr>
              <a:t>the shape, or form, of the network</a:t>
            </a:r>
          </a:p>
          <a:p>
            <a:pPr lvl="1"/>
            <a:r>
              <a:rPr lang="en-US" sz="1800" dirty="0">
                <a:latin typeface="Times New Roman" pitchFamily="18" charset="0"/>
              </a:rPr>
              <a:t>- Example: one actor cannot pass information to another unless </a:t>
            </a:r>
            <a:r>
              <a:rPr lang="en-US" sz="1800" dirty="0" smtClean="0">
                <a:latin typeface="Times New Roman" pitchFamily="18" charset="0"/>
              </a:rPr>
              <a:t>they are </a:t>
            </a:r>
            <a:r>
              <a:rPr lang="en-US" sz="1800" dirty="0">
                <a:latin typeface="Times New Roman" pitchFamily="18" charset="0"/>
              </a:rPr>
              <a:t>either directly or indirectly connected</a:t>
            </a:r>
          </a:p>
          <a:p>
            <a:pPr>
              <a:lnSpc>
                <a:spcPct val="90000"/>
              </a:lnSpc>
            </a:pPr>
            <a:endParaRPr lang="en-US" sz="1800" dirty="0">
              <a:latin typeface="Times New Roman" pitchFamily="18" charset="0"/>
            </a:endParaRPr>
          </a:p>
          <a:p>
            <a:r>
              <a:rPr lang="en-US" sz="1800" i="1" dirty="0">
                <a:solidFill>
                  <a:srgbClr val="996600"/>
                </a:solidFill>
                <a:latin typeface="Times New Roman" pitchFamily="18" charset="0"/>
              </a:rPr>
              <a:t>Time</a:t>
            </a:r>
            <a:r>
              <a:rPr lang="en-US" sz="1800" dirty="0">
                <a:solidFill>
                  <a:srgbClr val="996600"/>
                </a:solidFill>
                <a:latin typeface="Times New Roman" pitchFamily="18" charset="0"/>
              </a:rPr>
              <a:t> </a:t>
            </a:r>
          </a:p>
          <a:p>
            <a:pPr lvl="1"/>
            <a:r>
              <a:rPr lang="en-US" sz="1800" dirty="0">
                <a:solidFill>
                  <a:srgbClr val="996600"/>
                </a:solidFill>
                <a:latin typeface="Times New Roman" pitchFamily="18" charset="0"/>
              </a:rPr>
              <a:t>- the timing of contact matters</a:t>
            </a:r>
          </a:p>
          <a:p>
            <a:pPr lvl="1"/>
            <a:r>
              <a:rPr lang="en-US" sz="1800" dirty="0">
                <a:solidFill>
                  <a:srgbClr val="996600"/>
                </a:solidFill>
                <a:latin typeface="Times New Roman" pitchFamily="18" charset="0"/>
              </a:rPr>
              <a:t>- Example: an actor cannot pass information he has not receive yet</a:t>
            </a:r>
          </a:p>
        </p:txBody>
      </p:sp>
      <p:sp>
        <p:nvSpPr>
          <p:cNvPr id="21507" name="Text Box 4"/>
          <p:cNvSpPr txBox="1">
            <a:spLocks noChangeArrowheads="1"/>
          </p:cNvSpPr>
          <p:nvPr/>
        </p:nvSpPr>
        <p:spPr bwMode="auto">
          <a:xfrm>
            <a:off x="469900" y="6019800"/>
            <a:ext cx="86741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600" dirty="0">
                <a:latin typeface="Times New Roman" pitchFamily="18" charset="0"/>
              </a:rPr>
              <a:t>*This is a big conditional! – lots of work on how the dyadic transmission rate may differ across populations. </a:t>
            </a:r>
          </a:p>
        </p:txBody>
      </p:sp>
      <p:sp>
        <p:nvSpPr>
          <p:cNvPr id="21508" name="Text Box 5"/>
          <p:cNvSpPr txBox="1">
            <a:spLocks noChangeArrowheads="1"/>
          </p:cNvSpPr>
          <p:nvPr/>
        </p:nvSpPr>
        <p:spPr bwMode="auto">
          <a:xfrm>
            <a:off x="422275" y="1077913"/>
            <a:ext cx="8261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800" dirty="0"/>
              <a:t>Key Question: What features of a network contribute most to diffusion potential?</a:t>
            </a:r>
          </a:p>
        </p:txBody>
      </p:sp>
      <p:sp>
        <p:nvSpPr>
          <p:cNvPr id="6" name="Text Box 4"/>
          <p:cNvSpPr txBox="1">
            <a:spLocks noChangeArrowheads="1"/>
          </p:cNvSpPr>
          <p:nvPr/>
        </p:nvSpPr>
        <p:spPr bwMode="auto">
          <a:xfrm>
            <a:off x="250825" y="29051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Network diffusion features</a:t>
            </a:r>
            <a:endParaRPr lang="en-US" altLang="en-US" sz="2000" i="1" dirty="0"/>
          </a:p>
        </p:txBody>
      </p:sp>
      <p:sp>
        <p:nvSpPr>
          <p:cNvPr id="2" name="TextBox 1"/>
          <p:cNvSpPr txBox="1"/>
          <p:nvPr/>
        </p:nvSpPr>
        <p:spPr>
          <a:xfrm>
            <a:off x="518474" y="5027344"/>
            <a:ext cx="7493533" cy="707886"/>
          </a:xfrm>
          <a:prstGeom prst="rect">
            <a:avLst/>
          </a:prstGeom>
          <a:noFill/>
        </p:spPr>
        <p:txBody>
          <a:bodyPr wrap="square" rtlCol="0">
            <a:spAutoFit/>
          </a:bodyPr>
          <a:lstStyle/>
          <a:p>
            <a:r>
              <a:rPr lang="en-US" dirty="0" smtClean="0"/>
              <a:t>Use simulation tools to explore the relative effects of structural connectivity features</a:t>
            </a:r>
            <a:endParaRPr lang="en-US" dirty="0"/>
          </a:p>
        </p:txBody>
      </p:sp>
    </p:spTree>
    <p:extLst>
      <p:ext uri="{BB962C8B-B14F-4D97-AF65-F5344CB8AC3E}">
        <p14:creationId xmlns:p14="http://schemas.microsoft.com/office/powerpoint/2010/main" val="245294532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8" name="Picture 6"/>
          <p:cNvPicPr>
            <a:picLocks noChangeAspect="1" noChangeArrowheads="1"/>
          </p:cNvPicPr>
          <p:nvPr/>
        </p:nvPicPr>
        <p:blipFill>
          <a:blip r:embed="rId2">
            <a:extLst>
              <a:ext uri="{28A0092B-C50C-407E-A947-70E740481C1C}">
                <a14:useLocalDpi xmlns:a14="http://schemas.microsoft.com/office/drawing/2010/main" val="0"/>
              </a:ext>
            </a:extLst>
          </a:blip>
          <a:srcRect l="19875" t="20311" r="3656" b="10155"/>
          <a:stretch>
            <a:fillRect/>
          </a:stretch>
        </p:blipFill>
        <p:spPr bwMode="auto">
          <a:xfrm>
            <a:off x="630238" y="1004888"/>
            <a:ext cx="8199437" cy="516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458597" y="1307592"/>
            <a:ext cx="859155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800" dirty="0"/>
              <a:t>Consider the implications for populations of different structures.  For example, we might have two groups, a large orthodox population and a small heterodox population.  We can imagine the groups mixing in various levels:</a:t>
            </a:r>
          </a:p>
        </p:txBody>
      </p:sp>
      <p:sp>
        <p:nvSpPr>
          <p:cNvPr id="34819" name="Text Box 3"/>
          <p:cNvSpPr txBox="1">
            <a:spLocks noChangeArrowheads="1"/>
          </p:cNvSpPr>
          <p:nvPr/>
        </p:nvSpPr>
        <p:spPr bwMode="auto">
          <a:xfrm>
            <a:off x="863981" y="3384042"/>
            <a:ext cx="14097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Little Mixing</a:t>
            </a:r>
          </a:p>
        </p:txBody>
      </p:sp>
      <p:sp>
        <p:nvSpPr>
          <p:cNvPr id="34820" name="Text Box 4"/>
          <p:cNvSpPr txBox="1">
            <a:spLocks noChangeArrowheads="1"/>
          </p:cNvSpPr>
          <p:nvPr/>
        </p:nvSpPr>
        <p:spPr bwMode="auto">
          <a:xfrm>
            <a:off x="3124581" y="3396742"/>
            <a:ext cx="17907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Moderate Mixing</a:t>
            </a:r>
          </a:p>
        </p:txBody>
      </p:sp>
      <p:sp>
        <p:nvSpPr>
          <p:cNvPr id="34821" name="Text Box 5"/>
          <p:cNvSpPr txBox="1">
            <a:spLocks noChangeArrowheads="1"/>
          </p:cNvSpPr>
          <p:nvPr/>
        </p:nvSpPr>
        <p:spPr bwMode="auto">
          <a:xfrm>
            <a:off x="6147181" y="3384042"/>
            <a:ext cx="15113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800"/>
              <a:t>Heavy Mixing</a:t>
            </a:r>
          </a:p>
        </p:txBody>
      </p:sp>
      <p:sp>
        <p:nvSpPr>
          <p:cNvPr id="34822" name="Rectangle 6"/>
          <p:cNvSpPr>
            <a:spLocks noChangeArrowheads="1"/>
          </p:cNvSpPr>
          <p:nvPr/>
        </p:nvSpPr>
        <p:spPr bwMode="auto">
          <a:xfrm>
            <a:off x="5985256" y="3933317"/>
            <a:ext cx="182721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latin typeface="Courier New" pitchFamily="49" charset="0"/>
              </a:rPr>
              <a:t> .95</a:t>
            </a:r>
            <a:r>
              <a:rPr lang="en-US" altLang="en-US" sz="2400">
                <a:latin typeface="Courier New" pitchFamily="49" charset="0"/>
              </a:rPr>
              <a:t> </a:t>
            </a:r>
            <a:r>
              <a:rPr lang="en-US" altLang="en-US" sz="2400" b="1">
                <a:latin typeface="Courier New" pitchFamily="49" charset="0"/>
              </a:rPr>
              <a:t>.05 </a:t>
            </a:r>
          </a:p>
          <a:p>
            <a:r>
              <a:rPr lang="en-US" altLang="en-US" sz="2400" b="1">
                <a:latin typeface="Courier New" pitchFamily="49" charset="0"/>
              </a:rPr>
              <a:t> .05</a:t>
            </a:r>
            <a:r>
              <a:rPr lang="en-US" altLang="en-US" sz="2400">
                <a:latin typeface="Courier New" pitchFamily="49" charset="0"/>
              </a:rPr>
              <a:t> </a:t>
            </a:r>
            <a:r>
              <a:rPr lang="en-US" altLang="en-US" sz="2400" b="1">
                <a:latin typeface="Courier New" pitchFamily="49" charset="0"/>
              </a:rPr>
              <a:t>.02</a:t>
            </a:r>
            <a:endParaRPr lang="en-US" altLang="en-US" sz="2400">
              <a:latin typeface="Courier New" pitchFamily="49" charset="0"/>
            </a:endParaRPr>
          </a:p>
        </p:txBody>
      </p:sp>
      <p:sp>
        <p:nvSpPr>
          <p:cNvPr id="34823" name="Rectangle 7"/>
          <p:cNvSpPr>
            <a:spLocks noChangeArrowheads="1"/>
          </p:cNvSpPr>
          <p:nvPr/>
        </p:nvSpPr>
        <p:spPr bwMode="auto">
          <a:xfrm>
            <a:off x="3198622" y="3933317"/>
            <a:ext cx="182721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latin typeface="Courier New" pitchFamily="49" charset="0"/>
              </a:rPr>
              <a:t> .95</a:t>
            </a:r>
            <a:r>
              <a:rPr lang="en-US" altLang="en-US" sz="2400">
                <a:latin typeface="Courier New" pitchFamily="49" charset="0"/>
              </a:rPr>
              <a:t> </a:t>
            </a:r>
            <a:r>
              <a:rPr lang="en-US" altLang="en-US" sz="2400" b="1">
                <a:latin typeface="Courier New" pitchFamily="49" charset="0"/>
              </a:rPr>
              <a:t>.008</a:t>
            </a:r>
            <a:endParaRPr lang="en-US" altLang="en-US" sz="2400">
              <a:latin typeface="Courier New" pitchFamily="49" charset="0"/>
            </a:endParaRPr>
          </a:p>
          <a:p>
            <a:r>
              <a:rPr lang="en-US" altLang="en-US" sz="2400" b="1">
                <a:latin typeface="Courier New" pitchFamily="49" charset="0"/>
              </a:rPr>
              <a:t> .008</a:t>
            </a:r>
            <a:r>
              <a:rPr lang="en-US" altLang="en-US" sz="2400">
                <a:latin typeface="Courier New" pitchFamily="49" charset="0"/>
              </a:rPr>
              <a:t> </a:t>
            </a:r>
            <a:r>
              <a:rPr lang="en-US" altLang="en-US" sz="2400" b="1">
                <a:latin typeface="Courier New" pitchFamily="49" charset="0"/>
              </a:rPr>
              <a:t>.02</a:t>
            </a:r>
            <a:endParaRPr lang="en-US" altLang="en-US" sz="2400">
              <a:latin typeface="Courier New" pitchFamily="49" charset="0"/>
            </a:endParaRPr>
          </a:p>
        </p:txBody>
      </p:sp>
      <p:sp>
        <p:nvSpPr>
          <p:cNvPr id="34824" name="Rectangle 8"/>
          <p:cNvSpPr>
            <a:spLocks noChangeArrowheads="1"/>
          </p:cNvSpPr>
          <p:nvPr/>
        </p:nvSpPr>
        <p:spPr bwMode="auto">
          <a:xfrm>
            <a:off x="537972" y="3933317"/>
            <a:ext cx="182721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latin typeface="Courier New" pitchFamily="49" charset="0"/>
              </a:rPr>
              <a:t> .95</a:t>
            </a:r>
            <a:r>
              <a:rPr lang="en-US" altLang="en-US" sz="2400">
                <a:latin typeface="Courier New" pitchFamily="49" charset="0"/>
              </a:rPr>
              <a:t> </a:t>
            </a:r>
            <a:r>
              <a:rPr lang="en-US" altLang="en-US" sz="2400" b="1">
                <a:latin typeface="Courier New" pitchFamily="49" charset="0"/>
              </a:rPr>
              <a:t>.001</a:t>
            </a:r>
            <a:endParaRPr lang="en-US" altLang="en-US" sz="2400">
              <a:latin typeface="Courier New" pitchFamily="49" charset="0"/>
            </a:endParaRPr>
          </a:p>
          <a:p>
            <a:r>
              <a:rPr lang="en-US" altLang="en-US" sz="2400" b="1">
                <a:latin typeface="Courier New" pitchFamily="49" charset="0"/>
              </a:rPr>
              <a:t> .001</a:t>
            </a:r>
            <a:r>
              <a:rPr lang="en-US" altLang="en-US" sz="2400">
                <a:latin typeface="Courier New" pitchFamily="49" charset="0"/>
              </a:rPr>
              <a:t> </a:t>
            </a:r>
            <a:r>
              <a:rPr lang="en-US" altLang="en-US" sz="2400" b="1">
                <a:latin typeface="Courier New" pitchFamily="49" charset="0"/>
              </a:rPr>
              <a:t>.02</a:t>
            </a:r>
            <a:endParaRPr lang="en-US" altLang="en-US" sz="2400">
              <a:latin typeface="Courier New" pitchFamily="49" charset="0"/>
            </a:endParaRPr>
          </a:p>
        </p:txBody>
      </p:sp>
      <p:sp>
        <p:nvSpPr>
          <p:cNvPr id="34825" name="Text Box 9"/>
          <p:cNvSpPr txBox="1">
            <a:spLocks noChangeArrowheads="1"/>
          </p:cNvSpPr>
          <p:nvPr/>
        </p:nvSpPr>
        <p:spPr bwMode="auto">
          <a:xfrm>
            <a:off x="1309497" y="2539492"/>
            <a:ext cx="22034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Heterodox: 10 people</a:t>
            </a:r>
          </a:p>
          <a:p>
            <a:r>
              <a:rPr lang="en-US" altLang="en-US" sz="1800"/>
              <a:t>Orthodox: 100 People</a:t>
            </a:r>
          </a:p>
        </p:txBody>
      </p:sp>
      <p:sp>
        <p:nvSpPr>
          <p:cNvPr id="10" name="Text Box 4"/>
          <p:cNvSpPr txBox="1">
            <a:spLocks noChangeArrowheads="1"/>
          </p:cNvSpPr>
          <p:nvPr/>
        </p:nvSpPr>
        <p:spPr bwMode="auto">
          <a:xfrm>
            <a:off x="101233" y="27318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Peer Influence Dynamics</a:t>
            </a:r>
            <a:endParaRPr lang="en-US" altLang="en-US" sz="2000" i="1"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l="2194" t="11536" r="2194" b="6439"/>
          <a:stretch>
            <a:fillRect/>
          </a:stretch>
        </p:blipFill>
        <p:spPr bwMode="auto">
          <a:xfrm>
            <a:off x="257175" y="528638"/>
            <a:ext cx="3905250" cy="304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3" name="Picture 3"/>
          <p:cNvPicPr>
            <a:picLocks noChangeAspect="1" noChangeArrowheads="1"/>
          </p:cNvPicPr>
          <p:nvPr/>
        </p:nvPicPr>
        <p:blipFill>
          <a:blip r:embed="rId3">
            <a:extLst>
              <a:ext uri="{28A0092B-C50C-407E-A947-70E740481C1C}">
                <a14:useLocalDpi xmlns:a14="http://schemas.microsoft.com/office/drawing/2010/main" val="0"/>
              </a:ext>
            </a:extLst>
          </a:blip>
          <a:srcRect l="3169" t="10732" r="8044" b="2682"/>
          <a:stretch>
            <a:fillRect/>
          </a:stretch>
        </p:blipFill>
        <p:spPr bwMode="auto">
          <a:xfrm>
            <a:off x="2725738" y="3525838"/>
            <a:ext cx="4022725" cy="326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4" name="Picture 4"/>
          <p:cNvPicPr>
            <a:picLocks noChangeAspect="1" noChangeArrowheads="1"/>
          </p:cNvPicPr>
          <p:nvPr/>
        </p:nvPicPr>
        <p:blipFill>
          <a:blip r:embed="rId4">
            <a:extLst>
              <a:ext uri="{28A0092B-C50C-407E-A947-70E740481C1C}">
                <a14:useLocalDpi xmlns:a14="http://schemas.microsoft.com/office/drawing/2010/main" val="0"/>
              </a:ext>
            </a:extLst>
          </a:blip>
          <a:srcRect l="12675" t="10455" r="2925" b="11455"/>
          <a:stretch>
            <a:fillRect/>
          </a:stretch>
        </p:blipFill>
        <p:spPr bwMode="auto">
          <a:xfrm>
            <a:off x="5356225" y="550863"/>
            <a:ext cx="3536950" cy="297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845" name="Text Box 5"/>
          <p:cNvSpPr txBox="1">
            <a:spLocks noChangeArrowheads="1"/>
          </p:cNvSpPr>
          <p:nvPr/>
        </p:nvSpPr>
        <p:spPr bwMode="auto">
          <a:xfrm>
            <a:off x="1012825" y="139700"/>
            <a:ext cx="679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Light</a:t>
            </a:r>
          </a:p>
        </p:txBody>
      </p:sp>
      <p:sp>
        <p:nvSpPr>
          <p:cNvPr id="35846" name="Text Box 6"/>
          <p:cNvSpPr txBox="1">
            <a:spLocks noChangeArrowheads="1"/>
          </p:cNvSpPr>
          <p:nvPr/>
        </p:nvSpPr>
        <p:spPr bwMode="auto">
          <a:xfrm>
            <a:off x="6943725" y="152400"/>
            <a:ext cx="781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Heavy</a:t>
            </a:r>
          </a:p>
        </p:txBody>
      </p:sp>
      <p:sp>
        <p:nvSpPr>
          <p:cNvPr id="35849" name="Text Box 9"/>
          <p:cNvSpPr txBox="1">
            <a:spLocks noChangeArrowheads="1"/>
          </p:cNvSpPr>
          <p:nvPr/>
        </p:nvSpPr>
        <p:spPr bwMode="auto">
          <a:xfrm>
            <a:off x="4225925" y="3187700"/>
            <a:ext cx="1060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Moderate</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l="19969" t="17603" r="2625" b="8260"/>
          <a:stretch>
            <a:fillRect/>
          </a:stretch>
        </p:blipFill>
        <p:spPr bwMode="auto">
          <a:xfrm>
            <a:off x="482600" y="906463"/>
            <a:ext cx="8299450" cy="550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867" name="Text Box 3"/>
          <p:cNvSpPr txBox="1">
            <a:spLocks noChangeArrowheads="1"/>
          </p:cNvSpPr>
          <p:nvPr/>
        </p:nvSpPr>
        <p:spPr bwMode="auto">
          <a:xfrm>
            <a:off x="492125" y="469900"/>
            <a:ext cx="13843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Light mixing</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1" name="Picture 3"/>
          <p:cNvPicPr>
            <a:picLocks noChangeAspect="1" noChangeArrowheads="1"/>
          </p:cNvPicPr>
          <p:nvPr/>
        </p:nvPicPr>
        <p:blipFill>
          <a:blip r:embed="rId2">
            <a:extLst>
              <a:ext uri="{28A0092B-C50C-407E-A947-70E740481C1C}">
                <a14:useLocalDpi xmlns:a14="http://schemas.microsoft.com/office/drawing/2010/main" val="0"/>
              </a:ext>
            </a:extLst>
          </a:blip>
          <a:srcRect l="19781" t="17738" r="2625" b="8260"/>
          <a:stretch>
            <a:fillRect/>
          </a:stretch>
        </p:blipFill>
        <p:spPr bwMode="auto">
          <a:xfrm>
            <a:off x="481013" y="908050"/>
            <a:ext cx="8328025" cy="549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892" name="Text Box 4"/>
          <p:cNvSpPr txBox="1">
            <a:spLocks noChangeArrowheads="1"/>
          </p:cNvSpPr>
          <p:nvPr/>
        </p:nvSpPr>
        <p:spPr bwMode="auto">
          <a:xfrm>
            <a:off x="492125" y="469900"/>
            <a:ext cx="13843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Light mixing</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5" name="Picture 3"/>
          <p:cNvPicPr>
            <a:picLocks noChangeAspect="1" noChangeArrowheads="1"/>
          </p:cNvPicPr>
          <p:nvPr/>
        </p:nvPicPr>
        <p:blipFill>
          <a:blip r:embed="rId2">
            <a:extLst>
              <a:ext uri="{28A0092B-C50C-407E-A947-70E740481C1C}">
                <a14:useLocalDpi xmlns:a14="http://schemas.microsoft.com/office/drawing/2010/main" val="0"/>
              </a:ext>
            </a:extLst>
          </a:blip>
          <a:srcRect l="19875" t="17873" r="3094" b="8260"/>
          <a:stretch>
            <a:fillRect/>
          </a:stretch>
        </p:blipFill>
        <p:spPr bwMode="auto">
          <a:xfrm>
            <a:off x="477838" y="915988"/>
            <a:ext cx="8262937"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916" name="Text Box 4"/>
          <p:cNvSpPr txBox="1">
            <a:spLocks noChangeArrowheads="1"/>
          </p:cNvSpPr>
          <p:nvPr/>
        </p:nvSpPr>
        <p:spPr bwMode="auto">
          <a:xfrm>
            <a:off x="492125" y="469900"/>
            <a:ext cx="13843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Light mixing</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3"/>
          <p:cNvPicPr>
            <a:picLocks noChangeAspect="1" noChangeArrowheads="1"/>
          </p:cNvPicPr>
          <p:nvPr/>
        </p:nvPicPr>
        <p:blipFill>
          <a:blip r:embed="rId2">
            <a:extLst>
              <a:ext uri="{28A0092B-C50C-407E-A947-70E740481C1C}">
                <a14:useLocalDpi xmlns:a14="http://schemas.microsoft.com/office/drawing/2010/main" val="0"/>
              </a:ext>
            </a:extLst>
          </a:blip>
          <a:srcRect l="19781" t="17738" r="2719" b="8395"/>
          <a:stretch>
            <a:fillRect/>
          </a:stretch>
        </p:blipFill>
        <p:spPr bwMode="auto">
          <a:xfrm>
            <a:off x="481013" y="908050"/>
            <a:ext cx="8318500" cy="548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940" name="Text Box 4"/>
          <p:cNvSpPr txBox="1">
            <a:spLocks noChangeArrowheads="1"/>
          </p:cNvSpPr>
          <p:nvPr/>
        </p:nvSpPr>
        <p:spPr bwMode="auto">
          <a:xfrm>
            <a:off x="492125" y="469900"/>
            <a:ext cx="13843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Light mixing</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3"/>
          <p:cNvPicPr>
            <a:picLocks noChangeAspect="1" noChangeArrowheads="1"/>
          </p:cNvPicPr>
          <p:nvPr/>
        </p:nvPicPr>
        <p:blipFill>
          <a:blip r:embed="rId2">
            <a:extLst>
              <a:ext uri="{28A0092B-C50C-407E-A947-70E740481C1C}">
                <a14:useLocalDpi xmlns:a14="http://schemas.microsoft.com/office/drawing/2010/main" val="0"/>
              </a:ext>
            </a:extLst>
          </a:blip>
          <a:srcRect l="19781" t="17738" r="2437" b="8395"/>
          <a:stretch>
            <a:fillRect/>
          </a:stretch>
        </p:blipFill>
        <p:spPr bwMode="auto">
          <a:xfrm>
            <a:off x="481013" y="908050"/>
            <a:ext cx="8345487"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964" name="Text Box 4"/>
          <p:cNvSpPr txBox="1">
            <a:spLocks noChangeArrowheads="1"/>
          </p:cNvSpPr>
          <p:nvPr/>
        </p:nvSpPr>
        <p:spPr bwMode="auto">
          <a:xfrm>
            <a:off x="492125" y="469900"/>
            <a:ext cx="13843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Light mixing</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7" name="Picture 3"/>
          <p:cNvPicPr>
            <a:picLocks noChangeAspect="1" noChangeArrowheads="1"/>
          </p:cNvPicPr>
          <p:nvPr/>
        </p:nvPicPr>
        <p:blipFill>
          <a:blip r:embed="rId2">
            <a:extLst>
              <a:ext uri="{28A0092B-C50C-407E-A947-70E740481C1C}">
                <a14:useLocalDpi xmlns:a14="http://schemas.microsoft.com/office/drawing/2010/main" val="0"/>
              </a:ext>
            </a:extLst>
          </a:blip>
          <a:srcRect l="19781" t="17467" r="2251" b="8395"/>
          <a:stretch>
            <a:fillRect/>
          </a:stretch>
        </p:blipFill>
        <p:spPr bwMode="auto">
          <a:xfrm>
            <a:off x="468313" y="889000"/>
            <a:ext cx="8372475" cy="551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988" name="Text Box 4"/>
          <p:cNvSpPr txBox="1">
            <a:spLocks noChangeArrowheads="1"/>
          </p:cNvSpPr>
          <p:nvPr/>
        </p:nvSpPr>
        <p:spPr bwMode="auto">
          <a:xfrm>
            <a:off x="492125" y="469900"/>
            <a:ext cx="13843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Light mixing</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2" name="Picture 4"/>
          <p:cNvPicPr>
            <a:picLocks noChangeAspect="1" noChangeArrowheads="1"/>
          </p:cNvPicPr>
          <p:nvPr/>
        </p:nvPicPr>
        <p:blipFill>
          <a:blip r:embed="rId2">
            <a:extLst>
              <a:ext uri="{28A0092B-C50C-407E-A947-70E740481C1C}">
                <a14:useLocalDpi xmlns:a14="http://schemas.microsoft.com/office/drawing/2010/main" val="0"/>
              </a:ext>
            </a:extLst>
          </a:blip>
          <a:srcRect l="19781" t="17738" r="2344" b="8665"/>
          <a:stretch>
            <a:fillRect/>
          </a:stretch>
        </p:blipFill>
        <p:spPr bwMode="auto">
          <a:xfrm>
            <a:off x="468313" y="908050"/>
            <a:ext cx="8345487" cy="545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013" name="Text Box 5"/>
          <p:cNvSpPr txBox="1">
            <a:spLocks noChangeArrowheads="1"/>
          </p:cNvSpPr>
          <p:nvPr/>
        </p:nvSpPr>
        <p:spPr bwMode="auto">
          <a:xfrm>
            <a:off x="492125" y="469900"/>
            <a:ext cx="17653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Moderate mixing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54013" y="2631508"/>
            <a:ext cx="855345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buFont typeface="Arial" pitchFamily="34" charset="0"/>
              <a:buChar char="•"/>
            </a:pPr>
            <a:r>
              <a:rPr lang="en-US" sz="1600" dirty="0" smtClean="0">
                <a:latin typeface="Times New Roman" pitchFamily="18" charset="0"/>
              </a:rPr>
              <a:t>A network has to be connected for a bit to pass over it</a:t>
            </a:r>
          </a:p>
          <a:p>
            <a:pPr eaLnBrk="1" hangingPunct="1">
              <a:buFont typeface="Arial" pitchFamily="34" charset="0"/>
              <a:buChar char="•"/>
            </a:pPr>
            <a:r>
              <a:rPr lang="en-US" sz="1600" dirty="0" smtClean="0">
                <a:latin typeface="Times New Roman" pitchFamily="18" charset="0"/>
              </a:rPr>
              <a:t>If transmission is uncertain, the longer the distance the lower the likelihood of spread.</a:t>
            </a:r>
            <a:endParaRPr lang="en-US" sz="1600" dirty="0">
              <a:latin typeface="Times New Roman" pitchFamily="18" charset="0"/>
            </a:endParaRPr>
          </a:p>
        </p:txBody>
      </p:sp>
      <p:grpSp>
        <p:nvGrpSpPr>
          <p:cNvPr id="5" name="Group 4"/>
          <p:cNvGrpSpPr/>
          <p:nvPr/>
        </p:nvGrpSpPr>
        <p:grpSpPr>
          <a:xfrm>
            <a:off x="346074" y="4017818"/>
            <a:ext cx="8401052" cy="2141250"/>
            <a:chOff x="346074" y="4461163"/>
            <a:chExt cx="8401052" cy="2141250"/>
          </a:xfrm>
        </p:grpSpPr>
        <p:sp>
          <p:nvSpPr>
            <p:cNvPr id="6" name="Line 5"/>
            <p:cNvSpPr>
              <a:spLocks noChangeShapeType="1"/>
            </p:cNvSpPr>
            <p:nvPr/>
          </p:nvSpPr>
          <p:spPr bwMode="auto">
            <a:xfrm>
              <a:off x="887413" y="5348288"/>
              <a:ext cx="7858125" cy="1588"/>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6"/>
            <p:cNvSpPr>
              <a:spLocks noChangeShapeType="1"/>
            </p:cNvSpPr>
            <p:nvPr/>
          </p:nvSpPr>
          <p:spPr bwMode="auto">
            <a:xfrm>
              <a:off x="887413" y="4632326"/>
              <a:ext cx="7858125" cy="1588"/>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1"/>
            <p:cNvSpPr>
              <a:spLocks noChangeShapeType="1"/>
            </p:cNvSpPr>
            <p:nvPr/>
          </p:nvSpPr>
          <p:spPr bwMode="auto">
            <a:xfrm>
              <a:off x="887413" y="6064251"/>
              <a:ext cx="7858125" cy="1588"/>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3"/>
            <p:cNvSpPr>
              <a:spLocks noChangeShapeType="1"/>
            </p:cNvSpPr>
            <p:nvPr/>
          </p:nvSpPr>
          <p:spPr bwMode="auto">
            <a:xfrm>
              <a:off x="889001" y="4461163"/>
              <a:ext cx="0" cy="1603087"/>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4"/>
            <p:cNvSpPr>
              <a:spLocks noChangeShapeType="1"/>
            </p:cNvSpPr>
            <p:nvPr/>
          </p:nvSpPr>
          <p:spPr bwMode="auto">
            <a:xfrm>
              <a:off x="847725" y="6064251"/>
              <a:ext cx="396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5"/>
            <p:cNvSpPr>
              <a:spLocks noChangeShapeType="1"/>
            </p:cNvSpPr>
            <p:nvPr/>
          </p:nvSpPr>
          <p:spPr bwMode="auto">
            <a:xfrm>
              <a:off x="847725" y="5348288"/>
              <a:ext cx="396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6"/>
            <p:cNvSpPr>
              <a:spLocks noChangeShapeType="1"/>
            </p:cNvSpPr>
            <p:nvPr/>
          </p:nvSpPr>
          <p:spPr bwMode="auto">
            <a:xfrm>
              <a:off x="847725" y="4632326"/>
              <a:ext cx="396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21"/>
            <p:cNvSpPr>
              <a:spLocks noChangeShapeType="1"/>
            </p:cNvSpPr>
            <p:nvPr/>
          </p:nvSpPr>
          <p:spPr bwMode="auto">
            <a:xfrm flipV="1">
              <a:off x="887413" y="6064251"/>
              <a:ext cx="1588" cy="396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22"/>
            <p:cNvSpPr>
              <a:spLocks noChangeShapeType="1"/>
            </p:cNvSpPr>
            <p:nvPr/>
          </p:nvSpPr>
          <p:spPr bwMode="auto">
            <a:xfrm flipV="1">
              <a:off x="1760538" y="6064251"/>
              <a:ext cx="1588" cy="396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3"/>
            <p:cNvSpPr>
              <a:spLocks noChangeShapeType="1"/>
            </p:cNvSpPr>
            <p:nvPr/>
          </p:nvSpPr>
          <p:spPr bwMode="auto">
            <a:xfrm flipV="1">
              <a:off x="2632075" y="6064251"/>
              <a:ext cx="1588" cy="396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24"/>
            <p:cNvSpPr>
              <a:spLocks noChangeShapeType="1"/>
            </p:cNvSpPr>
            <p:nvPr/>
          </p:nvSpPr>
          <p:spPr bwMode="auto">
            <a:xfrm flipV="1">
              <a:off x="3505200" y="6064251"/>
              <a:ext cx="1588" cy="396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25"/>
            <p:cNvSpPr>
              <a:spLocks noChangeShapeType="1"/>
            </p:cNvSpPr>
            <p:nvPr/>
          </p:nvSpPr>
          <p:spPr bwMode="auto">
            <a:xfrm flipV="1">
              <a:off x="4378325" y="6064251"/>
              <a:ext cx="1588" cy="396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26"/>
            <p:cNvSpPr>
              <a:spLocks noChangeShapeType="1"/>
            </p:cNvSpPr>
            <p:nvPr/>
          </p:nvSpPr>
          <p:spPr bwMode="auto">
            <a:xfrm flipV="1">
              <a:off x="5254625" y="6064251"/>
              <a:ext cx="1588" cy="396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27"/>
            <p:cNvSpPr>
              <a:spLocks noChangeShapeType="1"/>
            </p:cNvSpPr>
            <p:nvPr/>
          </p:nvSpPr>
          <p:spPr bwMode="auto">
            <a:xfrm flipV="1">
              <a:off x="6127750" y="6064251"/>
              <a:ext cx="1588" cy="396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28"/>
            <p:cNvSpPr>
              <a:spLocks noChangeShapeType="1"/>
            </p:cNvSpPr>
            <p:nvPr/>
          </p:nvSpPr>
          <p:spPr bwMode="auto">
            <a:xfrm flipV="1">
              <a:off x="6999288" y="6064251"/>
              <a:ext cx="1588" cy="396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29"/>
            <p:cNvSpPr>
              <a:spLocks noChangeShapeType="1"/>
            </p:cNvSpPr>
            <p:nvPr/>
          </p:nvSpPr>
          <p:spPr bwMode="auto">
            <a:xfrm flipV="1">
              <a:off x="7872413" y="6064251"/>
              <a:ext cx="1588" cy="396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30"/>
            <p:cNvSpPr>
              <a:spLocks noChangeShapeType="1"/>
            </p:cNvSpPr>
            <p:nvPr/>
          </p:nvSpPr>
          <p:spPr bwMode="auto">
            <a:xfrm flipV="1">
              <a:off x="8745538" y="6064251"/>
              <a:ext cx="1588" cy="396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31"/>
            <p:cNvSpPr>
              <a:spLocks noChangeShapeType="1"/>
            </p:cNvSpPr>
            <p:nvPr/>
          </p:nvSpPr>
          <p:spPr bwMode="auto">
            <a:xfrm>
              <a:off x="1323975" y="4776788"/>
              <a:ext cx="873125" cy="288925"/>
            </a:xfrm>
            <a:prstGeom prst="line">
              <a:avLst/>
            </a:prstGeom>
            <a:noFill/>
            <a:ln w="36513">
              <a:solidFill>
                <a:srgbClr val="33996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32"/>
            <p:cNvSpPr>
              <a:spLocks noChangeShapeType="1"/>
            </p:cNvSpPr>
            <p:nvPr/>
          </p:nvSpPr>
          <p:spPr bwMode="auto">
            <a:xfrm>
              <a:off x="2197100" y="5065713"/>
              <a:ext cx="871538" cy="225425"/>
            </a:xfrm>
            <a:prstGeom prst="line">
              <a:avLst/>
            </a:prstGeom>
            <a:noFill/>
            <a:ln w="36513">
              <a:solidFill>
                <a:srgbClr val="33996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33"/>
            <p:cNvSpPr>
              <a:spLocks noChangeShapeType="1"/>
            </p:cNvSpPr>
            <p:nvPr/>
          </p:nvSpPr>
          <p:spPr bwMode="auto">
            <a:xfrm>
              <a:off x="3068638" y="5291138"/>
              <a:ext cx="873125" cy="173038"/>
            </a:xfrm>
            <a:prstGeom prst="line">
              <a:avLst/>
            </a:prstGeom>
            <a:noFill/>
            <a:ln w="36513">
              <a:solidFill>
                <a:srgbClr val="33996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34"/>
            <p:cNvSpPr>
              <a:spLocks noChangeShapeType="1"/>
            </p:cNvSpPr>
            <p:nvPr/>
          </p:nvSpPr>
          <p:spPr bwMode="auto">
            <a:xfrm>
              <a:off x="3941763" y="5464176"/>
              <a:ext cx="876300" cy="136525"/>
            </a:xfrm>
            <a:prstGeom prst="line">
              <a:avLst/>
            </a:prstGeom>
            <a:noFill/>
            <a:ln w="36513">
              <a:solidFill>
                <a:srgbClr val="33996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35"/>
            <p:cNvSpPr>
              <a:spLocks noChangeShapeType="1"/>
            </p:cNvSpPr>
            <p:nvPr/>
          </p:nvSpPr>
          <p:spPr bwMode="auto">
            <a:xfrm>
              <a:off x="4818063" y="5600701"/>
              <a:ext cx="873125" cy="104775"/>
            </a:xfrm>
            <a:prstGeom prst="line">
              <a:avLst/>
            </a:prstGeom>
            <a:noFill/>
            <a:ln w="36513">
              <a:solidFill>
                <a:srgbClr val="33996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36"/>
            <p:cNvSpPr>
              <a:spLocks noChangeShapeType="1"/>
            </p:cNvSpPr>
            <p:nvPr/>
          </p:nvSpPr>
          <p:spPr bwMode="auto">
            <a:xfrm>
              <a:off x="5691188" y="5705476"/>
              <a:ext cx="871538" cy="82550"/>
            </a:xfrm>
            <a:prstGeom prst="line">
              <a:avLst/>
            </a:prstGeom>
            <a:noFill/>
            <a:ln w="36513">
              <a:solidFill>
                <a:srgbClr val="33996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37"/>
            <p:cNvSpPr>
              <a:spLocks noChangeShapeType="1"/>
            </p:cNvSpPr>
            <p:nvPr/>
          </p:nvSpPr>
          <p:spPr bwMode="auto">
            <a:xfrm>
              <a:off x="6562725" y="5788026"/>
              <a:ext cx="873125" cy="60325"/>
            </a:xfrm>
            <a:prstGeom prst="line">
              <a:avLst/>
            </a:prstGeom>
            <a:noFill/>
            <a:ln w="36513">
              <a:solidFill>
                <a:srgbClr val="33996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38"/>
            <p:cNvSpPr>
              <a:spLocks noChangeShapeType="1"/>
            </p:cNvSpPr>
            <p:nvPr/>
          </p:nvSpPr>
          <p:spPr bwMode="auto">
            <a:xfrm>
              <a:off x="7435850" y="5848351"/>
              <a:ext cx="873125" cy="49213"/>
            </a:xfrm>
            <a:prstGeom prst="line">
              <a:avLst/>
            </a:prstGeom>
            <a:noFill/>
            <a:ln w="36513">
              <a:solidFill>
                <a:srgbClr val="33996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Rectangle 63"/>
            <p:cNvSpPr>
              <a:spLocks noChangeArrowheads="1"/>
            </p:cNvSpPr>
            <p:nvPr/>
          </p:nvSpPr>
          <p:spPr bwMode="auto">
            <a:xfrm>
              <a:off x="719138" y="5988051"/>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sz="1400" baseline="0">
                  <a:latin typeface="Arial" pitchFamily="34" charset="0"/>
                </a:rPr>
                <a:t>0</a:t>
              </a:r>
              <a:endParaRPr lang="en-US" sz="3200" baseline="0"/>
            </a:p>
          </p:txBody>
        </p:sp>
        <p:sp>
          <p:nvSpPr>
            <p:cNvPr id="32" name="Rectangle 64"/>
            <p:cNvSpPr>
              <a:spLocks noChangeArrowheads="1"/>
            </p:cNvSpPr>
            <p:nvPr/>
          </p:nvSpPr>
          <p:spPr bwMode="auto">
            <a:xfrm>
              <a:off x="612775" y="5272088"/>
              <a:ext cx="24606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sz="1400" baseline="0">
                  <a:latin typeface="Arial" pitchFamily="34" charset="0"/>
                </a:rPr>
                <a:t>0.2</a:t>
              </a:r>
              <a:endParaRPr lang="en-US" sz="3200" baseline="0"/>
            </a:p>
          </p:txBody>
        </p:sp>
        <p:sp>
          <p:nvSpPr>
            <p:cNvPr id="33" name="Rectangle 65"/>
            <p:cNvSpPr>
              <a:spLocks noChangeArrowheads="1"/>
            </p:cNvSpPr>
            <p:nvPr/>
          </p:nvSpPr>
          <p:spPr bwMode="auto">
            <a:xfrm>
              <a:off x="612775" y="4557713"/>
              <a:ext cx="24606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sz="1400" baseline="0">
                  <a:latin typeface="Arial" pitchFamily="34" charset="0"/>
                </a:rPr>
                <a:t>0.4</a:t>
              </a:r>
              <a:endParaRPr lang="en-US" sz="3200" baseline="0"/>
            </a:p>
          </p:txBody>
        </p:sp>
        <p:sp>
          <p:nvSpPr>
            <p:cNvPr id="34" name="Rectangle 70"/>
            <p:cNvSpPr>
              <a:spLocks noChangeArrowheads="1"/>
            </p:cNvSpPr>
            <p:nvPr/>
          </p:nvSpPr>
          <p:spPr bwMode="auto">
            <a:xfrm>
              <a:off x="1290638" y="6173788"/>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sz="1400" baseline="0">
                  <a:latin typeface="Arial" pitchFamily="34" charset="0"/>
                </a:rPr>
                <a:t>2</a:t>
              </a:r>
              <a:endParaRPr lang="en-US" sz="3200" baseline="0"/>
            </a:p>
          </p:txBody>
        </p:sp>
        <p:sp>
          <p:nvSpPr>
            <p:cNvPr id="35" name="Rectangle 71"/>
            <p:cNvSpPr>
              <a:spLocks noChangeArrowheads="1"/>
            </p:cNvSpPr>
            <p:nvPr/>
          </p:nvSpPr>
          <p:spPr bwMode="auto">
            <a:xfrm>
              <a:off x="3035300" y="6173788"/>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sz="1400" baseline="0">
                  <a:latin typeface="Arial" pitchFamily="34" charset="0"/>
                </a:rPr>
                <a:t>3</a:t>
              </a:r>
              <a:endParaRPr lang="en-US" sz="3200" baseline="0"/>
            </a:p>
          </p:txBody>
        </p:sp>
        <p:sp>
          <p:nvSpPr>
            <p:cNvPr id="36" name="Rectangle 72"/>
            <p:cNvSpPr>
              <a:spLocks noChangeArrowheads="1"/>
            </p:cNvSpPr>
            <p:nvPr/>
          </p:nvSpPr>
          <p:spPr bwMode="auto">
            <a:xfrm>
              <a:off x="4784725" y="6173788"/>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sz="1400" baseline="0">
                  <a:latin typeface="Arial" pitchFamily="34" charset="0"/>
                </a:rPr>
                <a:t>4</a:t>
              </a:r>
              <a:endParaRPr lang="en-US" sz="3200" baseline="0"/>
            </a:p>
          </p:txBody>
        </p:sp>
        <p:sp>
          <p:nvSpPr>
            <p:cNvPr id="37" name="Rectangle 73"/>
            <p:cNvSpPr>
              <a:spLocks noChangeArrowheads="1"/>
            </p:cNvSpPr>
            <p:nvPr/>
          </p:nvSpPr>
          <p:spPr bwMode="auto">
            <a:xfrm>
              <a:off x="6529388" y="6173788"/>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sz="1400" baseline="0">
                  <a:latin typeface="Arial" pitchFamily="34" charset="0"/>
                </a:rPr>
                <a:t>5</a:t>
              </a:r>
              <a:endParaRPr lang="en-US" sz="3200" baseline="0"/>
            </a:p>
          </p:txBody>
        </p:sp>
        <p:sp>
          <p:nvSpPr>
            <p:cNvPr id="38" name="Rectangle 74"/>
            <p:cNvSpPr>
              <a:spLocks noChangeArrowheads="1"/>
            </p:cNvSpPr>
            <p:nvPr/>
          </p:nvSpPr>
          <p:spPr bwMode="auto">
            <a:xfrm>
              <a:off x="8275638" y="6173788"/>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sz="1400" baseline="0">
                  <a:latin typeface="Arial" pitchFamily="34" charset="0"/>
                </a:rPr>
                <a:t>6</a:t>
              </a:r>
              <a:endParaRPr lang="en-US" sz="3200" baseline="0"/>
            </a:p>
          </p:txBody>
        </p:sp>
        <p:sp>
          <p:nvSpPr>
            <p:cNvPr id="39" name="Rectangle 75"/>
            <p:cNvSpPr>
              <a:spLocks noChangeArrowheads="1"/>
            </p:cNvSpPr>
            <p:nvPr/>
          </p:nvSpPr>
          <p:spPr bwMode="auto">
            <a:xfrm>
              <a:off x="4398963" y="6389688"/>
              <a:ext cx="1150938"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sz="1400" b="1" baseline="0">
                  <a:latin typeface="Arial" pitchFamily="34" charset="0"/>
                </a:rPr>
                <a:t>Path distance</a:t>
              </a:r>
              <a:endParaRPr lang="en-US" sz="3200" baseline="0"/>
            </a:p>
          </p:txBody>
        </p:sp>
        <p:sp>
          <p:nvSpPr>
            <p:cNvPr id="40" name="Rectangle 76">
              <a:hlinkClick r:id="rId3" action="ppaction://hlinksldjump"/>
            </p:cNvPr>
            <p:cNvSpPr>
              <a:spLocks noChangeArrowheads="1"/>
            </p:cNvSpPr>
            <p:nvPr/>
          </p:nvSpPr>
          <p:spPr bwMode="auto">
            <a:xfrm rot="16200000">
              <a:off x="-1" y="5094288"/>
              <a:ext cx="90487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sz="1400" b="1" baseline="0" dirty="0">
                  <a:latin typeface="Arial" pitchFamily="34" charset="0"/>
                </a:rPr>
                <a:t>probability</a:t>
              </a:r>
              <a:endParaRPr lang="en-US" sz="3200" baseline="0" dirty="0"/>
            </a:p>
          </p:txBody>
        </p:sp>
      </p:grpSp>
      <p:sp>
        <p:nvSpPr>
          <p:cNvPr id="42" name="Rectangle 3"/>
          <p:cNvSpPr>
            <a:spLocks noChangeArrowheads="1"/>
          </p:cNvSpPr>
          <p:nvPr/>
        </p:nvSpPr>
        <p:spPr bwMode="auto">
          <a:xfrm>
            <a:off x="3021197" y="3639800"/>
            <a:ext cx="29272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sz="1300" baseline="0" dirty="0" smtClean="0">
                <a:latin typeface="Arial" pitchFamily="34" charset="0"/>
              </a:rPr>
              <a:t>Distance </a:t>
            </a:r>
            <a:r>
              <a:rPr lang="en-US" sz="1300" baseline="0" dirty="0">
                <a:latin typeface="Arial" pitchFamily="34" charset="0"/>
              </a:rPr>
              <a:t>and </a:t>
            </a:r>
            <a:r>
              <a:rPr lang="en-US" sz="1300" baseline="0" dirty="0" smtClean="0">
                <a:latin typeface="Arial" pitchFamily="34" charset="0"/>
              </a:rPr>
              <a:t>diffusion (p(transfer)=</a:t>
            </a:r>
            <a:r>
              <a:rPr lang="en-US" sz="1300" baseline="0" dirty="0" err="1" smtClean="0">
                <a:latin typeface="Arial" pitchFamily="34" charset="0"/>
              </a:rPr>
              <a:t>p</a:t>
            </a:r>
            <a:r>
              <a:rPr lang="en-US" sz="1300" baseline="-25000" dirty="0" err="1" smtClean="0">
                <a:latin typeface="Arial" pitchFamily="34" charset="0"/>
              </a:rPr>
              <a:t>ij</a:t>
            </a:r>
            <a:r>
              <a:rPr lang="en-US" sz="1300" baseline="30000" dirty="0" err="1" smtClean="0">
                <a:latin typeface="Arial" pitchFamily="34" charset="0"/>
              </a:rPr>
              <a:t>dist</a:t>
            </a:r>
            <a:endParaRPr lang="en-US" sz="1300" baseline="30000" dirty="0" smtClean="0">
              <a:latin typeface="Arial" pitchFamily="34" charset="0"/>
            </a:endParaRPr>
          </a:p>
          <a:p>
            <a:pPr algn="ctr" eaLnBrk="0" hangingPunct="0"/>
            <a:r>
              <a:rPr lang="en-US" sz="1300" baseline="0" dirty="0" smtClean="0">
                <a:latin typeface="Arial" pitchFamily="34" charset="0"/>
              </a:rPr>
              <a:t>Here </a:t>
            </a:r>
            <a:r>
              <a:rPr lang="en-US" sz="1300" baseline="0" dirty="0" err="1" smtClean="0">
                <a:latin typeface="Arial" pitchFamily="34" charset="0"/>
              </a:rPr>
              <a:t>p</a:t>
            </a:r>
            <a:r>
              <a:rPr lang="en-US" sz="1300" baseline="-25000" dirty="0" err="1" smtClean="0">
                <a:latin typeface="Arial" pitchFamily="34" charset="0"/>
              </a:rPr>
              <a:t>ij</a:t>
            </a:r>
            <a:r>
              <a:rPr lang="en-US" sz="1300" baseline="0" dirty="0" smtClean="0">
                <a:latin typeface="Arial" pitchFamily="34" charset="0"/>
              </a:rPr>
              <a:t> </a:t>
            </a:r>
            <a:r>
              <a:rPr lang="en-US" sz="1300" baseline="0" dirty="0">
                <a:latin typeface="Arial" pitchFamily="34" charset="0"/>
              </a:rPr>
              <a:t>of 0.6</a:t>
            </a:r>
            <a:endParaRPr lang="en-US" sz="2000" baseline="0" dirty="0"/>
          </a:p>
        </p:txBody>
      </p:sp>
      <p:sp>
        <p:nvSpPr>
          <p:cNvPr id="45" name="Text Box 4"/>
          <p:cNvSpPr txBox="1">
            <a:spLocks noChangeArrowheads="1"/>
          </p:cNvSpPr>
          <p:nvPr/>
        </p:nvSpPr>
        <p:spPr bwMode="auto">
          <a:xfrm>
            <a:off x="250825" y="29051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Network diffusion features</a:t>
            </a:r>
            <a:endParaRPr lang="en-US" altLang="en-US" sz="2000" i="1" dirty="0"/>
          </a:p>
        </p:txBody>
      </p:sp>
      <p:sp>
        <p:nvSpPr>
          <p:cNvPr id="46" name="Text Box 4"/>
          <p:cNvSpPr txBox="1">
            <a:spLocks noChangeArrowheads="1"/>
          </p:cNvSpPr>
          <p:nvPr/>
        </p:nvSpPr>
        <p:spPr bwMode="auto">
          <a:xfrm>
            <a:off x="979488" y="908205"/>
            <a:ext cx="710723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1600" dirty="0">
                <a:latin typeface="Times New Roman" pitchFamily="18" charset="0"/>
              </a:rPr>
              <a:t>We need:</a:t>
            </a:r>
          </a:p>
          <a:p>
            <a:r>
              <a:rPr lang="en-US" sz="1600" dirty="0">
                <a:latin typeface="Times New Roman" pitchFamily="18" charset="0"/>
              </a:rPr>
              <a:t>	 (1) reachability</a:t>
            </a:r>
          </a:p>
          <a:p>
            <a:r>
              <a:rPr lang="en-US" sz="1600" dirty="0">
                <a:latin typeface="Times New Roman" pitchFamily="18" charset="0"/>
              </a:rPr>
              <a:t>	 (2) </a:t>
            </a:r>
            <a:r>
              <a:rPr lang="en-US" sz="1600" dirty="0" smtClean="0">
                <a:latin typeface="Times New Roman" pitchFamily="18" charset="0"/>
              </a:rPr>
              <a:t>distance</a:t>
            </a:r>
          </a:p>
          <a:p>
            <a:r>
              <a:rPr lang="en-US" sz="1600" dirty="0">
                <a:solidFill>
                  <a:srgbClr val="996600"/>
                </a:solidFill>
                <a:latin typeface="Times New Roman" pitchFamily="18" charset="0"/>
              </a:rPr>
              <a:t>	</a:t>
            </a:r>
            <a:r>
              <a:rPr lang="en-US" sz="1600" dirty="0" smtClean="0">
                <a:solidFill>
                  <a:srgbClr val="996600"/>
                </a:solidFill>
                <a:latin typeface="Times New Roman" pitchFamily="18" charset="0"/>
              </a:rPr>
              <a:t> (3) local clustering</a:t>
            </a:r>
            <a:endParaRPr lang="en-US" sz="1600" dirty="0">
              <a:solidFill>
                <a:srgbClr val="996600"/>
              </a:solidFill>
              <a:latin typeface="Times New Roman" pitchFamily="18" charset="0"/>
            </a:endParaRPr>
          </a:p>
          <a:p>
            <a:r>
              <a:rPr lang="en-US" sz="1600" dirty="0">
                <a:solidFill>
                  <a:srgbClr val="996600"/>
                </a:solidFill>
                <a:latin typeface="Times New Roman" pitchFamily="18" charset="0"/>
              </a:rPr>
              <a:t>	 </a:t>
            </a:r>
            <a:r>
              <a:rPr lang="en-US" sz="1600" dirty="0" smtClean="0">
                <a:solidFill>
                  <a:srgbClr val="996600"/>
                </a:solidFill>
                <a:latin typeface="Times New Roman" pitchFamily="18" charset="0"/>
              </a:rPr>
              <a:t>(4) </a:t>
            </a:r>
            <a:r>
              <a:rPr lang="en-US" sz="1600" dirty="0">
                <a:solidFill>
                  <a:srgbClr val="996600"/>
                </a:solidFill>
                <a:latin typeface="Times New Roman" pitchFamily="18" charset="0"/>
              </a:rPr>
              <a:t>multiple routes</a:t>
            </a:r>
            <a:r>
              <a:rPr lang="en-US" sz="1600" b="1" dirty="0">
                <a:solidFill>
                  <a:srgbClr val="996600"/>
                </a:solidFill>
                <a:latin typeface="Times New Roman" pitchFamily="18" charset="0"/>
              </a:rPr>
              <a:t> </a:t>
            </a:r>
            <a:endParaRPr lang="en-US" sz="1600" b="1" dirty="0" smtClean="0">
              <a:solidFill>
                <a:srgbClr val="996600"/>
              </a:solidFill>
              <a:latin typeface="Times New Roman" pitchFamily="18" charset="0"/>
            </a:endParaRPr>
          </a:p>
          <a:p>
            <a:r>
              <a:rPr lang="en-US" sz="1600" b="1" dirty="0">
                <a:solidFill>
                  <a:srgbClr val="996600"/>
                </a:solidFill>
                <a:latin typeface="Times New Roman" pitchFamily="18" charset="0"/>
              </a:rPr>
              <a:t>	 </a:t>
            </a:r>
            <a:r>
              <a:rPr lang="en-US" sz="1600" dirty="0" smtClean="0">
                <a:solidFill>
                  <a:srgbClr val="996600"/>
                </a:solidFill>
                <a:latin typeface="Times New Roman" pitchFamily="18" charset="0"/>
              </a:rPr>
              <a:t>(5) star spreaders</a:t>
            </a:r>
            <a:endParaRPr lang="en-US" sz="1600" dirty="0">
              <a:solidFill>
                <a:srgbClr val="996600"/>
              </a:solidFill>
              <a:latin typeface="Times New Roman" pitchFamily="18" charset="0"/>
            </a:endParaRPr>
          </a:p>
        </p:txBody>
      </p:sp>
    </p:spTree>
    <p:extLst>
      <p:ext uri="{BB962C8B-B14F-4D97-AF65-F5344CB8AC3E}">
        <p14:creationId xmlns:p14="http://schemas.microsoft.com/office/powerpoint/2010/main" val="397533261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6" name="Picture 4"/>
          <p:cNvPicPr>
            <a:picLocks noChangeAspect="1" noChangeArrowheads="1"/>
          </p:cNvPicPr>
          <p:nvPr/>
        </p:nvPicPr>
        <p:blipFill>
          <a:blip r:embed="rId2">
            <a:extLst>
              <a:ext uri="{28A0092B-C50C-407E-A947-70E740481C1C}">
                <a14:useLocalDpi xmlns:a14="http://schemas.microsoft.com/office/drawing/2010/main" val="0"/>
              </a:ext>
            </a:extLst>
          </a:blip>
          <a:srcRect l="19875" t="17738" r="2625" b="8260"/>
          <a:stretch>
            <a:fillRect/>
          </a:stretch>
        </p:blipFill>
        <p:spPr bwMode="auto">
          <a:xfrm>
            <a:off x="477838" y="908050"/>
            <a:ext cx="8318500"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037" name="Text Box 5"/>
          <p:cNvSpPr txBox="1">
            <a:spLocks noChangeArrowheads="1"/>
          </p:cNvSpPr>
          <p:nvPr/>
        </p:nvSpPr>
        <p:spPr bwMode="auto">
          <a:xfrm>
            <a:off x="492125" y="469900"/>
            <a:ext cx="17653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Moderate mixing</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9" name="Picture 3"/>
          <p:cNvPicPr>
            <a:picLocks noChangeAspect="1" noChangeArrowheads="1"/>
          </p:cNvPicPr>
          <p:nvPr/>
        </p:nvPicPr>
        <p:blipFill>
          <a:blip r:embed="rId2">
            <a:extLst>
              <a:ext uri="{28A0092B-C50C-407E-A947-70E740481C1C}">
                <a14:useLocalDpi xmlns:a14="http://schemas.microsoft.com/office/drawing/2010/main" val="0"/>
              </a:ext>
            </a:extLst>
          </a:blip>
          <a:srcRect l="19875" t="17738" r="2437" b="8395"/>
          <a:stretch>
            <a:fillRect/>
          </a:stretch>
        </p:blipFill>
        <p:spPr bwMode="auto">
          <a:xfrm>
            <a:off x="477838" y="908050"/>
            <a:ext cx="8328025" cy="548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060" name="Text Box 4"/>
          <p:cNvSpPr txBox="1">
            <a:spLocks noChangeArrowheads="1"/>
          </p:cNvSpPr>
          <p:nvPr/>
        </p:nvSpPr>
        <p:spPr bwMode="auto">
          <a:xfrm>
            <a:off x="492125" y="469900"/>
            <a:ext cx="17653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Moderate mixing</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p:cNvPicPr>
            <a:picLocks noChangeAspect="1" noChangeArrowheads="1"/>
          </p:cNvPicPr>
          <p:nvPr/>
        </p:nvPicPr>
        <p:blipFill>
          <a:blip r:embed="rId2">
            <a:extLst>
              <a:ext uri="{28A0092B-C50C-407E-A947-70E740481C1C}">
                <a14:useLocalDpi xmlns:a14="http://schemas.microsoft.com/office/drawing/2010/main" val="0"/>
              </a:ext>
            </a:extLst>
          </a:blip>
          <a:srcRect l="19875" t="17873" r="2063" b="8395"/>
          <a:stretch>
            <a:fillRect/>
          </a:stretch>
        </p:blipFill>
        <p:spPr bwMode="auto">
          <a:xfrm>
            <a:off x="477838" y="915988"/>
            <a:ext cx="8364537" cy="547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084" name="Text Box 4"/>
          <p:cNvSpPr txBox="1">
            <a:spLocks noChangeArrowheads="1"/>
          </p:cNvSpPr>
          <p:nvPr/>
        </p:nvSpPr>
        <p:spPr bwMode="auto">
          <a:xfrm>
            <a:off x="492125" y="469900"/>
            <a:ext cx="17653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Moderate mixing</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7" name="Picture 3"/>
          <p:cNvPicPr>
            <a:picLocks noChangeAspect="1" noChangeArrowheads="1"/>
          </p:cNvPicPr>
          <p:nvPr/>
        </p:nvPicPr>
        <p:blipFill>
          <a:blip r:embed="rId2">
            <a:extLst>
              <a:ext uri="{28A0092B-C50C-407E-A947-70E740481C1C}">
                <a14:useLocalDpi xmlns:a14="http://schemas.microsoft.com/office/drawing/2010/main" val="0"/>
              </a:ext>
            </a:extLst>
          </a:blip>
          <a:srcRect l="19781" t="17467" r="2251" b="8395"/>
          <a:stretch>
            <a:fillRect/>
          </a:stretch>
        </p:blipFill>
        <p:spPr bwMode="auto">
          <a:xfrm>
            <a:off x="468313" y="889000"/>
            <a:ext cx="8372475" cy="551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108" name="Text Box 4"/>
          <p:cNvSpPr txBox="1">
            <a:spLocks noChangeArrowheads="1"/>
          </p:cNvSpPr>
          <p:nvPr/>
        </p:nvSpPr>
        <p:spPr bwMode="auto">
          <a:xfrm>
            <a:off x="492125" y="469900"/>
            <a:ext cx="17653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Moderate mixing</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3"/>
          <p:cNvPicPr>
            <a:picLocks noChangeAspect="1" noChangeArrowheads="1"/>
          </p:cNvPicPr>
          <p:nvPr/>
        </p:nvPicPr>
        <p:blipFill>
          <a:blip r:embed="rId2">
            <a:extLst>
              <a:ext uri="{28A0092B-C50C-407E-A947-70E740481C1C}">
                <a14:useLocalDpi xmlns:a14="http://schemas.microsoft.com/office/drawing/2010/main" val="0"/>
              </a:ext>
            </a:extLst>
          </a:blip>
          <a:srcRect l="19781" t="17738" r="2437" b="8260"/>
          <a:stretch>
            <a:fillRect/>
          </a:stretch>
        </p:blipFill>
        <p:spPr bwMode="auto">
          <a:xfrm>
            <a:off x="468313" y="908050"/>
            <a:ext cx="8335962" cy="549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132" name="Text Box 4"/>
          <p:cNvSpPr txBox="1">
            <a:spLocks noChangeArrowheads="1"/>
          </p:cNvSpPr>
          <p:nvPr/>
        </p:nvSpPr>
        <p:spPr bwMode="auto">
          <a:xfrm>
            <a:off x="492125" y="469900"/>
            <a:ext cx="17653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Moderate mixing</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p:cNvPicPr>
            <a:picLocks noChangeAspect="1" noChangeArrowheads="1"/>
          </p:cNvPicPr>
          <p:nvPr/>
        </p:nvPicPr>
        <p:blipFill>
          <a:blip r:embed="rId2">
            <a:extLst>
              <a:ext uri="{28A0092B-C50C-407E-A947-70E740481C1C}">
                <a14:useLocalDpi xmlns:a14="http://schemas.microsoft.com/office/drawing/2010/main" val="0"/>
              </a:ext>
            </a:extLst>
          </a:blip>
          <a:srcRect l="19875" t="17467" r="2437" b="8124"/>
          <a:stretch>
            <a:fillRect/>
          </a:stretch>
        </p:blipFill>
        <p:spPr bwMode="auto">
          <a:xfrm>
            <a:off x="477838" y="889000"/>
            <a:ext cx="8328025" cy="552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155" name="Text Box 3"/>
          <p:cNvSpPr txBox="1">
            <a:spLocks noChangeArrowheads="1"/>
          </p:cNvSpPr>
          <p:nvPr/>
        </p:nvSpPr>
        <p:spPr bwMode="auto">
          <a:xfrm>
            <a:off x="492125" y="469900"/>
            <a:ext cx="1346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High mixing</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80" name="Picture 4"/>
          <p:cNvPicPr>
            <a:picLocks noChangeAspect="1" noChangeArrowheads="1"/>
          </p:cNvPicPr>
          <p:nvPr/>
        </p:nvPicPr>
        <p:blipFill>
          <a:blip r:embed="rId2">
            <a:extLst>
              <a:ext uri="{28A0092B-C50C-407E-A947-70E740481C1C}">
                <a14:useLocalDpi xmlns:a14="http://schemas.microsoft.com/office/drawing/2010/main" val="0"/>
              </a:ext>
            </a:extLst>
          </a:blip>
          <a:srcRect l="19875" t="17738" r="2063" b="8801"/>
          <a:stretch>
            <a:fillRect/>
          </a:stretch>
        </p:blipFill>
        <p:spPr bwMode="auto">
          <a:xfrm>
            <a:off x="477838" y="908050"/>
            <a:ext cx="8364537" cy="544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179" name="Text Box 3"/>
          <p:cNvSpPr txBox="1">
            <a:spLocks noChangeArrowheads="1"/>
          </p:cNvSpPr>
          <p:nvPr/>
        </p:nvSpPr>
        <p:spPr bwMode="auto">
          <a:xfrm>
            <a:off x="492125" y="469900"/>
            <a:ext cx="1346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High mixing</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4" name="Picture 4"/>
          <p:cNvPicPr>
            <a:picLocks noChangeAspect="1" noChangeArrowheads="1"/>
          </p:cNvPicPr>
          <p:nvPr/>
        </p:nvPicPr>
        <p:blipFill>
          <a:blip r:embed="rId2">
            <a:extLst>
              <a:ext uri="{28A0092B-C50C-407E-A947-70E740481C1C}">
                <a14:useLocalDpi xmlns:a14="http://schemas.microsoft.com/office/drawing/2010/main" val="0"/>
              </a:ext>
            </a:extLst>
          </a:blip>
          <a:srcRect l="20062" t="17467" r="2344" b="8260"/>
          <a:stretch>
            <a:fillRect/>
          </a:stretch>
        </p:blipFill>
        <p:spPr bwMode="auto">
          <a:xfrm>
            <a:off x="496888" y="890588"/>
            <a:ext cx="8328025" cy="5519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03" name="Text Box 3"/>
          <p:cNvSpPr txBox="1">
            <a:spLocks noChangeArrowheads="1"/>
          </p:cNvSpPr>
          <p:nvPr/>
        </p:nvSpPr>
        <p:spPr bwMode="auto">
          <a:xfrm>
            <a:off x="492125" y="469900"/>
            <a:ext cx="1346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High mixing</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8" name="Picture 4"/>
          <p:cNvPicPr>
            <a:picLocks noChangeAspect="1" noChangeArrowheads="1"/>
          </p:cNvPicPr>
          <p:nvPr/>
        </p:nvPicPr>
        <p:blipFill>
          <a:blip r:embed="rId2">
            <a:extLst>
              <a:ext uri="{28A0092B-C50C-407E-A947-70E740481C1C}">
                <a14:useLocalDpi xmlns:a14="http://schemas.microsoft.com/office/drawing/2010/main" val="0"/>
              </a:ext>
            </a:extLst>
          </a:blip>
          <a:srcRect l="19875" t="17873" r="2251" b="8395"/>
          <a:stretch>
            <a:fillRect/>
          </a:stretch>
        </p:blipFill>
        <p:spPr bwMode="auto">
          <a:xfrm>
            <a:off x="477838" y="915988"/>
            <a:ext cx="8345487" cy="547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227" name="Text Box 3"/>
          <p:cNvSpPr txBox="1">
            <a:spLocks noChangeArrowheads="1"/>
          </p:cNvSpPr>
          <p:nvPr/>
        </p:nvSpPr>
        <p:spPr bwMode="auto">
          <a:xfrm>
            <a:off x="492125" y="469900"/>
            <a:ext cx="1346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High mixing</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2" name="Picture 4"/>
          <p:cNvPicPr>
            <a:picLocks noChangeAspect="1" noChangeArrowheads="1"/>
          </p:cNvPicPr>
          <p:nvPr/>
        </p:nvPicPr>
        <p:blipFill>
          <a:blip r:embed="rId2">
            <a:extLst>
              <a:ext uri="{28A0092B-C50C-407E-A947-70E740481C1C}">
                <a14:useLocalDpi xmlns:a14="http://schemas.microsoft.com/office/drawing/2010/main" val="0"/>
              </a:ext>
            </a:extLst>
          </a:blip>
          <a:srcRect l="19875" t="16789" r="2344" b="8395"/>
          <a:stretch>
            <a:fillRect/>
          </a:stretch>
        </p:blipFill>
        <p:spPr bwMode="auto">
          <a:xfrm>
            <a:off x="477838" y="855663"/>
            <a:ext cx="8328025" cy="554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251" name="Text Box 3"/>
          <p:cNvSpPr txBox="1">
            <a:spLocks noChangeArrowheads="1"/>
          </p:cNvSpPr>
          <p:nvPr/>
        </p:nvSpPr>
        <p:spPr bwMode="auto">
          <a:xfrm>
            <a:off x="492125" y="469900"/>
            <a:ext cx="1346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High mixing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54013" y="2631508"/>
            <a:ext cx="85534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buFont typeface="Arial" pitchFamily="34" charset="0"/>
              <a:buChar char="•"/>
            </a:pPr>
            <a:r>
              <a:rPr lang="en-US" sz="1800" dirty="0" smtClean="0">
                <a:latin typeface="Times New Roman" pitchFamily="18" charset="0"/>
              </a:rPr>
              <a:t>Local clustering turns flow “in” on a potential transmission tree</a:t>
            </a:r>
            <a:endParaRPr lang="en-US" sz="1800" dirty="0">
              <a:latin typeface="Times New Roman" pitchFamily="18" charset="0"/>
            </a:endParaRPr>
          </a:p>
        </p:txBody>
      </p:sp>
      <p:pic>
        <p:nvPicPr>
          <p:cNvPr id="4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2604" t="23067" r="28645" b="49443"/>
          <a:stretch/>
        </p:blipFill>
        <p:spPr bwMode="auto">
          <a:xfrm>
            <a:off x="1561306" y="3255899"/>
            <a:ext cx="5943600" cy="2618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 name="Text Box 5"/>
          <p:cNvSpPr txBox="1">
            <a:spLocks noChangeArrowheads="1"/>
          </p:cNvSpPr>
          <p:nvPr/>
        </p:nvSpPr>
        <p:spPr bwMode="auto">
          <a:xfrm>
            <a:off x="1743075" y="5915313"/>
            <a:ext cx="24765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aseline="-25000">
                <a:solidFill>
                  <a:schemeClr val="tx1"/>
                </a:solidFill>
                <a:latin typeface="Times New Roman" pitchFamily="18" charset="0"/>
                <a:cs typeface="Arial" pitchFamily="34" charset="0"/>
              </a:defRPr>
            </a:lvl1pPr>
            <a:lvl2pPr marL="742950" indent="-285750" eaLnBrk="0" hangingPunct="0">
              <a:defRPr baseline="-25000">
                <a:solidFill>
                  <a:schemeClr val="tx1"/>
                </a:solidFill>
                <a:latin typeface="Times New Roman" pitchFamily="18" charset="0"/>
                <a:cs typeface="Arial" pitchFamily="34" charset="0"/>
              </a:defRPr>
            </a:lvl2pPr>
            <a:lvl3pPr marL="1143000" indent="-228600" eaLnBrk="0" hangingPunct="0">
              <a:defRPr baseline="-25000">
                <a:solidFill>
                  <a:schemeClr val="tx1"/>
                </a:solidFill>
                <a:latin typeface="Times New Roman" pitchFamily="18" charset="0"/>
                <a:cs typeface="Arial" pitchFamily="34" charset="0"/>
              </a:defRPr>
            </a:lvl3pPr>
            <a:lvl4pPr marL="1600200" indent="-228600" eaLnBrk="0" hangingPunct="0">
              <a:defRPr baseline="-25000">
                <a:solidFill>
                  <a:schemeClr val="tx1"/>
                </a:solidFill>
                <a:latin typeface="Times New Roman" pitchFamily="18" charset="0"/>
                <a:cs typeface="Arial" pitchFamily="34" charset="0"/>
              </a:defRPr>
            </a:lvl4pPr>
            <a:lvl5pPr marL="2057400" indent="-228600" eaLnBrk="0" hangingPunct="0">
              <a:defRPr baseline="-250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baseline="-250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baseline="-250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baseline="-250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baseline="-25000">
                <a:solidFill>
                  <a:schemeClr val="tx1"/>
                </a:solidFill>
                <a:latin typeface="Times New Roman" pitchFamily="18" charset="0"/>
                <a:cs typeface="Arial" pitchFamily="34" charset="0"/>
              </a:defRPr>
            </a:lvl9pPr>
          </a:lstStyle>
          <a:p>
            <a:pPr eaLnBrk="1" hangingPunct="1"/>
            <a:r>
              <a:rPr lang="en-US" sz="1400" baseline="0" dirty="0"/>
              <a:t>Arcs: 11</a:t>
            </a:r>
          </a:p>
          <a:p>
            <a:pPr eaLnBrk="1" hangingPunct="1"/>
            <a:r>
              <a:rPr lang="en-US" sz="1400" baseline="0" dirty="0"/>
              <a:t>Largest component: 12,</a:t>
            </a:r>
          </a:p>
          <a:p>
            <a:pPr eaLnBrk="1" hangingPunct="1"/>
            <a:r>
              <a:rPr lang="en-US" sz="1400" baseline="0" dirty="0"/>
              <a:t>Clustering: 0</a:t>
            </a:r>
          </a:p>
        </p:txBody>
      </p:sp>
      <p:sp>
        <p:nvSpPr>
          <p:cNvPr id="46" name="Text Box 6"/>
          <p:cNvSpPr txBox="1">
            <a:spLocks noChangeArrowheads="1"/>
          </p:cNvSpPr>
          <p:nvPr/>
        </p:nvSpPr>
        <p:spPr bwMode="auto">
          <a:xfrm>
            <a:off x="5095875" y="5915313"/>
            <a:ext cx="20574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aseline="-25000">
                <a:solidFill>
                  <a:schemeClr val="tx1"/>
                </a:solidFill>
                <a:latin typeface="Times New Roman" pitchFamily="18" charset="0"/>
                <a:cs typeface="Arial" pitchFamily="34" charset="0"/>
              </a:defRPr>
            </a:lvl1pPr>
            <a:lvl2pPr marL="742950" indent="-285750" eaLnBrk="0" hangingPunct="0">
              <a:defRPr baseline="-25000">
                <a:solidFill>
                  <a:schemeClr val="tx1"/>
                </a:solidFill>
                <a:latin typeface="Times New Roman" pitchFamily="18" charset="0"/>
                <a:cs typeface="Arial" pitchFamily="34" charset="0"/>
              </a:defRPr>
            </a:lvl2pPr>
            <a:lvl3pPr marL="1143000" indent="-228600" eaLnBrk="0" hangingPunct="0">
              <a:defRPr baseline="-25000">
                <a:solidFill>
                  <a:schemeClr val="tx1"/>
                </a:solidFill>
                <a:latin typeface="Times New Roman" pitchFamily="18" charset="0"/>
                <a:cs typeface="Arial" pitchFamily="34" charset="0"/>
              </a:defRPr>
            </a:lvl3pPr>
            <a:lvl4pPr marL="1600200" indent="-228600" eaLnBrk="0" hangingPunct="0">
              <a:defRPr baseline="-25000">
                <a:solidFill>
                  <a:schemeClr val="tx1"/>
                </a:solidFill>
                <a:latin typeface="Times New Roman" pitchFamily="18" charset="0"/>
                <a:cs typeface="Arial" pitchFamily="34" charset="0"/>
              </a:defRPr>
            </a:lvl4pPr>
            <a:lvl5pPr marL="2057400" indent="-228600" eaLnBrk="0" hangingPunct="0">
              <a:defRPr baseline="-250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baseline="-250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baseline="-250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baseline="-250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baseline="-25000">
                <a:solidFill>
                  <a:schemeClr val="tx1"/>
                </a:solidFill>
                <a:latin typeface="Times New Roman" pitchFamily="18" charset="0"/>
                <a:cs typeface="Arial" pitchFamily="34" charset="0"/>
              </a:defRPr>
            </a:lvl9pPr>
          </a:lstStyle>
          <a:p>
            <a:pPr eaLnBrk="1" hangingPunct="1"/>
            <a:r>
              <a:rPr lang="en-US" sz="1400" baseline="0"/>
              <a:t>Arcs: 11</a:t>
            </a:r>
          </a:p>
          <a:p>
            <a:pPr eaLnBrk="1" hangingPunct="1"/>
            <a:r>
              <a:rPr lang="en-US" sz="1400" baseline="0"/>
              <a:t>Largest component: 8,</a:t>
            </a:r>
          </a:p>
          <a:p>
            <a:pPr eaLnBrk="1" hangingPunct="1"/>
            <a:r>
              <a:rPr lang="en-US" sz="1400" baseline="0"/>
              <a:t>Clustering: 0.205</a:t>
            </a:r>
          </a:p>
        </p:txBody>
      </p:sp>
      <p:sp>
        <p:nvSpPr>
          <p:cNvPr id="47" name="Text Box 4"/>
          <p:cNvSpPr txBox="1">
            <a:spLocks noChangeArrowheads="1"/>
          </p:cNvSpPr>
          <p:nvPr/>
        </p:nvSpPr>
        <p:spPr bwMode="auto">
          <a:xfrm>
            <a:off x="979488" y="908205"/>
            <a:ext cx="710723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1600" dirty="0">
                <a:latin typeface="Times New Roman" pitchFamily="18" charset="0"/>
              </a:rPr>
              <a:t>We need:</a:t>
            </a:r>
          </a:p>
          <a:p>
            <a:r>
              <a:rPr lang="en-US" sz="1600" dirty="0">
                <a:solidFill>
                  <a:srgbClr val="996600"/>
                </a:solidFill>
                <a:latin typeface="Times New Roman" pitchFamily="18" charset="0"/>
              </a:rPr>
              <a:t>	 (1) reachability</a:t>
            </a:r>
          </a:p>
          <a:p>
            <a:r>
              <a:rPr lang="en-US" sz="1600" dirty="0">
                <a:solidFill>
                  <a:srgbClr val="996600"/>
                </a:solidFill>
                <a:latin typeface="Times New Roman" pitchFamily="18" charset="0"/>
              </a:rPr>
              <a:t>	 (2) </a:t>
            </a:r>
            <a:r>
              <a:rPr lang="en-US" sz="1600" dirty="0" smtClean="0">
                <a:solidFill>
                  <a:srgbClr val="996600"/>
                </a:solidFill>
                <a:latin typeface="Times New Roman" pitchFamily="18" charset="0"/>
              </a:rPr>
              <a:t>distance</a:t>
            </a:r>
          </a:p>
          <a:p>
            <a:r>
              <a:rPr lang="en-US" sz="1600" dirty="0">
                <a:solidFill>
                  <a:srgbClr val="00B0F0"/>
                </a:solidFill>
                <a:latin typeface="Times New Roman" pitchFamily="18" charset="0"/>
              </a:rPr>
              <a:t>	</a:t>
            </a:r>
            <a:r>
              <a:rPr lang="en-US" sz="1600" dirty="0" smtClean="0">
                <a:solidFill>
                  <a:srgbClr val="00B0F0"/>
                </a:solidFill>
                <a:latin typeface="Times New Roman" pitchFamily="18" charset="0"/>
              </a:rPr>
              <a:t> </a:t>
            </a:r>
            <a:r>
              <a:rPr lang="en-US" sz="1600" dirty="0" smtClean="0">
                <a:latin typeface="Times New Roman" pitchFamily="18" charset="0"/>
              </a:rPr>
              <a:t>(3) local clustering</a:t>
            </a:r>
            <a:endParaRPr lang="en-US" sz="1600" dirty="0">
              <a:latin typeface="Times New Roman" pitchFamily="18" charset="0"/>
            </a:endParaRPr>
          </a:p>
          <a:p>
            <a:r>
              <a:rPr lang="en-US" sz="1600" dirty="0">
                <a:solidFill>
                  <a:srgbClr val="996600"/>
                </a:solidFill>
                <a:latin typeface="Times New Roman" pitchFamily="18" charset="0"/>
              </a:rPr>
              <a:t>	 </a:t>
            </a:r>
            <a:r>
              <a:rPr lang="en-US" sz="1600" dirty="0" smtClean="0">
                <a:solidFill>
                  <a:srgbClr val="996600"/>
                </a:solidFill>
                <a:latin typeface="Times New Roman" pitchFamily="18" charset="0"/>
              </a:rPr>
              <a:t>(4) </a:t>
            </a:r>
            <a:r>
              <a:rPr lang="en-US" sz="1600" dirty="0">
                <a:solidFill>
                  <a:srgbClr val="996600"/>
                </a:solidFill>
                <a:latin typeface="Times New Roman" pitchFamily="18" charset="0"/>
              </a:rPr>
              <a:t>multiple routes</a:t>
            </a:r>
            <a:r>
              <a:rPr lang="en-US" sz="1600" b="1" dirty="0">
                <a:solidFill>
                  <a:srgbClr val="996600"/>
                </a:solidFill>
                <a:latin typeface="Times New Roman" pitchFamily="18" charset="0"/>
              </a:rPr>
              <a:t> </a:t>
            </a:r>
            <a:endParaRPr lang="en-US" sz="1600" b="1" dirty="0" smtClean="0">
              <a:solidFill>
                <a:srgbClr val="996600"/>
              </a:solidFill>
              <a:latin typeface="Times New Roman" pitchFamily="18" charset="0"/>
            </a:endParaRPr>
          </a:p>
          <a:p>
            <a:r>
              <a:rPr lang="en-US" sz="1600" b="1" dirty="0">
                <a:solidFill>
                  <a:srgbClr val="996600"/>
                </a:solidFill>
                <a:latin typeface="Times New Roman" pitchFamily="18" charset="0"/>
              </a:rPr>
              <a:t>	 </a:t>
            </a:r>
            <a:r>
              <a:rPr lang="en-US" sz="1600" dirty="0" smtClean="0">
                <a:solidFill>
                  <a:srgbClr val="996600"/>
                </a:solidFill>
                <a:latin typeface="Times New Roman" pitchFamily="18" charset="0"/>
              </a:rPr>
              <a:t>(5) star spreaders</a:t>
            </a:r>
            <a:endParaRPr lang="en-US" sz="1600" dirty="0">
              <a:solidFill>
                <a:srgbClr val="996600"/>
              </a:solidFill>
              <a:latin typeface="Times New Roman" pitchFamily="18" charset="0"/>
            </a:endParaRPr>
          </a:p>
        </p:txBody>
      </p:sp>
      <p:sp>
        <p:nvSpPr>
          <p:cNvPr id="8" name="Text Box 4"/>
          <p:cNvSpPr txBox="1">
            <a:spLocks noChangeArrowheads="1"/>
          </p:cNvSpPr>
          <p:nvPr/>
        </p:nvSpPr>
        <p:spPr bwMode="auto">
          <a:xfrm>
            <a:off x="250825" y="29051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Network diffusion features</a:t>
            </a:r>
            <a:endParaRPr lang="en-US" altLang="en-US" sz="2000" i="1" dirty="0"/>
          </a:p>
        </p:txBody>
      </p:sp>
    </p:spTree>
    <p:extLst>
      <p:ext uri="{BB962C8B-B14F-4D97-AF65-F5344CB8AC3E}">
        <p14:creationId xmlns:p14="http://schemas.microsoft.com/office/powerpoint/2010/main" val="3758077474"/>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6" name="Picture 4"/>
          <p:cNvPicPr>
            <a:picLocks noChangeAspect="1" noChangeArrowheads="1"/>
          </p:cNvPicPr>
          <p:nvPr/>
        </p:nvPicPr>
        <p:blipFill>
          <a:blip r:embed="rId2">
            <a:extLst>
              <a:ext uri="{28A0092B-C50C-407E-A947-70E740481C1C}">
                <a14:useLocalDpi xmlns:a14="http://schemas.microsoft.com/office/drawing/2010/main" val="0"/>
              </a:ext>
            </a:extLst>
          </a:blip>
          <a:srcRect l="19875" t="17873" r="2437" b="8395"/>
          <a:stretch>
            <a:fillRect/>
          </a:stretch>
        </p:blipFill>
        <p:spPr bwMode="auto">
          <a:xfrm>
            <a:off x="477838" y="915988"/>
            <a:ext cx="8318500" cy="546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275" name="Text Box 3"/>
          <p:cNvSpPr txBox="1">
            <a:spLocks noChangeArrowheads="1"/>
          </p:cNvSpPr>
          <p:nvPr/>
        </p:nvSpPr>
        <p:spPr bwMode="auto">
          <a:xfrm>
            <a:off x="492125" y="469900"/>
            <a:ext cx="1346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High mixing</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p:cNvSpPr txBox="1">
            <a:spLocks noChangeArrowheads="1"/>
          </p:cNvSpPr>
          <p:nvPr/>
        </p:nvSpPr>
        <p:spPr bwMode="auto">
          <a:xfrm>
            <a:off x="521589" y="1413256"/>
            <a:ext cx="798830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dirty="0"/>
              <a:t>In an unbalanced situation (small group vs large group) the extent of contact can easily overwhelm the small group.  Applications of this idea are evident in:</a:t>
            </a:r>
          </a:p>
          <a:p>
            <a:pPr lvl="2">
              <a:buFontTx/>
              <a:buChar char="•"/>
            </a:pPr>
            <a:r>
              <a:rPr lang="en-US" altLang="en-US" dirty="0"/>
              <a:t>Missionary work (Must be certain to send missionaries out into the world with strong in-group contacts</a:t>
            </a:r>
            <a:r>
              <a:rPr lang="en-US" altLang="en-US" dirty="0" smtClean="0"/>
              <a:t>)</a:t>
            </a:r>
          </a:p>
          <a:p>
            <a:pPr lvl="2">
              <a:buFontTx/>
              <a:buChar char="•"/>
            </a:pPr>
            <a:endParaRPr lang="en-US" altLang="en-US" dirty="0"/>
          </a:p>
          <a:p>
            <a:pPr lvl="2">
              <a:buFontTx/>
              <a:buChar char="•"/>
            </a:pPr>
            <a:r>
              <a:rPr lang="en-US" altLang="en-US" dirty="0"/>
              <a:t>Overcoming deviant culture (I.e. youth gangs vs. adults</a:t>
            </a:r>
            <a:r>
              <a:rPr lang="en-US" altLang="en-US" dirty="0" smtClean="0"/>
              <a:t>)</a:t>
            </a:r>
          </a:p>
          <a:p>
            <a:pPr lvl="2">
              <a:buFontTx/>
              <a:buChar char="•"/>
            </a:pPr>
            <a:endParaRPr lang="en-US" altLang="en-US" dirty="0" smtClean="0"/>
          </a:p>
          <a:p>
            <a:pPr lvl="2">
              <a:buFontTx/>
              <a:buChar char="•"/>
            </a:pPr>
            <a:r>
              <a:rPr lang="en-US" altLang="en-US" dirty="0" smtClean="0"/>
              <a:t>This is also the mechanism behind why most youth peer influence is a *good* thing – most youth are well behavior and civic minded…so are exerting positive influences on their peers.</a:t>
            </a:r>
          </a:p>
          <a:p>
            <a:pPr lvl="2"/>
            <a:endParaRPr lang="en-US" altLang="en-US" dirty="0"/>
          </a:p>
        </p:txBody>
      </p:sp>
      <p:sp>
        <p:nvSpPr>
          <p:cNvPr id="3" name="Text Box 4"/>
          <p:cNvSpPr txBox="1">
            <a:spLocks noChangeArrowheads="1"/>
          </p:cNvSpPr>
          <p:nvPr/>
        </p:nvSpPr>
        <p:spPr bwMode="auto">
          <a:xfrm>
            <a:off x="101233" y="27318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Peer Influence Dynamics</a:t>
            </a:r>
            <a:endParaRPr lang="en-US" altLang="en-US" sz="2000" i="1" dirty="0"/>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p:cNvSpPr txBox="1">
            <a:spLocks noChangeArrowheads="1"/>
          </p:cNvSpPr>
          <p:nvPr/>
        </p:nvSpPr>
        <p:spPr bwMode="auto">
          <a:xfrm>
            <a:off x="564769" y="1087628"/>
            <a:ext cx="814070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800" dirty="0" smtClean="0"/>
              <a:t>Friedkin (1998) generalizes </a:t>
            </a:r>
            <a:r>
              <a:rPr lang="en-US" altLang="en-US" sz="1800" dirty="0"/>
              <a:t>the model so that alpha varies across people. </a:t>
            </a:r>
            <a:endParaRPr lang="en-US" altLang="en-US" sz="1800" dirty="0" smtClean="0"/>
          </a:p>
          <a:p>
            <a:pPr lvl="2"/>
            <a:r>
              <a:rPr lang="en-US" altLang="en-US" sz="1800" dirty="0" smtClean="0"/>
              <a:t>(</a:t>
            </a:r>
            <a:r>
              <a:rPr lang="en-US" altLang="en-US" sz="1800" dirty="0"/>
              <a:t>1) simply changing </a:t>
            </a:r>
            <a:r>
              <a:rPr lang="en-US" altLang="en-US" sz="1800" dirty="0">
                <a:latin typeface="Symbol" pitchFamily="18" charset="2"/>
              </a:rPr>
              <a:t>a</a:t>
            </a:r>
            <a:r>
              <a:rPr lang="en-US" altLang="en-US" sz="1800" dirty="0"/>
              <a:t> to a vector (</a:t>
            </a:r>
            <a:r>
              <a:rPr lang="en-US" altLang="en-US" sz="1800" b="1" dirty="0"/>
              <a:t>A</a:t>
            </a:r>
            <a:r>
              <a:rPr lang="en-US" altLang="en-US" sz="1800" dirty="0"/>
              <a:t>), which then changes each person’s opinion </a:t>
            </a:r>
            <a:r>
              <a:rPr lang="en-US" altLang="en-US" sz="1800" dirty="0" smtClean="0"/>
              <a:t>directly</a:t>
            </a:r>
          </a:p>
          <a:p>
            <a:pPr lvl="2"/>
            <a:endParaRPr lang="en-US" altLang="en-US" sz="1800" dirty="0" smtClean="0"/>
          </a:p>
          <a:p>
            <a:pPr lvl="2"/>
            <a:r>
              <a:rPr lang="en-US" altLang="en-US" sz="1800" dirty="0" smtClean="0"/>
              <a:t>(</a:t>
            </a:r>
            <a:r>
              <a:rPr lang="en-US" altLang="en-US" sz="1800" dirty="0"/>
              <a:t>2) by linking the self weight (</a:t>
            </a:r>
            <a:r>
              <a:rPr lang="en-US" altLang="en-US" sz="1800" dirty="0" err="1"/>
              <a:t>w</a:t>
            </a:r>
            <a:r>
              <a:rPr lang="en-US" altLang="en-US" sz="1800" baseline="-25000" dirty="0" err="1"/>
              <a:t>ii</a:t>
            </a:r>
            <a:r>
              <a:rPr lang="en-US" altLang="en-US" sz="1800" dirty="0"/>
              <a:t>) to alpha.</a:t>
            </a:r>
          </a:p>
        </p:txBody>
      </p:sp>
      <p:graphicFrame>
        <p:nvGraphicFramePr>
          <p:cNvPr id="33795" name="Object 3"/>
          <p:cNvGraphicFramePr>
            <a:graphicFrameLocks noChangeAspect="1"/>
          </p:cNvGraphicFramePr>
          <p:nvPr>
            <p:extLst>
              <p:ext uri="{D42A27DB-BD31-4B8C-83A1-F6EECF244321}">
                <p14:modId xmlns:p14="http://schemas.microsoft.com/office/powerpoint/2010/main" val="1333473963"/>
              </p:ext>
            </p:extLst>
          </p:nvPr>
        </p:nvGraphicFramePr>
        <p:xfrm>
          <a:off x="1012444" y="2805176"/>
          <a:ext cx="6426200" cy="803275"/>
        </p:xfrm>
        <a:graphic>
          <a:graphicData uri="http://schemas.openxmlformats.org/presentationml/2006/ole">
            <mc:AlternateContent xmlns:mc="http://schemas.openxmlformats.org/markup-compatibility/2006">
              <mc:Choice xmlns:v="urn:schemas-microsoft-com:vml" Requires="v">
                <p:oleObj spid="_x0000_s33833" name="Equation" r:id="rId3" imgW="1828800" imgH="228600" progId="Equation.3">
                  <p:embed/>
                </p:oleObj>
              </mc:Choice>
              <mc:Fallback>
                <p:oleObj name="Equation" r:id="rId3" imgW="1828800" imgH="2286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2444" y="2805176"/>
                        <a:ext cx="6426200" cy="803275"/>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796" name="Text Box 4"/>
          <p:cNvSpPr txBox="1">
            <a:spLocks noChangeArrowheads="1"/>
          </p:cNvSpPr>
          <p:nvPr/>
        </p:nvSpPr>
        <p:spPr bwMode="auto">
          <a:xfrm>
            <a:off x="577469" y="3818128"/>
            <a:ext cx="770255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800"/>
              <a:t>Were A is a diagonal matrix of endogenous weights, with 0 </a:t>
            </a:r>
            <a:r>
              <a:rPr lang="en-US" altLang="en-US" sz="1800" u="sng"/>
              <a:t>&lt;</a:t>
            </a:r>
            <a:r>
              <a:rPr lang="en-US" altLang="en-US" sz="1800"/>
              <a:t> a</a:t>
            </a:r>
            <a:r>
              <a:rPr lang="en-US" altLang="en-US" sz="1800" baseline="-25000"/>
              <a:t>ii</a:t>
            </a:r>
            <a:r>
              <a:rPr lang="en-US" altLang="en-US" sz="1800"/>
              <a:t> </a:t>
            </a:r>
            <a:r>
              <a:rPr lang="en-US" altLang="en-US" sz="1800" u="sng"/>
              <a:t>&lt;</a:t>
            </a:r>
            <a:r>
              <a:rPr lang="en-US" altLang="en-US" sz="1800"/>
              <a:t> 1.  A further restriction on the model sets w</a:t>
            </a:r>
            <a:r>
              <a:rPr lang="en-US" altLang="en-US" sz="1800" baseline="-25000"/>
              <a:t>ii</a:t>
            </a:r>
            <a:r>
              <a:rPr lang="en-US" altLang="en-US" sz="1800"/>
              <a:t> = 1-a</a:t>
            </a:r>
            <a:r>
              <a:rPr lang="en-US" altLang="en-US" sz="1800" baseline="-25000"/>
              <a:t>ii</a:t>
            </a:r>
          </a:p>
          <a:p>
            <a:endParaRPr lang="en-US" altLang="en-US" sz="1800"/>
          </a:p>
          <a:p>
            <a:r>
              <a:rPr lang="en-US" altLang="en-US" sz="1800"/>
              <a:t>This leads to a great deal more flexibility in the theory, and some interesting insights.  Consider the case of group opinion leaders with unchanging opinions (I.e. many people have high a</a:t>
            </a:r>
            <a:r>
              <a:rPr lang="en-US" altLang="en-US" sz="1800" baseline="-25000"/>
              <a:t>ii</a:t>
            </a:r>
            <a:r>
              <a:rPr lang="en-US" altLang="en-US" sz="1800"/>
              <a:t>, while a few have low):</a:t>
            </a:r>
          </a:p>
        </p:txBody>
      </p:sp>
      <p:sp>
        <p:nvSpPr>
          <p:cNvPr id="5" name="Text Box 4"/>
          <p:cNvSpPr txBox="1">
            <a:spLocks noChangeArrowheads="1"/>
          </p:cNvSpPr>
          <p:nvPr/>
        </p:nvSpPr>
        <p:spPr bwMode="auto">
          <a:xfrm>
            <a:off x="101233" y="27318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Peer Influence Dynamics</a:t>
            </a:r>
            <a:endParaRPr lang="en-US" altLang="en-US" sz="2000" i="1"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2">
            <a:extLst>
              <a:ext uri="{28A0092B-C50C-407E-A947-70E740481C1C}">
                <a14:useLocalDpi xmlns:a14="http://schemas.microsoft.com/office/drawing/2010/main" val="0"/>
              </a:ext>
            </a:extLst>
          </a:blip>
          <a:srcRect l="20062" t="20445" r="3094" b="9749"/>
          <a:stretch>
            <a:fillRect/>
          </a:stretch>
        </p:blipFill>
        <p:spPr bwMode="auto">
          <a:xfrm>
            <a:off x="814388" y="1116013"/>
            <a:ext cx="7494587" cy="4713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323" name="Text Box 3"/>
          <p:cNvSpPr txBox="1">
            <a:spLocks noChangeArrowheads="1"/>
          </p:cNvSpPr>
          <p:nvPr/>
        </p:nvSpPr>
        <p:spPr bwMode="auto">
          <a:xfrm>
            <a:off x="6778625" y="1268413"/>
            <a:ext cx="768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b="1">
                <a:solidFill>
                  <a:schemeClr val="bg2"/>
                </a:solidFill>
              </a:rPr>
              <a:t>Group 1 </a:t>
            </a:r>
          </a:p>
          <a:p>
            <a:r>
              <a:rPr lang="en-US" altLang="en-US" sz="1200" b="1">
                <a:solidFill>
                  <a:schemeClr val="bg2"/>
                </a:solidFill>
              </a:rPr>
              <a:t>Leaders</a:t>
            </a:r>
          </a:p>
        </p:txBody>
      </p:sp>
      <p:sp>
        <p:nvSpPr>
          <p:cNvPr id="56324" name="Text Box 4"/>
          <p:cNvSpPr txBox="1">
            <a:spLocks noChangeArrowheads="1"/>
          </p:cNvSpPr>
          <p:nvPr/>
        </p:nvSpPr>
        <p:spPr bwMode="auto">
          <a:xfrm>
            <a:off x="1355725" y="4151313"/>
            <a:ext cx="768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b="1">
                <a:solidFill>
                  <a:schemeClr val="bg2"/>
                </a:solidFill>
              </a:rPr>
              <a:t>Group 2 </a:t>
            </a:r>
          </a:p>
          <a:p>
            <a:r>
              <a:rPr lang="en-US" altLang="en-US" sz="1200" b="1">
                <a:solidFill>
                  <a:schemeClr val="bg2"/>
                </a:solidFill>
              </a:rPr>
              <a:t>Leaders</a:t>
            </a:r>
          </a:p>
        </p:txBody>
      </p:sp>
      <p:sp>
        <p:nvSpPr>
          <p:cNvPr id="56325" name="Text Box 5"/>
          <p:cNvSpPr txBox="1">
            <a:spLocks noChangeArrowheads="1"/>
          </p:cNvSpPr>
          <p:nvPr/>
        </p:nvSpPr>
        <p:spPr bwMode="auto">
          <a:xfrm>
            <a:off x="7540625" y="4583113"/>
            <a:ext cx="768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b="1">
                <a:solidFill>
                  <a:schemeClr val="bg2"/>
                </a:solidFill>
              </a:rPr>
              <a:t>Group 3 </a:t>
            </a:r>
          </a:p>
          <a:p>
            <a:r>
              <a:rPr lang="en-US" altLang="en-US" sz="1200" b="1">
                <a:solidFill>
                  <a:schemeClr val="bg2"/>
                </a:solidFill>
              </a:rPr>
              <a:t>Leaders</a:t>
            </a:r>
          </a:p>
        </p:txBody>
      </p:sp>
      <p:sp>
        <p:nvSpPr>
          <p:cNvPr id="56327" name="Text Box 7"/>
          <p:cNvSpPr txBox="1">
            <a:spLocks noChangeArrowheads="1"/>
          </p:cNvSpPr>
          <p:nvPr/>
        </p:nvSpPr>
        <p:spPr bwMode="auto">
          <a:xfrm>
            <a:off x="784225" y="546100"/>
            <a:ext cx="2178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Peer Opinion Leaders</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51" name="Picture 7"/>
          <p:cNvPicPr>
            <a:picLocks noChangeAspect="1" noChangeArrowheads="1"/>
          </p:cNvPicPr>
          <p:nvPr/>
        </p:nvPicPr>
        <p:blipFill>
          <a:blip r:embed="rId2">
            <a:extLst>
              <a:ext uri="{28A0092B-C50C-407E-A947-70E740481C1C}">
                <a14:useLocalDpi xmlns:a14="http://schemas.microsoft.com/office/drawing/2010/main" val="0"/>
              </a:ext>
            </a:extLst>
          </a:blip>
          <a:srcRect l="20062" t="20717" r="3375" b="10020"/>
          <a:stretch>
            <a:fillRect/>
          </a:stretch>
        </p:blipFill>
        <p:spPr bwMode="auto">
          <a:xfrm>
            <a:off x="763588" y="1133475"/>
            <a:ext cx="8208962" cy="5141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350" name="Text Box 6"/>
          <p:cNvSpPr txBox="1">
            <a:spLocks noChangeArrowheads="1"/>
          </p:cNvSpPr>
          <p:nvPr/>
        </p:nvSpPr>
        <p:spPr bwMode="auto">
          <a:xfrm>
            <a:off x="784225" y="546100"/>
            <a:ext cx="2178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Peer Opinion Leaders</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5" name="Picture 7"/>
          <p:cNvPicPr>
            <a:picLocks noChangeAspect="1" noChangeArrowheads="1"/>
          </p:cNvPicPr>
          <p:nvPr/>
        </p:nvPicPr>
        <p:blipFill>
          <a:blip r:embed="rId2">
            <a:extLst>
              <a:ext uri="{28A0092B-C50C-407E-A947-70E740481C1C}">
                <a14:useLocalDpi xmlns:a14="http://schemas.microsoft.com/office/drawing/2010/main" val="0"/>
              </a:ext>
            </a:extLst>
          </a:blip>
          <a:srcRect l="20157" t="20445" r="3281" b="9749"/>
          <a:stretch>
            <a:fillRect/>
          </a:stretch>
        </p:blipFill>
        <p:spPr bwMode="auto">
          <a:xfrm>
            <a:off x="771525" y="1103313"/>
            <a:ext cx="8218488" cy="518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374" name="Text Box 6"/>
          <p:cNvSpPr txBox="1">
            <a:spLocks noChangeArrowheads="1"/>
          </p:cNvSpPr>
          <p:nvPr/>
        </p:nvSpPr>
        <p:spPr bwMode="auto">
          <a:xfrm>
            <a:off x="784225" y="546100"/>
            <a:ext cx="2178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Peer Opinion Leaders</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9" name="Picture 7"/>
          <p:cNvPicPr>
            <a:picLocks noChangeAspect="1" noChangeArrowheads="1"/>
          </p:cNvPicPr>
          <p:nvPr/>
        </p:nvPicPr>
        <p:blipFill>
          <a:blip r:embed="rId2">
            <a:extLst>
              <a:ext uri="{28A0092B-C50C-407E-A947-70E740481C1C}">
                <a14:useLocalDpi xmlns:a14="http://schemas.microsoft.com/office/drawing/2010/main" val="0"/>
              </a:ext>
            </a:extLst>
          </a:blip>
          <a:srcRect l="20062" t="20175" r="3281" b="10020"/>
          <a:stretch>
            <a:fillRect/>
          </a:stretch>
        </p:blipFill>
        <p:spPr bwMode="auto">
          <a:xfrm>
            <a:off x="750888" y="1084263"/>
            <a:ext cx="8226425" cy="518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9398" name="Text Box 6"/>
          <p:cNvSpPr txBox="1">
            <a:spLocks noChangeArrowheads="1"/>
          </p:cNvSpPr>
          <p:nvPr/>
        </p:nvSpPr>
        <p:spPr bwMode="auto">
          <a:xfrm>
            <a:off x="784225" y="546100"/>
            <a:ext cx="2178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Peer Opinion Leaders</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23" name="Picture 7"/>
          <p:cNvPicPr>
            <a:picLocks noChangeAspect="1" noChangeArrowheads="1"/>
          </p:cNvPicPr>
          <p:nvPr/>
        </p:nvPicPr>
        <p:blipFill>
          <a:blip r:embed="rId2">
            <a:extLst>
              <a:ext uri="{28A0092B-C50C-407E-A947-70E740481C1C}">
                <a14:useLocalDpi xmlns:a14="http://schemas.microsoft.com/office/drawing/2010/main" val="0"/>
              </a:ext>
            </a:extLst>
          </a:blip>
          <a:srcRect l="20157" t="20717" r="3094" b="9343"/>
          <a:stretch>
            <a:fillRect/>
          </a:stretch>
        </p:blipFill>
        <p:spPr bwMode="auto">
          <a:xfrm>
            <a:off x="771525" y="1133475"/>
            <a:ext cx="8226425" cy="519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422" name="Text Box 6"/>
          <p:cNvSpPr txBox="1">
            <a:spLocks noChangeArrowheads="1"/>
          </p:cNvSpPr>
          <p:nvPr/>
        </p:nvSpPr>
        <p:spPr bwMode="auto">
          <a:xfrm>
            <a:off x="784225" y="546100"/>
            <a:ext cx="2178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Peer Opinion Leaders</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7" name="Picture 7"/>
          <p:cNvPicPr>
            <a:picLocks noChangeAspect="1" noChangeArrowheads="1"/>
          </p:cNvPicPr>
          <p:nvPr/>
        </p:nvPicPr>
        <p:blipFill>
          <a:blip r:embed="rId2">
            <a:extLst>
              <a:ext uri="{28A0092B-C50C-407E-A947-70E740481C1C}">
                <a14:useLocalDpi xmlns:a14="http://schemas.microsoft.com/office/drawing/2010/main" val="0"/>
              </a:ext>
            </a:extLst>
          </a:blip>
          <a:srcRect l="20062" t="20175" r="3281" b="10155"/>
          <a:stretch>
            <a:fillRect/>
          </a:stretch>
        </p:blipFill>
        <p:spPr bwMode="auto">
          <a:xfrm>
            <a:off x="750888" y="1084263"/>
            <a:ext cx="8235950" cy="51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446" name="Text Box 6"/>
          <p:cNvSpPr txBox="1">
            <a:spLocks noChangeArrowheads="1"/>
          </p:cNvSpPr>
          <p:nvPr/>
        </p:nvSpPr>
        <p:spPr bwMode="auto">
          <a:xfrm>
            <a:off x="784225" y="546100"/>
            <a:ext cx="2178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Peer Opinion Leaders</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71" name="Text Box 7"/>
          <p:cNvSpPr txBox="1">
            <a:spLocks noChangeArrowheads="1"/>
          </p:cNvSpPr>
          <p:nvPr/>
        </p:nvSpPr>
        <p:spPr bwMode="auto">
          <a:xfrm>
            <a:off x="535813" y="1427607"/>
            <a:ext cx="8213725"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571500" indent="-114300">
              <a:defRPr sz="2400">
                <a:solidFill>
                  <a:schemeClr val="tx1"/>
                </a:solidFill>
                <a:latin typeface="Times New Roman" pitchFamily="18" charset="0"/>
              </a:defRPr>
            </a:lvl2pPr>
            <a:lvl3pPr>
              <a:defRPr sz="2400">
                <a:solidFill>
                  <a:schemeClr val="tx1"/>
                </a:solidFill>
                <a:latin typeface="Times New Roman" pitchFamily="18" charset="0"/>
              </a:defRPr>
            </a:lvl3pPr>
            <a:lvl4pPr>
              <a:defRPr sz="2400">
                <a:solidFill>
                  <a:schemeClr val="tx1"/>
                </a:solidFill>
                <a:latin typeface="Times New Roman" pitchFamily="18" charset="0"/>
              </a:defRPr>
            </a:lvl4pPr>
            <a:lvl5pPr>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r>
              <a:rPr lang="en-US" altLang="en-US" sz="1800" dirty="0"/>
              <a:t>Further extensions of the model might:</a:t>
            </a:r>
          </a:p>
          <a:p>
            <a:endParaRPr lang="en-US" altLang="en-US" sz="1800" dirty="0"/>
          </a:p>
          <a:p>
            <a:pPr lvl="1">
              <a:buFontTx/>
              <a:buChar char="•"/>
            </a:pPr>
            <a:r>
              <a:rPr lang="en-US" altLang="en-US" sz="1800" dirty="0"/>
              <a:t>Time dependent </a:t>
            </a:r>
            <a:r>
              <a:rPr lang="en-US" altLang="en-US" sz="1800" dirty="0">
                <a:latin typeface="Symbol" pitchFamily="18" charset="2"/>
              </a:rPr>
              <a:t>a</a:t>
            </a:r>
            <a:r>
              <a:rPr lang="en-US" altLang="en-US" sz="1800" dirty="0"/>
              <a:t>: people likely value other’s opinions more early than later in a decision context</a:t>
            </a:r>
          </a:p>
          <a:p>
            <a:pPr lvl="1">
              <a:buFontTx/>
              <a:buChar char="•"/>
            </a:pPr>
            <a:endParaRPr lang="en-US" altLang="en-US" sz="1800" dirty="0"/>
          </a:p>
          <a:p>
            <a:pPr lvl="1">
              <a:buFontTx/>
              <a:buChar char="•"/>
            </a:pPr>
            <a:r>
              <a:rPr lang="en-US" altLang="en-US" sz="1800" dirty="0"/>
              <a:t>Interact </a:t>
            </a:r>
            <a:r>
              <a:rPr lang="en-US" altLang="en-US" sz="1800" dirty="0">
                <a:latin typeface="Symbol" pitchFamily="18" charset="2"/>
              </a:rPr>
              <a:t>a </a:t>
            </a:r>
            <a:r>
              <a:rPr lang="en-US" altLang="en-US" sz="1800" dirty="0"/>
              <a:t>with XB: people’s self weights are a function of their behaviors &amp; attributes</a:t>
            </a:r>
          </a:p>
          <a:p>
            <a:pPr lvl="1">
              <a:buFontTx/>
              <a:buChar char="•"/>
            </a:pPr>
            <a:endParaRPr lang="en-US" altLang="en-US" sz="1800" dirty="0"/>
          </a:p>
          <a:p>
            <a:pPr lvl="1">
              <a:buFontTx/>
              <a:buChar char="•"/>
            </a:pPr>
            <a:r>
              <a:rPr lang="en-US" altLang="en-US" sz="1800" dirty="0"/>
              <a:t>Make </a:t>
            </a:r>
            <a:r>
              <a:rPr lang="en-US" altLang="en-US" sz="1800" b="1" dirty="0"/>
              <a:t>W </a:t>
            </a:r>
            <a:r>
              <a:rPr lang="en-US" altLang="en-US" sz="1800" dirty="0"/>
              <a:t>dependent on structure of the network (weight transitive ties greater than intransitive ties, for example)</a:t>
            </a:r>
          </a:p>
          <a:p>
            <a:pPr lvl="1">
              <a:buFontTx/>
              <a:buChar char="•"/>
            </a:pPr>
            <a:endParaRPr lang="en-US" altLang="en-US" sz="1800" dirty="0"/>
          </a:p>
          <a:p>
            <a:pPr lvl="1">
              <a:buFontTx/>
              <a:buChar char="•"/>
            </a:pPr>
            <a:r>
              <a:rPr lang="en-US" altLang="en-US" sz="1800" dirty="0"/>
              <a:t>Time dependent </a:t>
            </a:r>
            <a:r>
              <a:rPr lang="en-US" altLang="en-US" sz="1800" b="1" dirty="0"/>
              <a:t>W</a:t>
            </a:r>
            <a:r>
              <a:rPr lang="en-US" altLang="en-US" sz="1800" dirty="0"/>
              <a:t>: The network of contacts does not remain constant, but is dynamic, meaning that influence likely moves unevenly through the network</a:t>
            </a:r>
          </a:p>
          <a:p>
            <a:pPr lvl="1">
              <a:buFontTx/>
              <a:buChar char="•"/>
            </a:pPr>
            <a:endParaRPr lang="en-US" altLang="en-US" sz="1800" dirty="0"/>
          </a:p>
          <a:p>
            <a:pPr lvl="1">
              <a:buFontTx/>
              <a:buChar char="•"/>
            </a:pPr>
            <a:r>
              <a:rPr lang="en-US" altLang="en-US" sz="1800" dirty="0"/>
              <a:t>And others likely abound….</a:t>
            </a:r>
          </a:p>
        </p:txBody>
      </p:sp>
      <p:sp>
        <p:nvSpPr>
          <p:cNvPr id="3" name="Text Box 4"/>
          <p:cNvSpPr txBox="1">
            <a:spLocks noChangeArrowheads="1"/>
          </p:cNvSpPr>
          <p:nvPr/>
        </p:nvSpPr>
        <p:spPr bwMode="auto">
          <a:xfrm>
            <a:off x="101233" y="27318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Peer Influence Dynamics</a:t>
            </a:r>
            <a:endParaRPr lang="en-US" altLang="en-US" sz="2000" i="1"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256381" y="2548013"/>
            <a:ext cx="855345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buFont typeface="Arial" pitchFamily="34" charset="0"/>
              <a:buChar char="•"/>
            </a:pPr>
            <a:r>
              <a:rPr lang="en-US" sz="1600" dirty="0" smtClean="0">
                <a:latin typeface="Times New Roman" pitchFamily="18" charset="0"/>
              </a:rPr>
              <a:t>The more </a:t>
            </a:r>
            <a:r>
              <a:rPr lang="en-US" sz="1600" i="1" dirty="0" smtClean="0">
                <a:latin typeface="Times New Roman" pitchFamily="18" charset="0"/>
              </a:rPr>
              <a:t>alternate routes</a:t>
            </a:r>
            <a:r>
              <a:rPr lang="en-US" sz="1600" dirty="0" smtClean="0">
                <a:latin typeface="Times New Roman" pitchFamily="18" charset="0"/>
              </a:rPr>
              <a:t> one has for transmission, the more likely flow should be.</a:t>
            </a:r>
          </a:p>
          <a:p>
            <a:pPr lvl="1" eaLnBrk="1" hangingPunct="1">
              <a:buFont typeface="Arial" pitchFamily="34" charset="0"/>
              <a:buChar char="•"/>
            </a:pPr>
            <a:r>
              <a:rPr lang="en-US" sz="1600" i="1" dirty="0" smtClean="0">
                <a:latin typeface="Times New Roman" pitchFamily="18" charset="0"/>
              </a:rPr>
              <a:t>Operationalize alternate routes with structural cohesion</a:t>
            </a:r>
            <a:endParaRPr lang="en-US" sz="1600" i="1" dirty="0">
              <a:latin typeface="Times New Roman" pitchFamily="18" charset="0"/>
            </a:endParaRPr>
          </a:p>
        </p:txBody>
      </p:sp>
      <p:sp>
        <p:nvSpPr>
          <p:cNvPr id="8" name="Text Box 4"/>
          <p:cNvSpPr txBox="1">
            <a:spLocks noChangeArrowheads="1"/>
          </p:cNvSpPr>
          <p:nvPr/>
        </p:nvSpPr>
        <p:spPr bwMode="auto">
          <a:xfrm>
            <a:off x="979488" y="908205"/>
            <a:ext cx="710723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1600" dirty="0">
                <a:latin typeface="Times New Roman" pitchFamily="18" charset="0"/>
              </a:rPr>
              <a:t>We need:</a:t>
            </a:r>
          </a:p>
          <a:p>
            <a:r>
              <a:rPr lang="en-US" sz="1600" dirty="0">
                <a:solidFill>
                  <a:srgbClr val="996600"/>
                </a:solidFill>
                <a:latin typeface="Times New Roman" pitchFamily="18" charset="0"/>
              </a:rPr>
              <a:t>	 (1) reachability</a:t>
            </a:r>
          </a:p>
          <a:p>
            <a:r>
              <a:rPr lang="en-US" sz="1600" dirty="0">
                <a:solidFill>
                  <a:srgbClr val="996600"/>
                </a:solidFill>
                <a:latin typeface="Times New Roman" pitchFamily="18" charset="0"/>
              </a:rPr>
              <a:t>	 (2) </a:t>
            </a:r>
            <a:r>
              <a:rPr lang="en-US" sz="1600" dirty="0" smtClean="0">
                <a:solidFill>
                  <a:srgbClr val="996600"/>
                </a:solidFill>
                <a:latin typeface="Times New Roman" pitchFamily="18" charset="0"/>
              </a:rPr>
              <a:t>distance</a:t>
            </a:r>
          </a:p>
          <a:p>
            <a:r>
              <a:rPr lang="en-US" sz="1600" dirty="0">
                <a:solidFill>
                  <a:srgbClr val="996600"/>
                </a:solidFill>
                <a:latin typeface="Times New Roman" pitchFamily="18" charset="0"/>
              </a:rPr>
              <a:t>	</a:t>
            </a:r>
            <a:r>
              <a:rPr lang="en-US" sz="1600" dirty="0" smtClean="0">
                <a:solidFill>
                  <a:srgbClr val="996600"/>
                </a:solidFill>
                <a:latin typeface="Times New Roman" pitchFamily="18" charset="0"/>
              </a:rPr>
              <a:t> (3) local clustering</a:t>
            </a:r>
            <a:endParaRPr lang="en-US" sz="1600" dirty="0">
              <a:solidFill>
                <a:srgbClr val="996600"/>
              </a:solidFill>
              <a:latin typeface="Times New Roman" pitchFamily="18" charset="0"/>
            </a:endParaRPr>
          </a:p>
          <a:p>
            <a:r>
              <a:rPr lang="en-US" sz="1600" dirty="0">
                <a:solidFill>
                  <a:srgbClr val="00B0F0"/>
                </a:solidFill>
                <a:latin typeface="Times New Roman" pitchFamily="18" charset="0"/>
              </a:rPr>
              <a:t>	 </a:t>
            </a:r>
            <a:r>
              <a:rPr lang="en-US" sz="1600" dirty="0" smtClean="0">
                <a:latin typeface="Times New Roman" pitchFamily="18" charset="0"/>
              </a:rPr>
              <a:t>(4) </a:t>
            </a:r>
            <a:r>
              <a:rPr lang="en-US" sz="1600" dirty="0">
                <a:latin typeface="Times New Roman" pitchFamily="18" charset="0"/>
              </a:rPr>
              <a:t>multiple routes</a:t>
            </a:r>
            <a:r>
              <a:rPr lang="en-US" sz="1600" b="1" dirty="0">
                <a:latin typeface="Times New Roman" pitchFamily="18" charset="0"/>
              </a:rPr>
              <a:t> </a:t>
            </a:r>
            <a:endParaRPr lang="en-US" sz="1600" b="1" dirty="0" smtClean="0">
              <a:latin typeface="Times New Roman" pitchFamily="18" charset="0"/>
            </a:endParaRPr>
          </a:p>
          <a:p>
            <a:r>
              <a:rPr lang="en-US" sz="1600" b="1" dirty="0">
                <a:solidFill>
                  <a:srgbClr val="996600"/>
                </a:solidFill>
                <a:latin typeface="Times New Roman" pitchFamily="18" charset="0"/>
              </a:rPr>
              <a:t>	 </a:t>
            </a:r>
            <a:r>
              <a:rPr lang="en-US" sz="1600" dirty="0" smtClean="0">
                <a:solidFill>
                  <a:srgbClr val="996600"/>
                </a:solidFill>
                <a:latin typeface="Times New Roman" pitchFamily="18" charset="0"/>
              </a:rPr>
              <a:t>(5) star spreaders</a:t>
            </a:r>
            <a:endParaRPr lang="en-US" sz="1600" dirty="0">
              <a:solidFill>
                <a:srgbClr val="996600"/>
              </a:solidFill>
              <a:latin typeface="Times New Roman" pitchFamily="18" charset="0"/>
            </a:endParaRPr>
          </a:p>
        </p:txBody>
      </p:sp>
      <p:sp>
        <p:nvSpPr>
          <p:cNvPr id="5" name="Text Box 4"/>
          <p:cNvSpPr txBox="1">
            <a:spLocks noChangeArrowheads="1"/>
          </p:cNvSpPr>
          <p:nvPr/>
        </p:nvSpPr>
        <p:spPr bwMode="auto">
          <a:xfrm>
            <a:off x="250825" y="29051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Network diffusion features</a:t>
            </a:r>
            <a:endParaRPr lang="en-US" altLang="en-US" sz="2000" i="1" dirty="0"/>
          </a:p>
        </p:txBody>
      </p:sp>
    </p:spTree>
    <p:extLst>
      <p:ext uri="{BB962C8B-B14F-4D97-AF65-F5344CB8AC3E}">
        <p14:creationId xmlns:p14="http://schemas.microsoft.com/office/powerpoint/2010/main" val="2934609286"/>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Text Box 3"/>
          <p:cNvSpPr txBox="1">
            <a:spLocks noChangeArrowheads="1"/>
          </p:cNvSpPr>
          <p:nvPr/>
        </p:nvSpPr>
        <p:spPr bwMode="auto">
          <a:xfrm>
            <a:off x="276225" y="1257300"/>
            <a:ext cx="848995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800" dirty="0" smtClean="0"/>
              <a:t>There are two common ways to test for peer associations through networks. </a:t>
            </a:r>
          </a:p>
          <a:p>
            <a:endParaRPr lang="en-US" altLang="en-US" sz="1800" dirty="0" smtClean="0"/>
          </a:p>
          <a:p>
            <a:r>
              <a:rPr lang="en-US" altLang="en-US" sz="1800" dirty="0" smtClean="0"/>
              <a:t>The </a:t>
            </a:r>
            <a:r>
              <a:rPr lang="en-US" altLang="en-US" sz="1800" dirty="0"/>
              <a:t>first estimates the parameters (</a:t>
            </a:r>
            <a:r>
              <a:rPr lang="en-US" altLang="en-US" sz="1800" dirty="0">
                <a:latin typeface="Symbol" pitchFamily="18" charset="2"/>
              </a:rPr>
              <a:t>a</a:t>
            </a:r>
            <a:r>
              <a:rPr lang="en-US" altLang="en-US" sz="1800" dirty="0"/>
              <a:t> and </a:t>
            </a:r>
            <a:r>
              <a:rPr lang="en-US" altLang="en-US" sz="1800" dirty="0">
                <a:latin typeface="Symbol" pitchFamily="18" charset="2"/>
              </a:rPr>
              <a:t>b</a:t>
            </a:r>
            <a:r>
              <a:rPr lang="en-US" altLang="en-US" sz="1800" dirty="0"/>
              <a:t>) of the </a:t>
            </a:r>
            <a:r>
              <a:rPr lang="en-US" altLang="en-US" sz="1800" dirty="0" smtClean="0"/>
              <a:t>network autocorrelation model </a:t>
            </a:r>
            <a:r>
              <a:rPr lang="en-US" altLang="en-US" sz="1800" dirty="0"/>
              <a:t>directly, the second transforms the network into a </a:t>
            </a:r>
            <a:r>
              <a:rPr lang="en-US" altLang="en-US" sz="1800" i="1" dirty="0"/>
              <a:t>dyadic</a:t>
            </a:r>
            <a:r>
              <a:rPr lang="en-US" altLang="en-US" sz="1800" dirty="0"/>
              <a:t> model, predicting similarity among actors.</a:t>
            </a:r>
          </a:p>
        </p:txBody>
      </p:sp>
      <p:graphicFrame>
        <p:nvGraphicFramePr>
          <p:cNvPr id="64516" name="Object 4"/>
          <p:cNvGraphicFramePr>
            <a:graphicFrameLocks noChangeAspect="1"/>
          </p:cNvGraphicFramePr>
          <p:nvPr>
            <p:extLst>
              <p:ext uri="{D42A27DB-BD31-4B8C-83A1-F6EECF244321}">
                <p14:modId xmlns:p14="http://schemas.microsoft.com/office/powerpoint/2010/main" val="3153961171"/>
              </p:ext>
            </p:extLst>
          </p:nvPr>
        </p:nvGraphicFramePr>
        <p:xfrm>
          <a:off x="1371727" y="3382391"/>
          <a:ext cx="5399088" cy="842963"/>
        </p:xfrm>
        <a:graphic>
          <a:graphicData uri="http://schemas.openxmlformats.org/presentationml/2006/ole">
            <mc:AlternateContent xmlns:mc="http://schemas.openxmlformats.org/markup-compatibility/2006">
              <mc:Choice xmlns:v="urn:schemas-microsoft-com:vml" Requires="v">
                <p:oleObj spid="_x0000_s64556" name="Equation" r:id="rId4" imgW="1536480" imgH="241200" progId="Equation.3">
                  <p:embed/>
                </p:oleObj>
              </mc:Choice>
              <mc:Fallback>
                <p:oleObj name="Equation" r:id="rId4" imgW="1536480" imgH="2412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727" y="3382391"/>
                        <a:ext cx="5399088" cy="842963"/>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517" name="Text Box 5"/>
          <p:cNvSpPr txBox="1">
            <a:spLocks noChangeArrowheads="1"/>
          </p:cNvSpPr>
          <p:nvPr/>
        </p:nvSpPr>
        <p:spPr bwMode="auto">
          <a:xfrm>
            <a:off x="276225" y="2795524"/>
            <a:ext cx="2190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dirty="0"/>
              <a:t>Peer influence model:</a:t>
            </a:r>
          </a:p>
        </p:txBody>
      </p:sp>
      <p:sp>
        <p:nvSpPr>
          <p:cNvPr id="7" name="Text Box 4"/>
          <p:cNvSpPr txBox="1">
            <a:spLocks noChangeArrowheads="1"/>
          </p:cNvSpPr>
          <p:nvPr/>
        </p:nvSpPr>
        <p:spPr bwMode="auto">
          <a:xfrm>
            <a:off x="101233" y="27318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Peer Influence Dynamics</a:t>
            </a:r>
            <a:endParaRPr lang="en-US" altLang="en-US" sz="2000" i="1" dirty="0"/>
          </a:p>
        </p:txBody>
      </p:sp>
      <p:sp>
        <p:nvSpPr>
          <p:cNvPr id="2" name="TextBox 1"/>
          <p:cNvSpPr txBox="1"/>
          <p:nvPr/>
        </p:nvSpPr>
        <p:spPr>
          <a:xfrm>
            <a:off x="448056" y="4617720"/>
            <a:ext cx="7790688" cy="1938992"/>
          </a:xfrm>
          <a:prstGeom prst="rect">
            <a:avLst/>
          </a:prstGeom>
          <a:noFill/>
        </p:spPr>
        <p:txBody>
          <a:bodyPr wrap="square" rtlCol="0">
            <a:spAutoFit/>
          </a:bodyPr>
          <a:lstStyle/>
          <a:p>
            <a:r>
              <a:rPr lang="en-US" dirty="0" smtClean="0"/>
              <a:t>This is the linear network autocorrelation model, and as specified, the model makes strong assumptions about equilibrium opinion and static relations.    </a:t>
            </a:r>
          </a:p>
          <a:p>
            <a:endParaRPr lang="en-US" dirty="0" smtClean="0"/>
          </a:p>
          <a:p>
            <a:pPr lvl="1"/>
            <a:r>
              <a:rPr lang="en-US" dirty="0" smtClean="0">
                <a:sym typeface="Wingdings" panose="05000000000000000000" pitchFamily="2" charset="2"/>
              </a:rPr>
              <a:t> Some variants on this also expand e to include alternative autocorrelation in the error structure.</a:t>
            </a:r>
            <a:endParaRPr lang="en-US" dirty="0" smtClean="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Text Box 3"/>
          <p:cNvSpPr txBox="1">
            <a:spLocks noChangeArrowheads="1"/>
          </p:cNvSpPr>
          <p:nvPr/>
        </p:nvSpPr>
        <p:spPr bwMode="auto">
          <a:xfrm>
            <a:off x="276225" y="1257300"/>
            <a:ext cx="848995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800" dirty="0" smtClean="0"/>
              <a:t>There are two common ways to test for peer associations through networks. </a:t>
            </a:r>
          </a:p>
          <a:p>
            <a:endParaRPr lang="en-US" altLang="en-US" sz="1800" dirty="0" smtClean="0"/>
          </a:p>
          <a:p>
            <a:r>
              <a:rPr lang="en-US" altLang="en-US" sz="1800" dirty="0" smtClean="0"/>
              <a:t>The </a:t>
            </a:r>
            <a:r>
              <a:rPr lang="en-US" altLang="en-US" sz="1800" dirty="0"/>
              <a:t>first estimates the parameters (</a:t>
            </a:r>
            <a:r>
              <a:rPr lang="en-US" altLang="en-US" sz="1800" dirty="0">
                <a:latin typeface="Symbol" pitchFamily="18" charset="2"/>
              </a:rPr>
              <a:t>a</a:t>
            </a:r>
            <a:r>
              <a:rPr lang="en-US" altLang="en-US" sz="1800" dirty="0"/>
              <a:t> and </a:t>
            </a:r>
            <a:r>
              <a:rPr lang="en-US" altLang="en-US" sz="1800" dirty="0">
                <a:latin typeface="Symbol" pitchFamily="18" charset="2"/>
              </a:rPr>
              <a:t>b</a:t>
            </a:r>
            <a:r>
              <a:rPr lang="en-US" altLang="en-US" sz="1800" dirty="0"/>
              <a:t>) of the </a:t>
            </a:r>
            <a:r>
              <a:rPr lang="en-US" altLang="en-US" sz="1800" dirty="0" smtClean="0"/>
              <a:t>network autocorrelation model </a:t>
            </a:r>
            <a:r>
              <a:rPr lang="en-US" altLang="en-US" sz="1800" dirty="0"/>
              <a:t>directly, the second transforms the network into a </a:t>
            </a:r>
            <a:r>
              <a:rPr lang="en-US" altLang="en-US" sz="1800" i="1" dirty="0"/>
              <a:t>dyadic</a:t>
            </a:r>
            <a:r>
              <a:rPr lang="en-US" altLang="en-US" sz="1800" dirty="0"/>
              <a:t> model, predicting similarity among actors.</a:t>
            </a:r>
          </a:p>
        </p:txBody>
      </p:sp>
      <p:graphicFrame>
        <p:nvGraphicFramePr>
          <p:cNvPr id="64516" name="Object 4"/>
          <p:cNvGraphicFramePr>
            <a:graphicFrameLocks noChangeAspect="1"/>
          </p:cNvGraphicFramePr>
          <p:nvPr>
            <p:extLst>
              <p:ext uri="{D42A27DB-BD31-4B8C-83A1-F6EECF244321}">
                <p14:modId xmlns:p14="http://schemas.microsoft.com/office/powerpoint/2010/main" val="3605686488"/>
              </p:ext>
            </p:extLst>
          </p:nvPr>
        </p:nvGraphicFramePr>
        <p:xfrm>
          <a:off x="1371727" y="3382391"/>
          <a:ext cx="5399088" cy="842963"/>
        </p:xfrm>
        <a:graphic>
          <a:graphicData uri="http://schemas.openxmlformats.org/presentationml/2006/ole">
            <mc:AlternateContent xmlns:mc="http://schemas.openxmlformats.org/markup-compatibility/2006">
              <mc:Choice xmlns:v="urn:schemas-microsoft-com:vml" Requires="v">
                <p:oleObj spid="_x0000_s171022" name="Equation" r:id="rId4" imgW="1536480" imgH="241200" progId="Equation.3">
                  <p:embed/>
                </p:oleObj>
              </mc:Choice>
              <mc:Fallback>
                <p:oleObj name="Equation" r:id="rId4" imgW="1536480" imgH="24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727" y="3382391"/>
                        <a:ext cx="5399088" cy="842963"/>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517" name="Text Box 5"/>
          <p:cNvSpPr txBox="1">
            <a:spLocks noChangeArrowheads="1"/>
          </p:cNvSpPr>
          <p:nvPr/>
        </p:nvSpPr>
        <p:spPr bwMode="auto">
          <a:xfrm>
            <a:off x="276225" y="2795524"/>
            <a:ext cx="2190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dirty="0"/>
              <a:t>Peer influence model:</a:t>
            </a:r>
          </a:p>
        </p:txBody>
      </p:sp>
      <p:sp>
        <p:nvSpPr>
          <p:cNvPr id="7" name="Text Box 4"/>
          <p:cNvSpPr txBox="1">
            <a:spLocks noChangeArrowheads="1"/>
          </p:cNvSpPr>
          <p:nvPr/>
        </p:nvSpPr>
        <p:spPr bwMode="auto">
          <a:xfrm>
            <a:off x="101233" y="27318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Peer Influence Dynamics</a:t>
            </a:r>
            <a:endParaRPr lang="en-US" altLang="en-US" sz="2000" i="1" dirty="0"/>
          </a:p>
        </p:txBody>
      </p:sp>
      <p:sp>
        <p:nvSpPr>
          <p:cNvPr id="8" name="Text Box 6"/>
          <p:cNvSpPr txBox="1">
            <a:spLocks noChangeArrowheads="1"/>
          </p:cNvSpPr>
          <p:nvPr/>
        </p:nvSpPr>
        <p:spPr bwMode="auto">
          <a:xfrm>
            <a:off x="351409" y="4681347"/>
            <a:ext cx="8237538"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600" dirty="0" smtClean="0"/>
              <a:t>Note that since WY</a:t>
            </a:r>
            <a:r>
              <a:rPr lang="en-US" altLang="en-US" sz="1600" baseline="30000" dirty="0">
                <a:sym typeface="Symbol" pitchFamily="18" charset="2"/>
              </a:rPr>
              <a:t>  </a:t>
            </a:r>
            <a:r>
              <a:rPr lang="en-US" altLang="en-US" sz="1600" baseline="30000" dirty="0" smtClean="0">
                <a:sym typeface="Symbol" pitchFamily="18" charset="2"/>
              </a:rPr>
              <a:t>is a </a:t>
            </a:r>
            <a:r>
              <a:rPr lang="en-US" altLang="en-US" sz="1600" dirty="0" err="1" smtClean="0">
                <a:sym typeface="Symbol" pitchFamily="18" charset="2"/>
              </a:rPr>
              <a:t>a</a:t>
            </a:r>
            <a:r>
              <a:rPr lang="en-US" altLang="en-US" sz="1600" dirty="0" smtClean="0">
                <a:sym typeface="Symbol" pitchFamily="18" charset="2"/>
              </a:rPr>
              <a:t> simple </a:t>
            </a:r>
            <a:r>
              <a:rPr lang="en-US" altLang="en-US" sz="1600" dirty="0">
                <a:sym typeface="Symbol" pitchFamily="18" charset="2"/>
              </a:rPr>
              <a:t>vector </a:t>
            </a:r>
            <a:r>
              <a:rPr lang="en-US" altLang="en-US" sz="1600" dirty="0" smtClean="0">
                <a:sym typeface="Symbol" pitchFamily="18" charset="2"/>
              </a:rPr>
              <a:t> -- weighted mean of friends Y -- which </a:t>
            </a:r>
            <a:r>
              <a:rPr lang="en-US" altLang="en-US" sz="1600" dirty="0">
                <a:sym typeface="Symbol" pitchFamily="18" charset="2"/>
              </a:rPr>
              <a:t>can be </a:t>
            </a:r>
            <a:r>
              <a:rPr lang="en-US" altLang="en-US" sz="1600" dirty="0" smtClean="0">
                <a:sym typeface="Symbol" pitchFamily="18" charset="2"/>
              </a:rPr>
              <a:t>constructed and added </a:t>
            </a:r>
            <a:r>
              <a:rPr lang="en-US" altLang="en-US" sz="1600" dirty="0">
                <a:sym typeface="Symbol" pitchFamily="18" charset="2"/>
              </a:rPr>
              <a:t>to your </a:t>
            </a:r>
            <a:r>
              <a:rPr lang="en-US" altLang="en-US" sz="1600" dirty="0" smtClean="0">
                <a:sym typeface="Symbol" pitchFamily="18" charset="2"/>
              </a:rPr>
              <a:t>GLM model</a:t>
            </a:r>
            <a:r>
              <a:rPr lang="en-US" altLang="en-US" sz="1600" dirty="0">
                <a:sym typeface="Symbol" pitchFamily="18" charset="2"/>
              </a:rPr>
              <a:t>.  That is, multiple Y by a W matrix, and run the regression with WY as a new variable, and the regression coefficient is an estimate of </a:t>
            </a:r>
            <a:r>
              <a:rPr lang="en-US" altLang="en-US" sz="1600" dirty="0">
                <a:latin typeface="Symbol" pitchFamily="18" charset="2"/>
                <a:sym typeface="Symbol" pitchFamily="18" charset="2"/>
              </a:rPr>
              <a:t>a</a:t>
            </a:r>
            <a:r>
              <a:rPr lang="en-US" altLang="en-US" sz="1600" dirty="0">
                <a:sym typeface="Symbol" pitchFamily="18" charset="2"/>
              </a:rPr>
              <a:t>.  </a:t>
            </a:r>
            <a:r>
              <a:rPr lang="en-US" altLang="en-US" sz="1600" dirty="0" smtClean="0">
                <a:sym typeface="Symbol" pitchFamily="18" charset="2"/>
              </a:rPr>
              <a:t>This </a:t>
            </a:r>
            <a:r>
              <a:rPr lang="en-US" altLang="en-US" sz="1600" dirty="0">
                <a:sym typeface="Symbol" pitchFamily="18" charset="2"/>
              </a:rPr>
              <a:t>is what </a:t>
            </a:r>
            <a:r>
              <a:rPr lang="en-US" altLang="en-US" sz="1600" dirty="0" err="1">
                <a:sym typeface="Symbol" pitchFamily="18" charset="2"/>
              </a:rPr>
              <a:t>Doriean</a:t>
            </a:r>
            <a:r>
              <a:rPr lang="en-US" altLang="en-US" sz="1600" dirty="0">
                <a:sym typeface="Symbol" pitchFamily="18" charset="2"/>
              </a:rPr>
              <a:t> calls the QAD estimate of peer influence</a:t>
            </a:r>
            <a:r>
              <a:rPr lang="en-US" altLang="en-US" sz="1600" dirty="0" smtClean="0">
                <a:sym typeface="Symbol" pitchFamily="18" charset="2"/>
              </a:rPr>
              <a:t>.  </a:t>
            </a:r>
            <a:endParaRPr lang="en-US" altLang="en-US" sz="1600" dirty="0">
              <a:sym typeface="Symbol" pitchFamily="18" charset="2"/>
            </a:endParaRPr>
          </a:p>
          <a:p>
            <a:endParaRPr lang="en-US" altLang="en-US" sz="1600" dirty="0" smtClean="0">
              <a:sym typeface="Symbol" pitchFamily="18" charset="2"/>
            </a:endParaRPr>
          </a:p>
          <a:p>
            <a:r>
              <a:rPr lang="en-US" altLang="en-US" sz="1600" dirty="0" smtClean="0">
                <a:sym typeface="Symbol" pitchFamily="18" charset="2"/>
              </a:rPr>
              <a:t>It’s wrong, a will be biased, but it’s often not terribly wrong if most obvious selection factors are built int0 X</a:t>
            </a:r>
            <a:endParaRPr lang="en-US" altLang="en-US" sz="1600" dirty="0"/>
          </a:p>
        </p:txBody>
      </p:sp>
    </p:spTree>
    <p:extLst>
      <p:ext uri="{BB962C8B-B14F-4D97-AF65-F5344CB8AC3E}">
        <p14:creationId xmlns:p14="http://schemas.microsoft.com/office/powerpoint/2010/main" val="246097742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2"/>
          <p:cNvSpPr txBox="1">
            <a:spLocks noChangeArrowheads="1"/>
          </p:cNvSpPr>
          <p:nvPr/>
        </p:nvSpPr>
        <p:spPr bwMode="auto">
          <a:xfrm>
            <a:off x="660781" y="1260856"/>
            <a:ext cx="7505700"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800" dirty="0" smtClean="0"/>
              <a:t>An obvious problem </a:t>
            </a:r>
            <a:r>
              <a:rPr lang="en-US" altLang="en-US" sz="1800" dirty="0"/>
              <a:t>with </a:t>
            </a:r>
            <a:r>
              <a:rPr lang="en-US" altLang="en-US" sz="1800" dirty="0" smtClean="0"/>
              <a:t>this specification is </a:t>
            </a:r>
            <a:r>
              <a:rPr lang="en-US" altLang="en-US" sz="1800" dirty="0"/>
              <a:t>that cases are, by definition, not </a:t>
            </a:r>
            <a:r>
              <a:rPr lang="en-US" altLang="en-US" sz="1800" dirty="0" smtClean="0"/>
              <a:t>independent, hence “network autocorrelation” terminology.  </a:t>
            </a:r>
          </a:p>
          <a:p>
            <a:endParaRPr lang="en-US" altLang="en-US" sz="1800" dirty="0"/>
          </a:p>
          <a:p>
            <a:r>
              <a:rPr lang="en-US" altLang="en-US" sz="1800" dirty="0" smtClean="0"/>
              <a:t>In </a:t>
            </a:r>
            <a:r>
              <a:rPr lang="en-US" altLang="en-US" sz="1800" dirty="0"/>
              <a:t>practice, the QAD approach (perhaps combined with a GLS estimator) results in empirical estimates that are “virtually indistinguishable” from MLE (Doreian et al, 1984)</a:t>
            </a:r>
          </a:p>
          <a:p>
            <a:endParaRPr lang="en-US" altLang="en-US" sz="1800" dirty="0"/>
          </a:p>
          <a:p>
            <a:r>
              <a:rPr lang="en-US" altLang="en-US" sz="1800" dirty="0"/>
              <a:t>The proper way to estimate the peer equation is to use maximum likelihood estimates, and Doreian gives the formulas for this in his </a:t>
            </a:r>
            <a:r>
              <a:rPr lang="en-US" altLang="en-US" sz="1800" dirty="0" smtClean="0"/>
              <a:t>paper, and Carter Butts has implemented in in R with the LNAM procedure. </a:t>
            </a:r>
            <a:endParaRPr lang="en-US" altLang="en-US" sz="1800" dirty="0"/>
          </a:p>
          <a:p>
            <a:endParaRPr lang="en-US" altLang="en-US" sz="1800" dirty="0"/>
          </a:p>
          <a:p>
            <a:r>
              <a:rPr lang="en-US" altLang="en-US" sz="1800" dirty="0" smtClean="0"/>
              <a:t>An alternative is </a:t>
            </a:r>
            <a:r>
              <a:rPr lang="en-US" altLang="en-US" sz="1800" dirty="0"/>
              <a:t>to use non-parametric approaches, such as the Quadratic Assignment Procedure, to estimate the effects.</a:t>
            </a:r>
          </a:p>
        </p:txBody>
      </p:sp>
      <p:sp>
        <p:nvSpPr>
          <p:cNvPr id="3" name="Text Box 4"/>
          <p:cNvSpPr txBox="1">
            <a:spLocks noChangeArrowheads="1"/>
          </p:cNvSpPr>
          <p:nvPr/>
        </p:nvSpPr>
        <p:spPr bwMode="auto">
          <a:xfrm>
            <a:off x="101233" y="27318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Peer Influence Dynamics</a:t>
            </a:r>
            <a:endParaRPr lang="en-US" altLang="en-US" sz="2000" i="1" dirty="0"/>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305181" y="965835"/>
            <a:ext cx="396935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Peer influence through Dyad Models</a:t>
            </a:r>
          </a:p>
        </p:txBody>
      </p:sp>
      <p:sp>
        <p:nvSpPr>
          <p:cNvPr id="69635" name="Text Box 3"/>
          <p:cNvSpPr txBox="1">
            <a:spLocks noChangeArrowheads="1"/>
          </p:cNvSpPr>
          <p:nvPr/>
        </p:nvSpPr>
        <p:spPr bwMode="auto">
          <a:xfrm>
            <a:off x="390525" y="1420876"/>
            <a:ext cx="84836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800" dirty="0"/>
              <a:t>Another way to get at peer influence is not through the </a:t>
            </a:r>
            <a:r>
              <a:rPr lang="en-US" altLang="en-US" sz="1800" u="sng" dirty="0"/>
              <a:t>level</a:t>
            </a:r>
            <a:r>
              <a:rPr lang="en-US" altLang="en-US" sz="1800" dirty="0"/>
              <a:t> of Y, but </a:t>
            </a:r>
            <a:r>
              <a:rPr lang="en-US" altLang="en-US" sz="1800" dirty="0" smtClean="0"/>
              <a:t>by assessing the similarity of connected peers.  </a:t>
            </a:r>
            <a:r>
              <a:rPr lang="en-US" altLang="en-US" sz="1800" dirty="0"/>
              <a:t>Recall the simulated example:  peer influence is reflected in how </a:t>
            </a:r>
            <a:r>
              <a:rPr lang="en-US" altLang="en-US" sz="1800" u="sng" dirty="0"/>
              <a:t>close </a:t>
            </a:r>
            <a:r>
              <a:rPr lang="en-US" altLang="en-US" sz="1800" dirty="0"/>
              <a:t>points are to each other.</a:t>
            </a:r>
          </a:p>
        </p:txBody>
      </p:sp>
      <p:pic>
        <p:nvPicPr>
          <p:cNvPr id="69636" name="Picture 4" descr="peering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088" y="2709863"/>
            <a:ext cx="3654425" cy="3368675"/>
          </a:xfrm>
          <a:prstGeom prst="rect">
            <a:avLst/>
          </a:prstGeom>
          <a:noFill/>
          <a:extLst>
            <a:ext uri="{909E8E84-426E-40DD-AFC4-6F175D3DCCD1}">
              <a14:hiddenFill xmlns:a14="http://schemas.microsoft.com/office/drawing/2010/main">
                <a:solidFill>
                  <a:srgbClr val="FFFFFF"/>
                </a:solidFill>
              </a14:hiddenFill>
            </a:ext>
          </a:extLst>
        </p:spPr>
      </p:pic>
      <p:pic>
        <p:nvPicPr>
          <p:cNvPr id="69639" name="Picture 7" descr="peering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4438" y="2724150"/>
            <a:ext cx="3413125" cy="33147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4"/>
          <p:cNvSpPr txBox="1">
            <a:spLocks noChangeArrowheads="1"/>
          </p:cNvSpPr>
          <p:nvPr/>
        </p:nvSpPr>
        <p:spPr bwMode="auto">
          <a:xfrm>
            <a:off x="101233" y="27318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Peer Influence Dynamics</a:t>
            </a:r>
            <a:endParaRPr lang="en-US" altLang="en-US" sz="2000" i="1"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2"/>
          <p:cNvSpPr txBox="1">
            <a:spLocks noChangeArrowheads="1"/>
          </p:cNvSpPr>
          <p:nvPr/>
        </p:nvSpPr>
        <p:spPr bwMode="auto">
          <a:xfrm>
            <a:off x="378333" y="1249299"/>
            <a:ext cx="396935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Peer influence through Dyad Models</a:t>
            </a:r>
          </a:p>
        </p:txBody>
      </p:sp>
      <p:sp>
        <p:nvSpPr>
          <p:cNvPr id="74755" name="Text Box 3"/>
          <p:cNvSpPr txBox="1">
            <a:spLocks noChangeArrowheads="1"/>
          </p:cNvSpPr>
          <p:nvPr/>
        </p:nvSpPr>
        <p:spPr bwMode="auto">
          <a:xfrm>
            <a:off x="545973" y="1604328"/>
            <a:ext cx="421140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dirty="0"/>
              <a:t>The model is now expressed at the dyad level as:</a:t>
            </a:r>
          </a:p>
        </p:txBody>
      </p:sp>
      <p:graphicFrame>
        <p:nvGraphicFramePr>
          <p:cNvPr id="74756" name="Object 4"/>
          <p:cNvGraphicFramePr>
            <a:graphicFrameLocks noChangeAspect="1"/>
          </p:cNvGraphicFramePr>
          <p:nvPr/>
        </p:nvGraphicFramePr>
        <p:xfrm>
          <a:off x="2182813" y="2189163"/>
          <a:ext cx="4575175" cy="901700"/>
        </p:xfrm>
        <a:graphic>
          <a:graphicData uri="http://schemas.openxmlformats.org/presentationml/2006/ole">
            <mc:AlternateContent xmlns:mc="http://schemas.openxmlformats.org/markup-compatibility/2006">
              <mc:Choice xmlns:v="urn:schemas-microsoft-com:vml" Requires="v">
                <p:oleObj spid="_x0000_s74795" name="Equation" r:id="rId3" imgW="1739880" imgH="342720" progId="Equation.3">
                  <p:embed/>
                </p:oleObj>
              </mc:Choice>
              <mc:Fallback>
                <p:oleObj name="Equation" r:id="rId3" imgW="1739880" imgH="34272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2813" y="2189163"/>
                        <a:ext cx="4575175" cy="90170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4757" name="Text Box 5"/>
          <p:cNvSpPr txBox="1">
            <a:spLocks noChangeArrowheads="1"/>
          </p:cNvSpPr>
          <p:nvPr/>
        </p:nvSpPr>
        <p:spPr bwMode="auto">
          <a:xfrm>
            <a:off x="486537" y="3369564"/>
            <a:ext cx="8032750"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600" dirty="0"/>
              <a:t>Where </a:t>
            </a:r>
            <a:r>
              <a:rPr lang="en-US" altLang="en-US" sz="1600" b="1" dirty="0"/>
              <a:t>Y</a:t>
            </a:r>
            <a:r>
              <a:rPr lang="en-US" altLang="en-US" sz="1600" dirty="0"/>
              <a:t> is a matrix of similarities, A is an adjacency matrix, and </a:t>
            </a:r>
            <a:r>
              <a:rPr lang="en-US" altLang="en-US" sz="1600" b="1" dirty="0" err="1"/>
              <a:t>X</a:t>
            </a:r>
            <a:r>
              <a:rPr lang="en-US" altLang="en-US" sz="1600" baseline="-25000" dirty="0" err="1"/>
              <a:t>k</a:t>
            </a:r>
            <a:r>
              <a:rPr lang="en-US" altLang="en-US" sz="1600" dirty="0"/>
              <a:t> is a matrix of similarities on </a:t>
            </a:r>
            <a:r>
              <a:rPr lang="en-US" altLang="en-US" sz="1600" dirty="0" smtClean="0"/>
              <a:t>attributes</a:t>
            </a:r>
          </a:p>
          <a:p>
            <a:endParaRPr lang="en-US" altLang="en-US" sz="1600" dirty="0" smtClean="0"/>
          </a:p>
          <a:p>
            <a:r>
              <a:rPr lang="en-US" altLang="en-US" sz="1600" u="sng" dirty="0" smtClean="0"/>
              <a:t>Advantages </a:t>
            </a:r>
            <a:r>
              <a:rPr lang="en-US" altLang="en-US" sz="1600" dirty="0" smtClean="0"/>
              <a:t>include ease of specifying relation-specific similarity functions.  You can add different features of a relation by adjusting/adding “</a:t>
            </a:r>
            <a:r>
              <a:rPr lang="en-US" altLang="en-US" sz="1600" dirty="0" err="1" smtClean="0"/>
              <a:t>A</a:t>
            </a:r>
            <a:r>
              <a:rPr lang="en-US" altLang="en-US" sz="1600" baseline="-25000" dirty="0" err="1" smtClean="0"/>
              <a:t>ij</a:t>
            </a:r>
            <a:r>
              <a:rPr lang="en-US" altLang="en-US" sz="1600" dirty="0" smtClean="0"/>
              <a:t>” variables.</a:t>
            </a:r>
          </a:p>
          <a:p>
            <a:endParaRPr lang="en-US" altLang="en-US" sz="1600" dirty="0"/>
          </a:p>
          <a:p>
            <a:r>
              <a:rPr lang="en-US" altLang="en-US" sz="1600" u="sng" dirty="0" smtClean="0"/>
              <a:t>Disadvantage </a:t>
            </a:r>
            <a:r>
              <a:rPr lang="en-US" altLang="en-US" sz="1600" dirty="0" smtClean="0"/>
              <a:t>is that now in addition to network autocorrelation, you have repeated cases (on both sides).</a:t>
            </a:r>
          </a:p>
          <a:p>
            <a:endParaRPr lang="en-US" altLang="en-US" sz="1600" dirty="0"/>
          </a:p>
          <a:p>
            <a:r>
              <a:rPr lang="en-US" altLang="en-US" sz="1600" dirty="0" smtClean="0"/>
              <a:t>But these can be dealt with using non-parametric modeling &amp; testing techniques (QAP, for example). (which we will go over this afternoon)</a:t>
            </a:r>
            <a:endParaRPr lang="en-US" altLang="en-US" sz="1600" dirty="0"/>
          </a:p>
        </p:txBody>
      </p:sp>
      <p:sp>
        <p:nvSpPr>
          <p:cNvPr id="6" name="Text Box 4"/>
          <p:cNvSpPr txBox="1">
            <a:spLocks noChangeArrowheads="1"/>
          </p:cNvSpPr>
          <p:nvPr/>
        </p:nvSpPr>
        <p:spPr bwMode="auto">
          <a:xfrm>
            <a:off x="101233" y="27318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Peer Influence Dynamics</a:t>
            </a:r>
            <a:endParaRPr lang="en-US" altLang="en-US" sz="2000" i="1"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800" y="1697038"/>
            <a:ext cx="8026400" cy="3462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 Box 4"/>
          <p:cNvSpPr txBox="1">
            <a:spLocks noChangeArrowheads="1"/>
          </p:cNvSpPr>
          <p:nvPr/>
        </p:nvSpPr>
        <p:spPr bwMode="auto">
          <a:xfrm>
            <a:off x="101233" y="273183"/>
            <a:ext cx="466582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Peer Influence &amp; Health: Current Lit &amp; Controversies</a:t>
            </a:r>
            <a:endParaRPr lang="en-US" altLang="en-US" sz="2000" i="1"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00" name="Text Box 4"/>
          <p:cNvSpPr txBox="1">
            <a:spLocks noChangeArrowheads="1"/>
          </p:cNvSpPr>
          <p:nvPr/>
        </p:nvSpPr>
        <p:spPr bwMode="auto">
          <a:xfrm>
            <a:off x="180212" y="1160336"/>
            <a:ext cx="2197227"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600" dirty="0"/>
              <a:t>Used the friend/relative tracking data from a larger heart-health study to identify network contacts, including friends. </a:t>
            </a:r>
          </a:p>
          <a:p>
            <a:endParaRPr lang="en-US" altLang="en-US" sz="1600" dirty="0"/>
          </a:p>
          <a:p>
            <a:endParaRPr lang="en-US" altLang="en-US" sz="1600" dirty="0"/>
          </a:p>
        </p:txBody>
      </p:sp>
      <p:pic>
        <p:nvPicPr>
          <p:cNvPr id="13210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7345" y="1097279"/>
            <a:ext cx="6321230" cy="5541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Box 4"/>
          <p:cNvSpPr txBox="1">
            <a:spLocks noChangeArrowheads="1"/>
          </p:cNvSpPr>
          <p:nvPr/>
        </p:nvSpPr>
        <p:spPr bwMode="auto">
          <a:xfrm>
            <a:off x="101233" y="273183"/>
            <a:ext cx="466582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Peer Influence &amp; Health: Current Lit &amp; Controversies</a:t>
            </a:r>
            <a:endParaRPr lang="en-US" altLang="en-US" sz="2000" i="1" dirty="0"/>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0338" y="1327150"/>
            <a:ext cx="5418137" cy="417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Box 4"/>
          <p:cNvSpPr txBox="1">
            <a:spLocks noChangeArrowheads="1"/>
          </p:cNvSpPr>
          <p:nvPr/>
        </p:nvSpPr>
        <p:spPr bwMode="auto">
          <a:xfrm>
            <a:off x="180212" y="1160336"/>
            <a:ext cx="2197227"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600" dirty="0"/>
              <a:t>Used the friend/relative tracking data from a larger heart-health study to identify network contacts, including friends. </a:t>
            </a:r>
          </a:p>
          <a:p>
            <a:endParaRPr lang="en-US" altLang="en-US" sz="1600" dirty="0"/>
          </a:p>
          <a:p>
            <a:endParaRPr lang="en-US" altLang="en-US" sz="1600" dirty="0"/>
          </a:p>
        </p:txBody>
      </p:sp>
      <p:sp>
        <p:nvSpPr>
          <p:cNvPr id="6" name="Text Box 4"/>
          <p:cNvSpPr txBox="1">
            <a:spLocks noChangeArrowheads="1"/>
          </p:cNvSpPr>
          <p:nvPr/>
        </p:nvSpPr>
        <p:spPr bwMode="auto">
          <a:xfrm>
            <a:off x="101233" y="273183"/>
            <a:ext cx="466582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Peer Influence &amp; Health: Current Lit &amp; Controversies</a:t>
            </a:r>
            <a:endParaRPr lang="en-US" altLang="en-US" sz="2000" i="1" dirty="0"/>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7638" y="1349375"/>
            <a:ext cx="5418137" cy="415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Box 4"/>
          <p:cNvSpPr txBox="1">
            <a:spLocks noChangeArrowheads="1"/>
          </p:cNvSpPr>
          <p:nvPr/>
        </p:nvSpPr>
        <p:spPr bwMode="auto">
          <a:xfrm>
            <a:off x="180212" y="1160336"/>
            <a:ext cx="2197227"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600" dirty="0"/>
              <a:t>Used the friend/relative tracking data from a larger heart-health study to identify network contacts, including friends. </a:t>
            </a:r>
          </a:p>
          <a:p>
            <a:endParaRPr lang="en-US" altLang="en-US" sz="1600" dirty="0"/>
          </a:p>
          <a:p>
            <a:endParaRPr lang="en-US" altLang="en-US" sz="1600" dirty="0"/>
          </a:p>
        </p:txBody>
      </p:sp>
      <p:sp>
        <p:nvSpPr>
          <p:cNvPr id="6" name="Text Box 4"/>
          <p:cNvSpPr txBox="1">
            <a:spLocks noChangeArrowheads="1"/>
          </p:cNvSpPr>
          <p:nvPr/>
        </p:nvSpPr>
        <p:spPr bwMode="auto">
          <a:xfrm>
            <a:off x="101233" y="273183"/>
            <a:ext cx="466582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Peer Influence &amp; Health: Current Lit &amp; Controversies</a:t>
            </a:r>
            <a:endParaRPr lang="en-US" altLang="en-US" sz="2000" i="1" dirty="0"/>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7638" y="1349375"/>
            <a:ext cx="5418137" cy="415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Box 4"/>
          <p:cNvSpPr txBox="1">
            <a:spLocks noChangeArrowheads="1"/>
          </p:cNvSpPr>
          <p:nvPr/>
        </p:nvSpPr>
        <p:spPr bwMode="auto">
          <a:xfrm>
            <a:off x="180212" y="1160336"/>
            <a:ext cx="2197227"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600" dirty="0"/>
              <a:t>Used the friend/relative tracking data from a larger heart-health study to identify network contacts, including friends. </a:t>
            </a:r>
          </a:p>
          <a:p>
            <a:endParaRPr lang="en-US" altLang="en-US" sz="1600" dirty="0"/>
          </a:p>
          <a:p>
            <a:endParaRPr lang="en-US" altLang="en-US" sz="1600" dirty="0"/>
          </a:p>
        </p:txBody>
      </p:sp>
      <p:sp>
        <p:nvSpPr>
          <p:cNvPr id="6" name="Text Box 4"/>
          <p:cNvSpPr txBox="1">
            <a:spLocks noChangeArrowheads="1"/>
          </p:cNvSpPr>
          <p:nvPr/>
        </p:nvSpPr>
        <p:spPr bwMode="auto">
          <a:xfrm>
            <a:off x="101233" y="273183"/>
            <a:ext cx="466582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Peer Influence &amp; Health: Current Lit &amp; Controversies</a:t>
            </a:r>
            <a:endParaRPr lang="en-US" altLang="en-US" sz="2000" i="1"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ChangeArrowheads="1"/>
          </p:cNvSpPr>
          <p:nvPr/>
        </p:nvSpPr>
        <p:spPr bwMode="auto">
          <a:xfrm>
            <a:off x="3348038" y="987425"/>
            <a:ext cx="26352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2000" b="1">
                <a:latin typeface="Arial" pitchFamily="34" charset="0"/>
                <a:cs typeface="Arial" pitchFamily="34" charset="0"/>
              </a:rPr>
              <a:t>Probability of transfer</a:t>
            </a:r>
            <a:endParaRPr lang="en-US" altLang="en-US" sz="2000">
              <a:cs typeface="Arial" pitchFamily="34" charset="0"/>
            </a:endParaRPr>
          </a:p>
        </p:txBody>
      </p:sp>
      <p:sp>
        <p:nvSpPr>
          <p:cNvPr id="102403" name="Rectangle 3"/>
          <p:cNvSpPr>
            <a:spLocks noChangeArrowheads="1"/>
          </p:cNvSpPr>
          <p:nvPr/>
        </p:nvSpPr>
        <p:spPr bwMode="auto">
          <a:xfrm>
            <a:off x="1751013" y="1228725"/>
            <a:ext cx="57721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300">
                <a:latin typeface="Arial" pitchFamily="34" charset="0"/>
                <a:cs typeface="Arial" pitchFamily="34" charset="0"/>
              </a:rPr>
              <a:t>by distance and number of non-overlapping paths, assume a constant p</a:t>
            </a:r>
            <a:r>
              <a:rPr lang="en-US" altLang="en-US" sz="1300" baseline="-25000">
                <a:latin typeface="Arial" pitchFamily="34" charset="0"/>
                <a:cs typeface="Arial" pitchFamily="34" charset="0"/>
              </a:rPr>
              <a:t>ij</a:t>
            </a:r>
            <a:r>
              <a:rPr lang="en-US" altLang="en-US" sz="1300">
                <a:latin typeface="Arial" pitchFamily="34" charset="0"/>
                <a:cs typeface="Arial" pitchFamily="34" charset="0"/>
              </a:rPr>
              <a:t> of 0.6</a:t>
            </a:r>
            <a:endParaRPr lang="en-US" altLang="en-US" sz="2000">
              <a:cs typeface="Arial" pitchFamily="34" charset="0"/>
            </a:endParaRPr>
          </a:p>
        </p:txBody>
      </p:sp>
      <p:sp>
        <p:nvSpPr>
          <p:cNvPr id="102404" name="Line 5"/>
          <p:cNvSpPr>
            <a:spLocks noChangeShapeType="1"/>
          </p:cNvSpPr>
          <p:nvPr/>
        </p:nvSpPr>
        <p:spPr bwMode="auto">
          <a:xfrm>
            <a:off x="931863" y="5129213"/>
            <a:ext cx="7858125" cy="1587"/>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405" name="Line 6"/>
          <p:cNvSpPr>
            <a:spLocks noChangeShapeType="1"/>
          </p:cNvSpPr>
          <p:nvPr/>
        </p:nvSpPr>
        <p:spPr bwMode="auto">
          <a:xfrm>
            <a:off x="931863" y="4413250"/>
            <a:ext cx="7858125" cy="1588"/>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406" name="Line 7"/>
          <p:cNvSpPr>
            <a:spLocks noChangeShapeType="1"/>
          </p:cNvSpPr>
          <p:nvPr/>
        </p:nvSpPr>
        <p:spPr bwMode="auto">
          <a:xfrm>
            <a:off x="931863" y="3698875"/>
            <a:ext cx="7858125" cy="1588"/>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407" name="Line 8"/>
          <p:cNvSpPr>
            <a:spLocks noChangeShapeType="1"/>
          </p:cNvSpPr>
          <p:nvPr/>
        </p:nvSpPr>
        <p:spPr bwMode="auto">
          <a:xfrm>
            <a:off x="931863" y="2982913"/>
            <a:ext cx="7858125" cy="1587"/>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408" name="Line 9"/>
          <p:cNvSpPr>
            <a:spLocks noChangeShapeType="1"/>
          </p:cNvSpPr>
          <p:nvPr/>
        </p:nvSpPr>
        <p:spPr bwMode="auto">
          <a:xfrm>
            <a:off x="931863" y="2266950"/>
            <a:ext cx="7858125" cy="1588"/>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409" name="Line 10"/>
          <p:cNvSpPr>
            <a:spLocks noChangeShapeType="1"/>
          </p:cNvSpPr>
          <p:nvPr/>
        </p:nvSpPr>
        <p:spPr bwMode="auto">
          <a:xfrm>
            <a:off x="931863" y="1550988"/>
            <a:ext cx="7858125" cy="1587"/>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410" name="Line 11"/>
          <p:cNvSpPr>
            <a:spLocks noChangeShapeType="1"/>
          </p:cNvSpPr>
          <p:nvPr/>
        </p:nvSpPr>
        <p:spPr bwMode="auto">
          <a:xfrm>
            <a:off x="931863" y="5845175"/>
            <a:ext cx="7858125" cy="1588"/>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411" name="Rectangle 12"/>
          <p:cNvSpPr>
            <a:spLocks noChangeArrowheads="1"/>
          </p:cNvSpPr>
          <p:nvPr/>
        </p:nvSpPr>
        <p:spPr bwMode="auto">
          <a:xfrm>
            <a:off x="931863" y="1550988"/>
            <a:ext cx="7858125" cy="429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2000"/>
          </a:p>
        </p:txBody>
      </p:sp>
      <p:sp>
        <p:nvSpPr>
          <p:cNvPr id="102412" name="Line 13"/>
          <p:cNvSpPr>
            <a:spLocks noChangeShapeType="1"/>
          </p:cNvSpPr>
          <p:nvPr/>
        </p:nvSpPr>
        <p:spPr bwMode="auto">
          <a:xfrm>
            <a:off x="931863" y="1550988"/>
            <a:ext cx="1587" cy="4294187"/>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413" name="Line 14"/>
          <p:cNvSpPr>
            <a:spLocks noChangeShapeType="1"/>
          </p:cNvSpPr>
          <p:nvPr/>
        </p:nvSpPr>
        <p:spPr bwMode="auto">
          <a:xfrm>
            <a:off x="892175" y="5845175"/>
            <a:ext cx="396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414" name="Line 15"/>
          <p:cNvSpPr>
            <a:spLocks noChangeShapeType="1"/>
          </p:cNvSpPr>
          <p:nvPr/>
        </p:nvSpPr>
        <p:spPr bwMode="auto">
          <a:xfrm>
            <a:off x="892175" y="5129213"/>
            <a:ext cx="39688"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415" name="Line 16"/>
          <p:cNvSpPr>
            <a:spLocks noChangeShapeType="1"/>
          </p:cNvSpPr>
          <p:nvPr/>
        </p:nvSpPr>
        <p:spPr bwMode="auto">
          <a:xfrm>
            <a:off x="892175" y="4413250"/>
            <a:ext cx="396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416" name="Line 17"/>
          <p:cNvSpPr>
            <a:spLocks noChangeShapeType="1"/>
          </p:cNvSpPr>
          <p:nvPr/>
        </p:nvSpPr>
        <p:spPr bwMode="auto">
          <a:xfrm>
            <a:off x="892175" y="3698875"/>
            <a:ext cx="396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417" name="Line 18"/>
          <p:cNvSpPr>
            <a:spLocks noChangeShapeType="1"/>
          </p:cNvSpPr>
          <p:nvPr/>
        </p:nvSpPr>
        <p:spPr bwMode="auto">
          <a:xfrm>
            <a:off x="892175" y="2982913"/>
            <a:ext cx="39688"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418" name="Line 19"/>
          <p:cNvSpPr>
            <a:spLocks noChangeShapeType="1"/>
          </p:cNvSpPr>
          <p:nvPr/>
        </p:nvSpPr>
        <p:spPr bwMode="auto">
          <a:xfrm>
            <a:off x="892175" y="2266950"/>
            <a:ext cx="396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419" name="Line 20"/>
          <p:cNvSpPr>
            <a:spLocks noChangeShapeType="1"/>
          </p:cNvSpPr>
          <p:nvPr/>
        </p:nvSpPr>
        <p:spPr bwMode="auto">
          <a:xfrm>
            <a:off x="892175" y="1550988"/>
            <a:ext cx="39688"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420" name="Line 21"/>
          <p:cNvSpPr>
            <a:spLocks noChangeShapeType="1"/>
          </p:cNvSpPr>
          <p:nvPr/>
        </p:nvSpPr>
        <p:spPr bwMode="auto">
          <a:xfrm flipV="1">
            <a:off x="931863" y="5845175"/>
            <a:ext cx="1587" cy="396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421" name="Line 22"/>
          <p:cNvSpPr>
            <a:spLocks noChangeShapeType="1"/>
          </p:cNvSpPr>
          <p:nvPr/>
        </p:nvSpPr>
        <p:spPr bwMode="auto">
          <a:xfrm flipV="1">
            <a:off x="1804988" y="5845175"/>
            <a:ext cx="1587" cy="396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422" name="Line 23"/>
          <p:cNvSpPr>
            <a:spLocks noChangeShapeType="1"/>
          </p:cNvSpPr>
          <p:nvPr/>
        </p:nvSpPr>
        <p:spPr bwMode="auto">
          <a:xfrm flipV="1">
            <a:off x="2676525" y="5845175"/>
            <a:ext cx="1588" cy="396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423" name="Line 24"/>
          <p:cNvSpPr>
            <a:spLocks noChangeShapeType="1"/>
          </p:cNvSpPr>
          <p:nvPr/>
        </p:nvSpPr>
        <p:spPr bwMode="auto">
          <a:xfrm flipV="1">
            <a:off x="3549650" y="5845175"/>
            <a:ext cx="1588" cy="396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424" name="Line 25"/>
          <p:cNvSpPr>
            <a:spLocks noChangeShapeType="1"/>
          </p:cNvSpPr>
          <p:nvPr/>
        </p:nvSpPr>
        <p:spPr bwMode="auto">
          <a:xfrm flipV="1">
            <a:off x="4422775" y="5845175"/>
            <a:ext cx="1588" cy="396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425" name="Line 26"/>
          <p:cNvSpPr>
            <a:spLocks noChangeShapeType="1"/>
          </p:cNvSpPr>
          <p:nvPr/>
        </p:nvSpPr>
        <p:spPr bwMode="auto">
          <a:xfrm flipV="1">
            <a:off x="5299075" y="5845175"/>
            <a:ext cx="1588" cy="396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426" name="Line 27"/>
          <p:cNvSpPr>
            <a:spLocks noChangeShapeType="1"/>
          </p:cNvSpPr>
          <p:nvPr/>
        </p:nvSpPr>
        <p:spPr bwMode="auto">
          <a:xfrm flipV="1">
            <a:off x="6172200" y="5845175"/>
            <a:ext cx="1588" cy="396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427" name="Line 28"/>
          <p:cNvSpPr>
            <a:spLocks noChangeShapeType="1"/>
          </p:cNvSpPr>
          <p:nvPr/>
        </p:nvSpPr>
        <p:spPr bwMode="auto">
          <a:xfrm flipV="1">
            <a:off x="7043738" y="5845175"/>
            <a:ext cx="1587" cy="396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428" name="Line 29"/>
          <p:cNvSpPr>
            <a:spLocks noChangeShapeType="1"/>
          </p:cNvSpPr>
          <p:nvPr/>
        </p:nvSpPr>
        <p:spPr bwMode="auto">
          <a:xfrm flipV="1">
            <a:off x="7916863" y="5845175"/>
            <a:ext cx="1587" cy="396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429" name="Line 30"/>
          <p:cNvSpPr>
            <a:spLocks noChangeShapeType="1"/>
          </p:cNvSpPr>
          <p:nvPr/>
        </p:nvSpPr>
        <p:spPr bwMode="auto">
          <a:xfrm flipV="1">
            <a:off x="8789988" y="5845175"/>
            <a:ext cx="1587" cy="396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430" name="Line 31"/>
          <p:cNvSpPr>
            <a:spLocks noChangeShapeType="1"/>
          </p:cNvSpPr>
          <p:nvPr/>
        </p:nvSpPr>
        <p:spPr bwMode="auto">
          <a:xfrm>
            <a:off x="1368425" y="4557713"/>
            <a:ext cx="873125" cy="288925"/>
          </a:xfrm>
          <a:prstGeom prst="line">
            <a:avLst/>
          </a:prstGeom>
          <a:noFill/>
          <a:ln w="36513">
            <a:solidFill>
              <a:srgbClr val="33996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431" name="Line 32"/>
          <p:cNvSpPr>
            <a:spLocks noChangeShapeType="1"/>
          </p:cNvSpPr>
          <p:nvPr/>
        </p:nvSpPr>
        <p:spPr bwMode="auto">
          <a:xfrm>
            <a:off x="2241550" y="4846638"/>
            <a:ext cx="871538" cy="225425"/>
          </a:xfrm>
          <a:prstGeom prst="line">
            <a:avLst/>
          </a:prstGeom>
          <a:noFill/>
          <a:ln w="36513">
            <a:solidFill>
              <a:srgbClr val="33996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432" name="Line 33"/>
          <p:cNvSpPr>
            <a:spLocks noChangeShapeType="1"/>
          </p:cNvSpPr>
          <p:nvPr/>
        </p:nvSpPr>
        <p:spPr bwMode="auto">
          <a:xfrm>
            <a:off x="3113088" y="5072063"/>
            <a:ext cx="873125" cy="173037"/>
          </a:xfrm>
          <a:prstGeom prst="line">
            <a:avLst/>
          </a:prstGeom>
          <a:noFill/>
          <a:ln w="36513">
            <a:solidFill>
              <a:srgbClr val="33996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433" name="Line 34"/>
          <p:cNvSpPr>
            <a:spLocks noChangeShapeType="1"/>
          </p:cNvSpPr>
          <p:nvPr/>
        </p:nvSpPr>
        <p:spPr bwMode="auto">
          <a:xfrm>
            <a:off x="3986213" y="5245100"/>
            <a:ext cx="876300" cy="136525"/>
          </a:xfrm>
          <a:prstGeom prst="line">
            <a:avLst/>
          </a:prstGeom>
          <a:noFill/>
          <a:ln w="36513">
            <a:solidFill>
              <a:srgbClr val="33996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434" name="Line 35"/>
          <p:cNvSpPr>
            <a:spLocks noChangeShapeType="1"/>
          </p:cNvSpPr>
          <p:nvPr/>
        </p:nvSpPr>
        <p:spPr bwMode="auto">
          <a:xfrm>
            <a:off x="4862513" y="5381625"/>
            <a:ext cx="873125" cy="104775"/>
          </a:xfrm>
          <a:prstGeom prst="line">
            <a:avLst/>
          </a:prstGeom>
          <a:noFill/>
          <a:ln w="36513">
            <a:solidFill>
              <a:srgbClr val="33996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435" name="Line 36"/>
          <p:cNvSpPr>
            <a:spLocks noChangeShapeType="1"/>
          </p:cNvSpPr>
          <p:nvPr/>
        </p:nvSpPr>
        <p:spPr bwMode="auto">
          <a:xfrm>
            <a:off x="5735638" y="5486400"/>
            <a:ext cx="871537" cy="82550"/>
          </a:xfrm>
          <a:prstGeom prst="line">
            <a:avLst/>
          </a:prstGeom>
          <a:noFill/>
          <a:ln w="36513">
            <a:solidFill>
              <a:srgbClr val="33996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436" name="Line 37"/>
          <p:cNvSpPr>
            <a:spLocks noChangeShapeType="1"/>
          </p:cNvSpPr>
          <p:nvPr/>
        </p:nvSpPr>
        <p:spPr bwMode="auto">
          <a:xfrm>
            <a:off x="6607175" y="5568950"/>
            <a:ext cx="873125" cy="60325"/>
          </a:xfrm>
          <a:prstGeom prst="line">
            <a:avLst/>
          </a:prstGeom>
          <a:noFill/>
          <a:ln w="36513">
            <a:solidFill>
              <a:srgbClr val="33996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437" name="Line 38"/>
          <p:cNvSpPr>
            <a:spLocks noChangeShapeType="1"/>
          </p:cNvSpPr>
          <p:nvPr/>
        </p:nvSpPr>
        <p:spPr bwMode="auto">
          <a:xfrm>
            <a:off x="7480300" y="5629275"/>
            <a:ext cx="873125" cy="49213"/>
          </a:xfrm>
          <a:prstGeom prst="line">
            <a:avLst/>
          </a:prstGeom>
          <a:noFill/>
          <a:ln w="36513">
            <a:solidFill>
              <a:srgbClr val="33996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438" name="Rectangle 63"/>
          <p:cNvSpPr>
            <a:spLocks noChangeArrowheads="1"/>
          </p:cNvSpPr>
          <p:nvPr/>
        </p:nvSpPr>
        <p:spPr bwMode="auto">
          <a:xfrm>
            <a:off x="763588" y="5768975"/>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400">
                <a:latin typeface="Arial" pitchFamily="34" charset="0"/>
                <a:cs typeface="Arial" pitchFamily="34" charset="0"/>
              </a:rPr>
              <a:t>0</a:t>
            </a:r>
            <a:endParaRPr lang="en-US" altLang="en-US">
              <a:cs typeface="Arial" pitchFamily="34" charset="0"/>
            </a:endParaRPr>
          </a:p>
        </p:txBody>
      </p:sp>
      <p:sp>
        <p:nvSpPr>
          <p:cNvPr id="102439" name="Rectangle 64"/>
          <p:cNvSpPr>
            <a:spLocks noChangeArrowheads="1"/>
          </p:cNvSpPr>
          <p:nvPr/>
        </p:nvSpPr>
        <p:spPr bwMode="auto">
          <a:xfrm>
            <a:off x="657225" y="5053013"/>
            <a:ext cx="24606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400">
                <a:latin typeface="Arial" pitchFamily="34" charset="0"/>
                <a:cs typeface="Arial" pitchFamily="34" charset="0"/>
              </a:rPr>
              <a:t>0.2</a:t>
            </a:r>
            <a:endParaRPr lang="en-US" altLang="en-US">
              <a:cs typeface="Arial" pitchFamily="34" charset="0"/>
            </a:endParaRPr>
          </a:p>
        </p:txBody>
      </p:sp>
      <p:sp>
        <p:nvSpPr>
          <p:cNvPr id="102440" name="Rectangle 65"/>
          <p:cNvSpPr>
            <a:spLocks noChangeArrowheads="1"/>
          </p:cNvSpPr>
          <p:nvPr/>
        </p:nvSpPr>
        <p:spPr bwMode="auto">
          <a:xfrm>
            <a:off x="657225" y="4338638"/>
            <a:ext cx="24606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400">
                <a:latin typeface="Arial" pitchFamily="34" charset="0"/>
                <a:cs typeface="Arial" pitchFamily="34" charset="0"/>
              </a:rPr>
              <a:t>0.4</a:t>
            </a:r>
            <a:endParaRPr lang="en-US" altLang="en-US">
              <a:cs typeface="Arial" pitchFamily="34" charset="0"/>
            </a:endParaRPr>
          </a:p>
        </p:txBody>
      </p:sp>
      <p:sp>
        <p:nvSpPr>
          <p:cNvPr id="102441" name="Rectangle 66"/>
          <p:cNvSpPr>
            <a:spLocks noChangeArrowheads="1"/>
          </p:cNvSpPr>
          <p:nvPr/>
        </p:nvSpPr>
        <p:spPr bwMode="auto">
          <a:xfrm>
            <a:off x="657225" y="3622675"/>
            <a:ext cx="24606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400">
                <a:latin typeface="Arial" pitchFamily="34" charset="0"/>
                <a:cs typeface="Arial" pitchFamily="34" charset="0"/>
              </a:rPr>
              <a:t>0.6</a:t>
            </a:r>
            <a:endParaRPr lang="en-US" altLang="en-US">
              <a:cs typeface="Arial" pitchFamily="34" charset="0"/>
            </a:endParaRPr>
          </a:p>
        </p:txBody>
      </p:sp>
      <p:sp>
        <p:nvSpPr>
          <p:cNvPr id="102442" name="Rectangle 67"/>
          <p:cNvSpPr>
            <a:spLocks noChangeArrowheads="1"/>
          </p:cNvSpPr>
          <p:nvPr/>
        </p:nvSpPr>
        <p:spPr bwMode="auto">
          <a:xfrm>
            <a:off x="657225" y="2906713"/>
            <a:ext cx="24606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400">
                <a:latin typeface="Arial" pitchFamily="34" charset="0"/>
                <a:cs typeface="Arial" pitchFamily="34" charset="0"/>
              </a:rPr>
              <a:t>0.8</a:t>
            </a:r>
            <a:endParaRPr lang="en-US" altLang="en-US">
              <a:cs typeface="Arial" pitchFamily="34" charset="0"/>
            </a:endParaRPr>
          </a:p>
        </p:txBody>
      </p:sp>
      <p:sp>
        <p:nvSpPr>
          <p:cNvPr id="102443" name="Rectangle 68"/>
          <p:cNvSpPr>
            <a:spLocks noChangeArrowheads="1"/>
          </p:cNvSpPr>
          <p:nvPr/>
        </p:nvSpPr>
        <p:spPr bwMode="auto">
          <a:xfrm>
            <a:off x="763588" y="219075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400">
                <a:latin typeface="Arial" pitchFamily="34" charset="0"/>
                <a:cs typeface="Arial" pitchFamily="34" charset="0"/>
              </a:rPr>
              <a:t>1</a:t>
            </a:r>
            <a:endParaRPr lang="en-US" altLang="en-US">
              <a:cs typeface="Arial" pitchFamily="34" charset="0"/>
            </a:endParaRPr>
          </a:p>
        </p:txBody>
      </p:sp>
      <p:sp>
        <p:nvSpPr>
          <p:cNvPr id="102444" name="Rectangle 69"/>
          <p:cNvSpPr>
            <a:spLocks noChangeArrowheads="1"/>
          </p:cNvSpPr>
          <p:nvPr/>
        </p:nvSpPr>
        <p:spPr bwMode="auto">
          <a:xfrm>
            <a:off x="657225" y="1474788"/>
            <a:ext cx="24606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400">
                <a:latin typeface="Arial" pitchFamily="34" charset="0"/>
                <a:cs typeface="Arial" pitchFamily="34" charset="0"/>
              </a:rPr>
              <a:t>1.2</a:t>
            </a:r>
            <a:endParaRPr lang="en-US" altLang="en-US">
              <a:cs typeface="Arial" pitchFamily="34" charset="0"/>
            </a:endParaRPr>
          </a:p>
        </p:txBody>
      </p:sp>
      <p:sp>
        <p:nvSpPr>
          <p:cNvPr id="102445" name="Rectangle 70"/>
          <p:cNvSpPr>
            <a:spLocks noChangeArrowheads="1"/>
          </p:cNvSpPr>
          <p:nvPr/>
        </p:nvSpPr>
        <p:spPr bwMode="auto">
          <a:xfrm>
            <a:off x="1335088" y="5954713"/>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400">
                <a:latin typeface="Arial" pitchFamily="34" charset="0"/>
                <a:cs typeface="Arial" pitchFamily="34" charset="0"/>
              </a:rPr>
              <a:t>2</a:t>
            </a:r>
            <a:endParaRPr lang="en-US" altLang="en-US">
              <a:cs typeface="Arial" pitchFamily="34" charset="0"/>
            </a:endParaRPr>
          </a:p>
        </p:txBody>
      </p:sp>
      <p:sp>
        <p:nvSpPr>
          <p:cNvPr id="102446" name="Rectangle 71"/>
          <p:cNvSpPr>
            <a:spLocks noChangeArrowheads="1"/>
          </p:cNvSpPr>
          <p:nvPr/>
        </p:nvSpPr>
        <p:spPr bwMode="auto">
          <a:xfrm>
            <a:off x="3079750" y="5954713"/>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400">
                <a:latin typeface="Arial" pitchFamily="34" charset="0"/>
                <a:cs typeface="Arial" pitchFamily="34" charset="0"/>
              </a:rPr>
              <a:t>3</a:t>
            </a:r>
            <a:endParaRPr lang="en-US" altLang="en-US">
              <a:cs typeface="Arial" pitchFamily="34" charset="0"/>
            </a:endParaRPr>
          </a:p>
        </p:txBody>
      </p:sp>
      <p:sp>
        <p:nvSpPr>
          <p:cNvPr id="102447" name="Rectangle 72"/>
          <p:cNvSpPr>
            <a:spLocks noChangeArrowheads="1"/>
          </p:cNvSpPr>
          <p:nvPr/>
        </p:nvSpPr>
        <p:spPr bwMode="auto">
          <a:xfrm>
            <a:off x="4829175" y="5954713"/>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400">
                <a:latin typeface="Arial" pitchFamily="34" charset="0"/>
                <a:cs typeface="Arial" pitchFamily="34" charset="0"/>
              </a:rPr>
              <a:t>4</a:t>
            </a:r>
            <a:endParaRPr lang="en-US" altLang="en-US">
              <a:cs typeface="Arial" pitchFamily="34" charset="0"/>
            </a:endParaRPr>
          </a:p>
        </p:txBody>
      </p:sp>
      <p:sp>
        <p:nvSpPr>
          <p:cNvPr id="102448" name="Rectangle 73"/>
          <p:cNvSpPr>
            <a:spLocks noChangeArrowheads="1"/>
          </p:cNvSpPr>
          <p:nvPr/>
        </p:nvSpPr>
        <p:spPr bwMode="auto">
          <a:xfrm>
            <a:off x="6573838" y="5954713"/>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400">
                <a:latin typeface="Arial" pitchFamily="34" charset="0"/>
                <a:cs typeface="Arial" pitchFamily="34" charset="0"/>
              </a:rPr>
              <a:t>5</a:t>
            </a:r>
            <a:endParaRPr lang="en-US" altLang="en-US">
              <a:cs typeface="Arial" pitchFamily="34" charset="0"/>
            </a:endParaRPr>
          </a:p>
        </p:txBody>
      </p:sp>
      <p:sp>
        <p:nvSpPr>
          <p:cNvPr id="102449" name="Rectangle 74"/>
          <p:cNvSpPr>
            <a:spLocks noChangeArrowheads="1"/>
          </p:cNvSpPr>
          <p:nvPr/>
        </p:nvSpPr>
        <p:spPr bwMode="auto">
          <a:xfrm>
            <a:off x="8320088" y="5954713"/>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400">
                <a:latin typeface="Arial" pitchFamily="34" charset="0"/>
                <a:cs typeface="Arial" pitchFamily="34" charset="0"/>
              </a:rPr>
              <a:t>6</a:t>
            </a:r>
            <a:endParaRPr lang="en-US" altLang="en-US">
              <a:cs typeface="Arial" pitchFamily="34" charset="0"/>
            </a:endParaRPr>
          </a:p>
        </p:txBody>
      </p:sp>
      <p:sp>
        <p:nvSpPr>
          <p:cNvPr id="102450" name="Rectangle 75"/>
          <p:cNvSpPr>
            <a:spLocks noChangeArrowheads="1"/>
          </p:cNvSpPr>
          <p:nvPr/>
        </p:nvSpPr>
        <p:spPr bwMode="auto">
          <a:xfrm>
            <a:off x="4443413" y="6170613"/>
            <a:ext cx="115093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400" b="1">
                <a:latin typeface="Arial" pitchFamily="34" charset="0"/>
                <a:cs typeface="Arial" pitchFamily="34" charset="0"/>
              </a:rPr>
              <a:t>Path distance</a:t>
            </a:r>
            <a:endParaRPr lang="en-US" altLang="en-US">
              <a:cs typeface="Arial" pitchFamily="34" charset="0"/>
            </a:endParaRPr>
          </a:p>
        </p:txBody>
      </p:sp>
      <p:sp>
        <p:nvSpPr>
          <p:cNvPr id="102451" name="Rectangle 76">
            <a:hlinkClick r:id="rId3" action="ppaction://hlinksldjump"/>
          </p:cNvPr>
          <p:cNvSpPr>
            <a:spLocks noChangeArrowheads="1"/>
          </p:cNvSpPr>
          <p:nvPr/>
        </p:nvSpPr>
        <p:spPr bwMode="auto">
          <a:xfrm rot="-5400000">
            <a:off x="44450" y="3465513"/>
            <a:ext cx="90487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400" b="1">
                <a:latin typeface="Arial" pitchFamily="34" charset="0"/>
                <a:cs typeface="Arial" pitchFamily="34" charset="0"/>
              </a:rPr>
              <a:t>probability</a:t>
            </a:r>
            <a:endParaRPr lang="en-US" altLang="en-US">
              <a:cs typeface="Arial" pitchFamily="34" charset="0"/>
            </a:endParaRPr>
          </a:p>
        </p:txBody>
      </p:sp>
      <p:sp>
        <p:nvSpPr>
          <p:cNvPr id="102452" name="Text Box 80"/>
          <p:cNvSpPr txBox="1">
            <a:spLocks noChangeArrowheads="1"/>
          </p:cNvSpPr>
          <p:nvPr/>
        </p:nvSpPr>
        <p:spPr bwMode="auto">
          <a:xfrm>
            <a:off x="2322513" y="4592638"/>
            <a:ext cx="7318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600" b="1">
                <a:cs typeface="Arial" pitchFamily="34" charset="0"/>
              </a:rPr>
              <a:t>1 path</a:t>
            </a:r>
          </a:p>
        </p:txBody>
      </p:sp>
      <p:grpSp>
        <p:nvGrpSpPr>
          <p:cNvPr id="102453" name="Group 82"/>
          <p:cNvGrpSpPr>
            <a:grpSpLocks/>
          </p:cNvGrpSpPr>
          <p:nvPr/>
        </p:nvGrpSpPr>
        <p:grpSpPr bwMode="auto">
          <a:xfrm>
            <a:off x="8558213" y="-19050"/>
            <a:ext cx="536575" cy="536575"/>
            <a:chOff x="7153555" y="5685098"/>
            <a:chExt cx="677465" cy="672877"/>
          </a:xfrm>
        </p:grpSpPr>
        <p:grpSp>
          <p:nvGrpSpPr>
            <p:cNvPr id="102485" name="Group 83"/>
            <p:cNvGrpSpPr>
              <a:grpSpLocks/>
            </p:cNvGrpSpPr>
            <p:nvPr/>
          </p:nvGrpSpPr>
          <p:grpSpPr bwMode="auto">
            <a:xfrm>
              <a:off x="7342909" y="5902037"/>
              <a:ext cx="424540" cy="380306"/>
              <a:chOff x="7342909" y="5902036"/>
              <a:chExt cx="657914" cy="526473"/>
            </a:xfrm>
          </p:grpSpPr>
          <p:sp>
            <p:nvSpPr>
              <p:cNvPr id="89" name="Rectangle 88"/>
              <p:cNvSpPr/>
              <p:nvPr/>
            </p:nvSpPr>
            <p:spPr>
              <a:xfrm>
                <a:off x="7341442" y="5902111"/>
                <a:ext cx="658501" cy="526374"/>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a:p>
            </p:txBody>
          </p:sp>
          <p:cxnSp>
            <p:nvCxnSpPr>
              <p:cNvPr id="90" name="Straight Connector 89"/>
              <p:cNvCxnSpPr>
                <a:stCxn id="89" idx="0"/>
                <a:endCxn id="89" idx="2"/>
              </p:cNvCxnSpPr>
              <p:nvPr/>
            </p:nvCxnSpPr>
            <p:spPr>
              <a:xfrm>
                <a:off x="7670692" y="5902111"/>
                <a:ext cx="0" cy="526374"/>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89" idx="1"/>
                <a:endCxn id="89" idx="3"/>
              </p:cNvCxnSpPr>
              <p:nvPr/>
            </p:nvCxnSpPr>
            <p:spPr>
              <a:xfrm>
                <a:off x="7341442" y="6166676"/>
                <a:ext cx="658501" cy="0"/>
              </a:xfrm>
              <a:prstGeom prst="line">
                <a:avLst/>
              </a:prstGeom>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7341442" y="5902111"/>
                <a:ext cx="329250" cy="2618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a:p>
            </p:txBody>
          </p:sp>
        </p:grpSp>
        <p:sp>
          <p:nvSpPr>
            <p:cNvPr id="102486" name="TextBox 84"/>
            <p:cNvSpPr txBox="1">
              <a:spLocks noChangeArrowheads="1"/>
            </p:cNvSpPr>
            <p:nvPr/>
          </p:nvSpPr>
          <p:spPr bwMode="auto">
            <a:xfrm>
              <a:off x="7153555" y="5876642"/>
              <a:ext cx="309773" cy="289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900"/>
                <a:t>C</a:t>
              </a:r>
            </a:p>
          </p:txBody>
        </p:sp>
        <p:sp>
          <p:nvSpPr>
            <p:cNvPr id="102487" name="TextBox 85"/>
            <p:cNvSpPr txBox="1">
              <a:spLocks noChangeArrowheads="1"/>
            </p:cNvSpPr>
            <p:nvPr/>
          </p:nvSpPr>
          <p:spPr bwMode="auto">
            <a:xfrm>
              <a:off x="7161142" y="6068414"/>
              <a:ext cx="307752" cy="289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900"/>
                <a:t>P</a:t>
              </a:r>
            </a:p>
          </p:txBody>
        </p:sp>
        <p:sp>
          <p:nvSpPr>
            <p:cNvPr id="102488" name="TextBox 86"/>
            <p:cNvSpPr txBox="1">
              <a:spLocks noChangeArrowheads="1"/>
            </p:cNvSpPr>
            <p:nvPr/>
          </p:nvSpPr>
          <p:spPr bwMode="auto">
            <a:xfrm>
              <a:off x="7296730" y="5685098"/>
              <a:ext cx="307752" cy="289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900"/>
                <a:t>X</a:t>
              </a:r>
            </a:p>
          </p:txBody>
        </p:sp>
        <p:sp>
          <p:nvSpPr>
            <p:cNvPr id="102489" name="TextBox 87"/>
            <p:cNvSpPr txBox="1">
              <a:spLocks noChangeArrowheads="1"/>
            </p:cNvSpPr>
            <p:nvPr/>
          </p:nvSpPr>
          <p:spPr bwMode="auto">
            <a:xfrm>
              <a:off x="7527312" y="5687415"/>
              <a:ext cx="303708" cy="289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900"/>
                <a:t>Y</a:t>
              </a:r>
            </a:p>
          </p:txBody>
        </p:sp>
      </p:grpSp>
      <p:grpSp>
        <p:nvGrpSpPr>
          <p:cNvPr id="4" name="Group 3"/>
          <p:cNvGrpSpPr>
            <a:grpSpLocks/>
          </p:cNvGrpSpPr>
          <p:nvPr/>
        </p:nvGrpSpPr>
        <p:grpSpPr bwMode="auto">
          <a:xfrm>
            <a:off x="1368425" y="2309813"/>
            <a:ext cx="7553325" cy="3209925"/>
            <a:chOff x="1368425" y="2309524"/>
            <a:chExt cx="7553102" cy="3209925"/>
          </a:xfrm>
        </p:grpSpPr>
        <p:grpSp>
          <p:nvGrpSpPr>
            <p:cNvPr id="102456" name="Group 1"/>
            <p:cNvGrpSpPr>
              <a:grpSpLocks/>
            </p:cNvGrpSpPr>
            <p:nvPr/>
          </p:nvGrpSpPr>
          <p:grpSpPr bwMode="auto">
            <a:xfrm>
              <a:off x="1368425" y="2309524"/>
              <a:ext cx="6985000" cy="3209925"/>
              <a:chOff x="1368425" y="2309524"/>
              <a:chExt cx="6985000" cy="3209925"/>
            </a:xfrm>
          </p:grpSpPr>
          <p:sp>
            <p:nvSpPr>
              <p:cNvPr id="102458" name="Line 39"/>
              <p:cNvSpPr>
                <a:spLocks noChangeShapeType="1"/>
              </p:cNvSpPr>
              <p:nvPr/>
            </p:nvSpPr>
            <p:spPr bwMode="auto">
              <a:xfrm>
                <a:off x="1368425" y="3731924"/>
                <a:ext cx="873125" cy="395288"/>
              </a:xfrm>
              <a:prstGeom prst="line">
                <a:avLst/>
              </a:prstGeom>
              <a:noFill/>
              <a:ln w="36513">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459" name="Line 40"/>
              <p:cNvSpPr>
                <a:spLocks noChangeShapeType="1"/>
              </p:cNvSpPr>
              <p:nvPr/>
            </p:nvSpPr>
            <p:spPr bwMode="auto">
              <a:xfrm>
                <a:off x="2241550" y="4127212"/>
                <a:ext cx="871538" cy="338138"/>
              </a:xfrm>
              <a:prstGeom prst="line">
                <a:avLst/>
              </a:prstGeom>
              <a:noFill/>
              <a:ln w="36513">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460" name="Line 41"/>
              <p:cNvSpPr>
                <a:spLocks noChangeShapeType="1"/>
              </p:cNvSpPr>
              <p:nvPr/>
            </p:nvSpPr>
            <p:spPr bwMode="auto">
              <a:xfrm>
                <a:off x="3113088" y="4465349"/>
                <a:ext cx="873125" cy="282575"/>
              </a:xfrm>
              <a:prstGeom prst="line">
                <a:avLst/>
              </a:prstGeom>
              <a:noFill/>
              <a:ln w="36513">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461" name="Line 42"/>
              <p:cNvSpPr>
                <a:spLocks noChangeShapeType="1"/>
              </p:cNvSpPr>
              <p:nvPr/>
            </p:nvSpPr>
            <p:spPr bwMode="auto">
              <a:xfrm>
                <a:off x="3986213" y="4747924"/>
                <a:ext cx="876300" cy="228600"/>
              </a:xfrm>
              <a:prstGeom prst="line">
                <a:avLst/>
              </a:prstGeom>
              <a:noFill/>
              <a:ln w="36513">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462" name="Line 43"/>
              <p:cNvSpPr>
                <a:spLocks noChangeShapeType="1"/>
              </p:cNvSpPr>
              <p:nvPr/>
            </p:nvSpPr>
            <p:spPr bwMode="auto">
              <a:xfrm>
                <a:off x="4862513" y="4976524"/>
                <a:ext cx="873125" cy="185738"/>
              </a:xfrm>
              <a:prstGeom prst="line">
                <a:avLst/>
              </a:prstGeom>
              <a:noFill/>
              <a:ln w="36513">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463" name="Line 44"/>
              <p:cNvSpPr>
                <a:spLocks noChangeShapeType="1"/>
              </p:cNvSpPr>
              <p:nvPr/>
            </p:nvSpPr>
            <p:spPr bwMode="auto">
              <a:xfrm>
                <a:off x="5735638" y="5162262"/>
                <a:ext cx="871538" cy="146050"/>
              </a:xfrm>
              <a:prstGeom prst="line">
                <a:avLst/>
              </a:prstGeom>
              <a:noFill/>
              <a:ln w="36513">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464" name="Line 45"/>
              <p:cNvSpPr>
                <a:spLocks noChangeShapeType="1"/>
              </p:cNvSpPr>
              <p:nvPr/>
            </p:nvSpPr>
            <p:spPr bwMode="auto">
              <a:xfrm>
                <a:off x="6607175" y="5308312"/>
                <a:ext cx="873125" cy="119063"/>
              </a:xfrm>
              <a:prstGeom prst="line">
                <a:avLst/>
              </a:prstGeom>
              <a:noFill/>
              <a:ln w="36513">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465" name="Line 46"/>
              <p:cNvSpPr>
                <a:spLocks noChangeShapeType="1"/>
              </p:cNvSpPr>
              <p:nvPr/>
            </p:nvSpPr>
            <p:spPr bwMode="auto">
              <a:xfrm>
                <a:off x="7480300" y="5427374"/>
                <a:ext cx="873125" cy="92075"/>
              </a:xfrm>
              <a:prstGeom prst="line">
                <a:avLst/>
              </a:prstGeom>
              <a:noFill/>
              <a:ln w="36513">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466" name="Line 47"/>
              <p:cNvSpPr>
                <a:spLocks noChangeShapeType="1"/>
              </p:cNvSpPr>
              <p:nvPr/>
            </p:nvSpPr>
            <p:spPr bwMode="auto">
              <a:xfrm>
                <a:off x="1368425" y="2650837"/>
                <a:ext cx="873125" cy="312738"/>
              </a:xfrm>
              <a:prstGeom prst="line">
                <a:avLst/>
              </a:prstGeom>
              <a:noFill/>
              <a:ln w="36513">
                <a:solidFill>
                  <a:srgbClr val="FF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467" name="Line 48"/>
              <p:cNvSpPr>
                <a:spLocks noChangeShapeType="1"/>
              </p:cNvSpPr>
              <p:nvPr/>
            </p:nvSpPr>
            <p:spPr bwMode="auto">
              <a:xfrm>
                <a:off x="2241550" y="2963574"/>
                <a:ext cx="871538" cy="363538"/>
              </a:xfrm>
              <a:prstGeom prst="line">
                <a:avLst/>
              </a:prstGeom>
              <a:noFill/>
              <a:ln w="36513">
                <a:solidFill>
                  <a:srgbClr val="FF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468" name="Line 49"/>
              <p:cNvSpPr>
                <a:spLocks noChangeShapeType="1"/>
              </p:cNvSpPr>
              <p:nvPr/>
            </p:nvSpPr>
            <p:spPr bwMode="auto">
              <a:xfrm>
                <a:off x="3113088" y="3327112"/>
                <a:ext cx="873125" cy="371475"/>
              </a:xfrm>
              <a:prstGeom prst="line">
                <a:avLst/>
              </a:prstGeom>
              <a:noFill/>
              <a:ln w="36513">
                <a:solidFill>
                  <a:srgbClr val="FF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469" name="Line 50"/>
              <p:cNvSpPr>
                <a:spLocks noChangeShapeType="1"/>
              </p:cNvSpPr>
              <p:nvPr/>
            </p:nvSpPr>
            <p:spPr bwMode="auto">
              <a:xfrm>
                <a:off x="3986213" y="3698587"/>
                <a:ext cx="876300" cy="355600"/>
              </a:xfrm>
              <a:prstGeom prst="line">
                <a:avLst/>
              </a:prstGeom>
              <a:noFill/>
              <a:ln w="36513">
                <a:solidFill>
                  <a:srgbClr val="FF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470" name="Line 51"/>
              <p:cNvSpPr>
                <a:spLocks noChangeShapeType="1"/>
              </p:cNvSpPr>
              <p:nvPr/>
            </p:nvSpPr>
            <p:spPr bwMode="auto">
              <a:xfrm>
                <a:off x="4862513" y="4054187"/>
                <a:ext cx="873125" cy="320675"/>
              </a:xfrm>
              <a:prstGeom prst="line">
                <a:avLst/>
              </a:prstGeom>
              <a:noFill/>
              <a:ln w="36513">
                <a:solidFill>
                  <a:srgbClr val="FF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471" name="Line 52"/>
              <p:cNvSpPr>
                <a:spLocks noChangeShapeType="1"/>
              </p:cNvSpPr>
              <p:nvPr/>
            </p:nvSpPr>
            <p:spPr bwMode="auto">
              <a:xfrm>
                <a:off x="5735638" y="4374862"/>
                <a:ext cx="871538" cy="279400"/>
              </a:xfrm>
              <a:prstGeom prst="line">
                <a:avLst/>
              </a:prstGeom>
              <a:noFill/>
              <a:ln w="36513">
                <a:solidFill>
                  <a:srgbClr val="FF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472" name="Line 53"/>
              <p:cNvSpPr>
                <a:spLocks noChangeShapeType="1"/>
              </p:cNvSpPr>
              <p:nvPr/>
            </p:nvSpPr>
            <p:spPr bwMode="auto">
              <a:xfrm>
                <a:off x="6607175" y="4654262"/>
                <a:ext cx="873125" cy="234950"/>
              </a:xfrm>
              <a:prstGeom prst="line">
                <a:avLst/>
              </a:prstGeom>
              <a:noFill/>
              <a:ln w="36513">
                <a:solidFill>
                  <a:srgbClr val="FF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473" name="Line 54"/>
              <p:cNvSpPr>
                <a:spLocks noChangeShapeType="1"/>
              </p:cNvSpPr>
              <p:nvPr/>
            </p:nvSpPr>
            <p:spPr bwMode="auto">
              <a:xfrm>
                <a:off x="7480300" y="4889212"/>
                <a:ext cx="873125" cy="195263"/>
              </a:xfrm>
              <a:prstGeom prst="line">
                <a:avLst/>
              </a:prstGeom>
              <a:noFill/>
              <a:ln w="36513">
                <a:solidFill>
                  <a:srgbClr val="FF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474" name="Line 55"/>
              <p:cNvSpPr>
                <a:spLocks noChangeShapeType="1"/>
              </p:cNvSpPr>
              <p:nvPr/>
            </p:nvSpPr>
            <p:spPr bwMode="auto">
              <a:xfrm>
                <a:off x="1368425" y="2309524"/>
                <a:ext cx="873125" cy="93663"/>
              </a:xfrm>
              <a:prstGeom prst="line">
                <a:avLst/>
              </a:prstGeom>
              <a:noFill/>
              <a:ln w="36513">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475" name="Line 56"/>
              <p:cNvSpPr>
                <a:spLocks noChangeShapeType="1"/>
              </p:cNvSpPr>
              <p:nvPr/>
            </p:nvSpPr>
            <p:spPr bwMode="auto">
              <a:xfrm>
                <a:off x="2241550" y="2403187"/>
                <a:ext cx="871538" cy="177800"/>
              </a:xfrm>
              <a:prstGeom prst="line">
                <a:avLst/>
              </a:prstGeom>
              <a:noFill/>
              <a:ln w="36513">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476" name="Line 57"/>
              <p:cNvSpPr>
                <a:spLocks noChangeShapeType="1"/>
              </p:cNvSpPr>
              <p:nvPr/>
            </p:nvSpPr>
            <p:spPr bwMode="auto">
              <a:xfrm>
                <a:off x="3113088" y="2580987"/>
                <a:ext cx="873125" cy="258763"/>
              </a:xfrm>
              <a:prstGeom prst="line">
                <a:avLst/>
              </a:prstGeom>
              <a:noFill/>
              <a:ln w="36513">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477" name="Line 58"/>
              <p:cNvSpPr>
                <a:spLocks noChangeShapeType="1"/>
              </p:cNvSpPr>
              <p:nvPr/>
            </p:nvSpPr>
            <p:spPr bwMode="auto">
              <a:xfrm>
                <a:off x="3986213" y="2839749"/>
                <a:ext cx="876300" cy="319088"/>
              </a:xfrm>
              <a:prstGeom prst="line">
                <a:avLst/>
              </a:prstGeom>
              <a:noFill/>
              <a:ln w="36513">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478" name="Line 59"/>
              <p:cNvSpPr>
                <a:spLocks noChangeShapeType="1"/>
              </p:cNvSpPr>
              <p:nvPr/>
            </p:nvSpPr>
            <p:spPr bwMode="auto">
              <a:xfrm>
                <a:off x="4862513" y="3158837"/>
                <a:ext cx="873125" cy="350838"/>
              </a:xfrm>
              <a:prstGeom prst="line">
                <a:avLst/>
              </a:prstGeom>
              <a:noFill/>
              <a:ln w="36513">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479" name="Line 60"/>
              <p:cNvSpPr>
                <a:spLocks noChangeShapeType="1"/>
              </p:cNvSpPr>
              <p:nvPr/>
            </p:nvSpPr>
            <p:spPr bwMode="auto">
              <a:xfrm>
                <a:off x="5735638" y="3509674"/>
                <a:ext cx="871538" cy="349250"/>
              </a:xfrm>
              <a:prstGeom prst="line">
                <a:avLst/>
              </a:prstGeom>
              <a:noFill/>
              <a:ln w="36513">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480" name="Line 61"/>
              <p:cNvSpPr>
                <a:spLocks noChangeShapeType="1"/>
              </p:cNvSpPr>
              <p:nvPr/>
            </p:nvSpPr>
            <p:spPr bwMode="auto">
              <a:xfrm>
                <a:off x="6607175" y="3858924"/>
                <a:ext cx="873125" cy="330200"/>
              </a:xfrm>
              <a:prstGeom prst="line">
                <a:avLst/>
              </a:prstGeom>
              <a:noFill/>
              <a:ln w="36513">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481" name="Line 62"/>
              <p:cNvSpPr>
                <a:spLocks noChangeShapeType="1"/>
              </p:cNvSpPr>
              <p:nvPr/>
            </p:nvSpPr>
            <p:spPr bwMode="auto">
              <a:xfrm>
                <a:off x="7480300" y="4189124"/>
                <a:ext cx="873125" cy="298450"/>
              </a:xfrm>
              <a:prstGeom prst="line">
                <a:avLst/>
              </a:prstGeom>
              <a:noFill/>
              <a:ln w="36513">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482" name="Text Box 77"/>
              <p:cNvSpPr txBox="1">
                <a:spLocks noChangeArrowheads="1"/>
              </p:cNvSpPr>
              <p:nvPr/>
            </p:nvSpPr>
            <p:spPr bwMode="auto">
              <a:xfrm>
                <a:off x="3392488" y="2360324"/>
                <a:ext cx="9128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600" b="1">
                    <a:cs typeface="Arial" pitchFamily="34" charset="0"/>
                  </a:rPr>
                  <a:t>10 paths</a:t>
                </a:r>
              </a:p>
            </p:txBody>
          </p:sp>
          <p:sp>
            <p:nvSpPr>
              <p:cNvPr id="102483" name="Text Box 78"/>
              <p:cNvSpPr txBox="1">
                <a:spLocks noChangeArrowheads="1"/>
              </p:cNvSpPr>
              <p:nvPr/>
            </p:nvSpPr>
            <p:spPr bwMode="auto">
              <a:xfrm>
                <a:off x="3151188" y="3087399"/>
                <a:ext cx="8112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600" b="1">
                    <a:cs typeface="Arial" pitchFamily="34" charset="0"/>
                  </a:rPr>
                  <a:t>5 paths</a:t>
                </a:r>
              </a:p>
            </p:txBody>
          </p:sp>
          <p:sp>
            <p:nvSpPr>
              <p:cNvPr id="102484" name="Text Box 79"/>
              <p:cNvSpPr txBox="1">
                <a:spLocks noChangeArrowheads="1"/>
              </p:cNvSpPr>
              <p:nvPr/>
            </p:nvSpPr>
            <p:spPr bwMode="auto">
              <a:xfrm>
                <a:off x="2613025" y="3982749"/>
                <a:ext cx="8112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600" b="1">
                    <a:cs typeface="Arial" pitchFamily="34" charset="0"/>
                  </a:rPr>
                  <a:t>2 paths</a:t>
                </a:r>
              </a:p>
            </p:txBody>
          </p:sp>
        </p:grpSp>
        <p:sp>
          <p:nvSpPr>
            <p:cNvPr id="102457" name="TextBox 2"/>
            <p:cNvSpPr txBox="1">
              <a:spLocks noChangeArrowheads="1"/>
            </p:cNvSpPr>
            <p:nvPr/>
          </p:nvSpPr>
          <p:spPr bwMode="auto">
            <a:xfrm>
              <a:off x="5163126" y="2484903"/>
              <a:ext cx="37584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800"/>
                <a:t>Cohesion </a:t>
              </a:r>
              <a:r>
                <a:rPr lang="en-US" altLang="en-US" sz="1800">
                  <a:sym typeface="Wingdings" pitchFamily="2" charset="2"/>
                </a:rPr>
                <a:t> </a:t>
              </a:r>
              <a:r>
                <a:rPr lang="en-US" altLang="en-US" sz="1800"/>
                <a:t>Redundancy </a:t>
              </a:r>
              <a:r>
                <a:rPr lang="en-US" altLang="en-US" sz="1800">
                  <a:sym typeface="Wingdings" pitchFamily="2" charset="2"/>
                </a:rPr>
                <a:t>Diffusion</a:t>
              </a:r>
              <a:endParaRPr lang="en-US" altLang="en-US" sz="1800"/>
            </a:p>
          </p:txBody>
        </p:sp>
      </p:grpSp>
      <p:sp>
        <p:nvSpPr>
          <p:cNvPr id="94" name="Text Box 4"/>
          <p:cNvSpPr txBox="1">
            <a:spLocks noChangeArrowheads="1"/>
          </p:cNvSpPr>
          <p:nvPr/>
        </p:nvSpPr>
        <p:spPr bwMode="auto">
          <a:xfrm>
            <a:off x="250825" y="29051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Network diffusion features</a:t>
            </a:r>
            <a:endParaRPr lang="en-US" altLang="en-US" sz="2000" i="1" dirty="0"/>
          </a:p>
        </p:txBody>
      </p:sp>
    </p:spTree>
    <p:extLst>
      <p:ext uri="{BB962C8B-B14F-4D97-AF65-F5344CB8AC3E}">
        <p14:creationId xmlns:p14="http://schemas.microsoft.com/office/powerpoint/2010/main" val="14350001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7638" y="1333500"/>
            <a:ext cx="5418137" cy="4189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Box 4"/>
          <p:cNvSpPr txBox="1">
            <a:spLocks noChangeArrowheads="1"/>
          </p:cNvSpPr>
          <p:nvPr/>
        </p:nvSpPr>
        <p:spPr bwMode="auto">
          <a:xfrm>
            <a:off x="180212" y="1160336"/>
            <a:ext cx="2197227"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600" dirty="0"/>
              <a:t>Used the friend/relative tracking data from a larger heart-health study to identify network contacts, including friends. </a:t>
            </a:r>
          </a:p>
          <a:p>
            <a:endParaRPr lang="en-US" altLang="en-US" sz="1600" dirty="0"/>
          </a:p>
          <a:p>
            <a:endParaRPr lang="en-US" altLang="en-US" sz="1600" dirty="0"/>
          </a:p>
        </p:txBody>
      </p:sp>
      <p:sp>
        <p:nvSpPr>
          <p:cNvPr id="6" name="Text Box 4"/>
          <p:cNvSpPr txBox="1">
            <a:spLocks noChangeArrowheads="1"/>
          </p:cNvSpPr>
          <p:nvPr/>
        </p:nvSpPr>
        <p:spPr bwMode="auto">
          <a:xfrm>
            <a:off x="101233" y="273183"/>
            <a:ext cx="466582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Peer Influence &amp; Health: Current Lit &amp; Controversies</a:t>
            </a:r>
            <a:endParaRPr lang="en-US" altLang="en-US" sz="2000" i="1" dirty="0"/>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2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3825" y="1355725"/>
            <a:ext cx="5461000" cy="394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Box 4"/>
          <p:cNvSpPr txBox="1">
            <a:spLocks noChangeArrowheads="1"/>
          </p:cNvSpPr>
          <p:nvPr/>
        </p:nvSpPr>
        <p:spPr bwMode="auto">
          <a:xfrm>
            <a:off x="180212" y="1160336"/>
            <a:ext cx="2197227"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600" dirty="0"/>
              <a:t>Used the friend/relative tracking data from a larger heart-health study to identify network contacts, including friends. </a:t>
            </a:r>
          </a:p>
          <a:p>
            <a:endParaRPr lang="en-US" altLang="en-US" sz="1600" dirty="0"/>
          </a:p>
          <a:p>
            <a:endParaRPr lang="en-US" altLang="en-US" sz="1600" dirty="0"/>
          </a:p>
        </p:txBody>
      </p:sp>
      <p:sp>
        <p:nvSpPr>
          <p:cNvPr id="6" name="Text Box 4"/>
          <p:cNvSpPr txBox="1">
            <a:spLocks noChangeArrowheads="1"/>
          </p:cNvSpPr>
          <p:nvPr/>
        </p:nvSpPr>
        <p:spPr bwMode="auto">
          <a:xfrm>
            <a:off x="101233" y="273183"/>
            <a:ext cx="466582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Peer Influence &amp; Health: Current Lit &amp; Controversies</a:t>
            </a:r>
            <a:endParaRPr lang="en-US" altLang="en-US" sz="2000" i="1" dirty="0"/>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813" y="1350963"/>
            <a:ext cx="5418137" cy="396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Box 4"/>
          <p:cNvSpPr txBox="1">
            <a:spLocks noChangeArrowheads="1"/>
          </p:cNvSpPr>
          <p:nvPr/>
        </p:nvSpPr>
        <p:spPr bwMode="auto">
          <a:xfrm>
            <a:off x="180212" y="1160336"/>
            <a:ext cx="2197227"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600" dirty="0"/>
              <a:t>Used the friend/relative tracking data from a larger heart-health study to identify network contacts, including friends. </a:t>
            </a:r>
          </a:p>
          <a:p>
            <a:endParaRPr lang="en-US" altLang="en-US" sz="1600" dirty="0"/>
          </a:p>
          <a:p>
            <a:endParaRPr lang="en-US" altLang="en-US" sz="1600" dirty="0"/>
          </a:p>
        </p:txBody>
      </p:sp>
      <p:sp>
        <p:nvSpPr>
          <p:cNvPr id="6" name="Text Box 4"/>
          <p:cNvSpPr txBox="1">
            <a:spLocks noChangeArrowheads="1"/>
          </p:cNvSpPr>
          <p:nvPr/>
        </p:nvSpPr>
        <p:spPr bwMode="auto">
          <a:xfrm>
            <a:off x="101233" y="273183"/>
            <a:ext cx="466582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Peer Influence &amp; Health: Current Lit &amp; Controversies</a:t>
            </a:r>
            <a:endParaRPr lang="en-US" altLang="en-US" sz="2000" i="1" dirty="0"/>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9525" y="1127125"/>
            <a:ext cx="6102350" cy="4659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0" name="Text Box 6"/>
          <p:cNvSpPr txBox="1">
            <a:spLocks noChangeArrowheads="1"/>
          </p:cNvSpPr>
          <p:nvPr/>
        </p:nvSpPr>
        <p:spPr bwMode="auto">
          <a:xfrm>
            <a:off x="2384425" y="5738813"/>
            <a:ext cx="64817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The network shows significant evidence of weight-homophily</a:t>
            </a:r>
          </a:p>
        </p:txBody>
      </p:sp>
      <p:sp>
        <p:nvSpPr>
          <p:cNvPr id="6" name="Text Box 4"/>
          <p:cNvSpPr txBox="1">
            <a:spLocks noChangeArrowheads="1"/>
          </p:cNvSpPr>
          <p:nvPr/>
        </p:nvSpPr>
        <p:spPr bwMode="auto">
          <a:xfrm>
            <a:off x="180212" y="1160336"/>
            <a:ext cx="2197227"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600" dirty="0"/>
              <a:t>Used the friend/relative tracking data from a larger heart-health study to identify network contacts, including friends. </a:t>
            </a:r>
          </a:p>
          <a:p>
            <a:endParaRPr lang="en-US" altLang="en-US" sz="1600" dirty="0"/>
          </a:p>
          <a:p>
            <a:endParaRPr lang="en-US" altLang="en-US" sz="1600" dirty="0"/>
          </a:p>
        </p:txBody>
      </p:sp>
      <p:sp>
        <p:nvSpPr>
          <p:cNvPr id="7" name="Text Box 4"/>
          <p:cNvSpPr txBox="1">
            <a:spLocks noChangeArrowheads="1"/>
          </p:cNvSpPr>
          <p:nvPr/>
        </p:nvSpPr>
        <p:spPr bwMode="auto">
          <a:xfrm>
            <a:off x="101233" y="273183"/>
            <a:ext cx="466582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Peer Influence &amp; Health: Current Lit &amp; Controversies</a:t>
            </a:r>
            <a:endParaRPr lang="en-US" altLang="en-US" sz="2000" i="1" dirty="0"/>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3" name="Text Box 5"/>
          <p:cNvSpPr txBox="1">
            <a:spLocks noChangeArrowheads="1"/>
          </p:cNvSpPr>
          <p:nvPr/>
        </p:nvSpPr>
        <p:spPr bwMode="auto">
          <a:xfrm>
            <a:off x="3318256" y="1040702"/>
            <a:ext cx="376205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dirty="0"/>
              <a:t>Effects of peer obesity on ego, by peer type</a:t>
            </a:r>
          </a:p>
        </p:txBody>
      </p:sp>
      <p:pic>
        <p:nvPicPr>
          <p:cNvPr id="140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7417" y="1413701"/>
            <a:ext cx="6102350" cy="332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0295" name="Text Box 7"/>
          <p:cNvSpPr txBox="1">
            <a:spLocks noChangeArrowheads="1"/>
          </p:cNvSpPr>
          <p:nvPr/>
        </p:nvSpPr>
        <p:spPr bwMode="auto">
          <a:xfrm>
            <a:off x="2451481" y="4803077"/>
            <a:ext cx="306526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Edge-wise regressions of the form:</a:t>
            </a:r>
          </a:p>
        </p:txBody>
      </p:sp>
      <p:graphicFrame>
        <p:nvGraphicFramePr>
          <p:cNvPr id="140296" name="Object 8"/>
          <p:cNvGraphicFramePr>
            <a:graphicFrameLocks noChangeAspect="1"/>
          </p:cNvGraphicFramePr>
          <p:nvPr>
            <p:extLst>
              <p:ext uri="{D42A27DB-BD31-4B8C-83A1-F6EECF244321}">
                <p14:modId xmlns:p14="http://schemas.microsoft.com/office/powerpoint/2010/main" val="328981095"/>
              </p:ext>
            </p:extLst>
          </p:nvPr>
        </p:nvGraphicFramePr>
        <p:xfrm>
          <a:off x="2164842" y="5231638"/>
          <a:ext cx="6169025" cy="365125"/>
        </p:xfrm>
        <a:graphic>
          <a:graphicData uri="http://schemas.openxmlformats.org/presentationml/2006/ole">
            <mc:AlternateContent xmlns:mc="http://schemas.openxmlformats.org/markup-compatibility/2006">
              <mc:Choice xmlns:v="urn:schemas-microsoft-com:vml" Requires="v">
                <p:oleObj spid="_x0000_s140345" name="Equation" r:id="rId4" imgW="4076640" imgH="241200" progId="Equation.3">
                  <p:embed/>
                </p:oleObj>
              </mc:Choice>
              <mc:Fallback>
                <p:oleObj name="Equation" r:id="rId4" imgW="4076640" imgH="241200" progId="Equation.3">
                  <p:embed/>
                  <p:pic>
                    <p:nvPicPr>
                      <p:cNvPr id="0" name="Object 8"/>
                      <p:cNvPicPr>
                        <a:picLocks noChangeAspect="1" noChangeArrowheads="1"/>
                      </p:cNvPicPr>
                      <p:nvPr/>
                    </p:nvPicPr>
                    <p:blipFill>
                      <a:blip r:embed="rId5"/>
                      <a:srcRect/>
                      <a:stretch>
                        <a:fillRect/>
                      </a:stretch>
                    </p:blipFill>
                    <p:spPr bwMode="auto">
                      <a:xfrm>
                        <a:off x="2164842" y="5231638"/>
                        <a:ext cx="616902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0297" name="Text Box 9"/>
          <p:cNvSpPr txBox="1">
            <a:spLocks noChangeArrowheads="1"/>
          </p:cNvSpPr>
          <p:nvPr/>
        </p:nvSpPr>
        <p:spPr bwMode="auto">
          <a:xfrm>
            <a:off x="2213356" y="5698427"/>
            <a:ext cx="677862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600"/>
              <a:t>Ego is repeated for all alters; models include random effects on ego id</a:t>
            </a:r>
          </a:p>
        </p:txBody>
      </p:sp>
      <p:sp>
        <p:nvSpPr>
          <p:cNvPr id="9" name="Text Box 4"/>
          <p:cNvSpPr txBox="1">
            <a:spLocks noChangeArrowheads="1"/>
          </p:cNvSpPr>
          <p:nvPr/>
        </p:nvSpPr>
        <p:spPr bwMode="auto">
          <a:xfrm>
            <a:off x="180212" y="1160336"/>
            <a:ext cx="2197227"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600" dirty="0"/>
              <a:t>Used the friend/relative tracking data from a larger heart-health study to identify network contacts, including friends. </a:t>
            </a:r>
          </a:p>
          <a:p>
            <a:endParaRPr lang="en-US" altLang="en-US" sz="1600" dirty="0"/>
          </a:p>
          <a:p>
            <a:endParaRPr lang="en-US" altLang="en-US" sz="1600" dirty="0"/>
          </a:p>
        </p:txBody>
      </p:sp>
      <p:sp>
        <p:nvSpPr>
          <p:cNvPr id="10" name="Text Box 4"/>
          <p:cNvSpPr txBox="1">
            <a:spLocks noChangeArrowheads="1"/>
          </p:cNvSpPr>
          <p:nvPr/>
        </p:nvSpPr>
        <p:spPr bwMode="auto">
          <a:xfrm>
            <a:off x="101233" y="273183"/>
            <a:ext cx="466582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Peer Influence &amp; Health: Current Lit &amp; Controversies</a:t>
            </a:r>
            <a:endParaRPr lang="en-US" altLang="en-US" sz="2000" i="1" dirty="0"/>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5" name="Text Box 3"/>
          <p:cNvSpPr txBox="1">
            <a:spLocks noChangeArrowheads="1"/>
          </p:cNvSpPr>
          <p:nvPr/>
        </p:nvSpPr>
        <p:spPr bwMode="auto">
          <a:xfrm>
            <a:off x="171069" y="1251776"/>
            <a:ext cx="2192338"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600" dirty="0"/>
              <a:t>This modeling strategy pools observations on edges and estimates a global effect net of change in ego/alter as a control.   Here color is a single ego, number is wave (only 2 egos and 3 waves represented). </a:t>
            </a:r>
          </a:p>
          <a:p>
            <a:endParaRPr lang="en-US" altLang="en-US" sz="1600" dirty="0"/>
          </a:p>
          <a:p>
            <a:endParaRPr lang="en-US" altLang="en-US" sz="1600" dirty="0"/>
          </a:p>
        </p:txBody>
      </p:sp>
      <p:sp>
        <p:nvSpPr>
          <p:cNvPr id="141316" name="Text Box 4"/>
          <p:cNvSpPr txBox="1">
            <a:spLocks noChangeArrowheads="1"/>
          </p:cNvSpPr>
          <p:nvPr/>
        </p:nvSpPr>
        <p:spPr bwMode="auto">
          <a:xfrm>
            <a:off x="3345688" y="1022414"/>
            <a:ext cx="376205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dirty="0"/>
              <a:t>Effects of peer obesity on ego, by peer type</a:t>
            </a:r>
          </a:p>
        </p:txBody>
      </p:sp>
      <p:graphicFrame>
        <p:nvGraphicFramePr>
          <p:cNvPr id="141319" name="Object 7"/>
          <p:cNvGraphicFramePr>
            <a:graphicFrameLocks noChangeAspect="1"/>
          </p:cNvGraphicFramePr>
          <p:nvPr>
            <p:extLst>
              <p:ext uri="{D42A27DB-BD31-4B8C-83A1-F6EECF244321}">
                <p14:modId xmlns:p14="http://schemas.microsoft.com/office/powerpoint/2010/main" val="2064334566"/>
              </p:ext>
            </p:extLst>
          </p:nvPr>
        </p:nvGraphicFramePr>
        <p:xfrm>
          <a:off x="2200275" y="5014849"/>
          <a:ext cx="6169025" cy="365125"/>
        </p:xfrm>
        <a:graphic>
          <a:graphicData uri="http://schemas.openxmlformats.org/presentationml/2006/ole">
            <mc:AlternateContent xmlns:mc="http://schemas.openxmlformats.org/markup-compatibility/2006">
              <mc:Choice xmlns:v="urn:schemas-microsoft-com:vml" Requires="v">
                <p:oleObj spid="_x0000_s141385" name="Equation" r:id="rId3" imgW="4076640" imgH="241200" progId="Equation.3">
                  <p:embed/>
                </p:oleObj>
              </mc:Choice>
              <mc:Fallback>
                <p:oleObj name="Equation" r:id="rId3" imgW="4076640" imgH="241200" progId="Equation.3">
                  <p:embed/>
                  <p:pic>
                    <p:nvPicPr>
                      <p:cNvPr id="0" name="Object 7"/>
                      <p:cNvPicPr>
                        <a:picLocks noChangeAspect="1" noChangeArrowheads="1"/>
                      </p:cNvPicPr>
                      <p:nvPr/>
                    </p:nvPicPr>
                    <p:blipFill>
                      <a:blip r:embed="rId4"/>
                      <a:srcRect/>
                      <a:stretch>
                        <a:fillRect/>
                      </a:stretch>
                    </p:blipFill>
                    <p:spPr bwMode="auto">
                      <a:xfrm>
                        <a:off x="2200275" y="5014849"/>
                        <a:ext cx="616902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1321" name="Line 9"/>
          <p:cNvSpPr>
            <a:spLocks noChangeShapeType="1"/>
          </p:cNvSpPr>
          <p:nvPr/>
        </p:nvSpPr>
        <p:spPr bwMode="auto">
          <a:xfrm>
            <a:off x="3044825" y="1276350"/>
            <a:ext cx="0" cy="32353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1322" name="Line 10"/>
          <p:cNvSpPr>
            <a:spLocks noChangeShapeType="1"/>
          </p:cNvSpPr>
          <p:nvPr/>
        </p:nvSpPr>
        <p:spPr bwMode="auto">
          <a:xfrm>
            <a:off x="2925763" y="4352925"/>
            <a:ext cx="46275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1323" name="Oval 11"/>
          <p:cNvSpPr>
            <a:spLocks noChangeArrowheads="1"/>
          </p:cNvSpPr>
          <p:nvPr/>
        </p:nvSpPr>
        <p:spPr bwMode="auto">
          <a:xfrm>
            <a:off x="3325813" y="3776663"/>
            <a:ext cx="238125" cy="242887"/>
          </a:xfrm>
          <a:prstGeom prst="ellipse">
            <a:avLst/>
          </a:prstGeom>
          <a:solidFill>
            <a:srgbClr val="FFC000"/>
          </a:solidFill>
          <a:ln w="9525">
            <a:solidFill>
              <a:schemeClr val="tx1"/>
            </a:solidFill>
            <a:round/>
            <a:headEnd/>
            <a:tailEnd/>
          </a:ln>
          <a:effectLst/>
          <a:extLst/>
        </p:spPr>
        <p:txBody>
          <a:bodyPr wrap="none" anchor="ctr"/>
          <a:lstStyle/>
          <a:p>
            <a:pPr algn="ctr"/>
            <a:r>
              <a:rPr lang="en-US" altLang="en-US" sz="1200" dirty="0"/>
              <a:t>1</a:t>
            </a:r>
          </a:p>
        </p:txBody>
      </p:sp>
      <p:sp>
        <p:nvSpPr>
          <p:cNvPr id="141324" name="Text Box 12"/>
          <p:cNvSpPr txBox="1">
            <a:spLocks noChangeArrowheads="1"/>
          </p:cNvSpPr>
          <p:nvPr/>
        </p:nvSpPr>
        <p:spPr bwMode="auto">
          <a:xfrm rot="16200000">
            <a:off x="2061369" y="2251869"/>
            <a:ext cx="14525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Ego-Current</a:t>
            </a:r>
          </a:p>
        </p:txBody>
      </p:sp>
      <p:sp>
        <p:nvSpPr>
          <p:cNvPr id="141325" name="Text Box 13"/>
          <p:cNvSpPr txBox="1">
            <a:spLocks noChangeArrowheads="1"/>
          </p:cNvSpPr>
          <p:nvPr/>
        </p:nvSpPr>
        <p:spPr bwMode="auto">
          <a:xfrm>
            <a:off x="4281488" y="4370388"/>
            <a:ext cx="1544637"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Alter Current</a:t>
            </a:r>
          </a:p>
        </p:txBody>
      </p:sp>
      <p:sp>
        <p:nvSpPr>
          <p:cNvPr id="141326" name="Oval 14"/>
          <p:cNvSpPr>
            <a:spLocks noChangeArrowheads="1"/>
          </p:cNvSpPr>
          <p:nvPr/>
        </p:nvSpPr>
        <p:spPr bwMode="auto">
          <a:xfrm>
            <a:off x="3867150" y="3776663"/>
            <a:ext cx="238125" cy="242887"/>
          </a:xfrm>
          <a:prstGeom prst="ellipse">
            <a:avLst/>
          </a:prstGeom>
          <a:solidFill>
            <a:srgbClr val="FFC000"/>
          </a:solidFill>
          <a:ln w="9525">
            <a:solidFill>
              <a:schemeClr val="tx1"/>
            </a:solidFill>
            <a:round/>
            <a:headEnd/>
            <a:tailEnd/>
          </a:ln>
          <a:effectLst/>
          <a:extLst/>
        </p:spPr>
        <p:txBody>
          <a:bodyPr wrap="none" anchor="ctr"/>
          <a:lstStyle/>
          <a:p>
            <a:pPr algn="ctr"/>
            <a:r>
              <a:rPr lang="en-US" altLang="en-US" sz="1200" dirty="0"/>
              <a:t>1</a:t>
            </a:r>
          </a:p>
        </p:txBody>
      </p:sp>
      <p:sp>
        <p:nvSpPr>
          <p:cNvPr id="141327" name="Oval 15"/>
          <p:cNvSpPr>
            <a:spLocks noChangeArrowheads="1"/>
          </p:cNvSpPr>
          <p:nvPr/>
        </p:nvSpPr>
        <p:spPr bwMode="auto">
          <a:xfrm>
            <a:off x="4483100" y="3776663"/>
            <a:ext cx="238125" cy="242887"/>
          </a:xfrm>
          <a:prstGeom prst="ellipse">
            <a:avLst/>
          </a:prstGeom>
          <a:solidFill>
            <a:srgbClr val="FFC000"/>
          </a:solidFill>
          <a:ln w="9525">
            <a:solidFill>
              <a:schemeClr val="tx1"/>
            </a:solidFill>
            <a:round/>
            <a:headEnd/>
            <a:tailEnd/>
          </a:ln>
          <a:effectLst/>
          <a:extLst/>
        </p:spPr>
        <p:txBody>
          <a:bodyPr wrap="none" anchor="ctr"/>
          <a:lstStyle/>
          <a:p>
            <a:pPr algn="ctr"/>
            <a:r>
              <a:rPr lang="en-US" altLang="en-US" sz="1200"/>
              <a:t>1</a:t>
            </a:r>
          </a:p>
        </p:txBody>
      </p:sp>
      <p:sp>
        <p:nvSpPr>
          <p:cNvPr id="141329" name="Oval 17"/>
          <p:cNvSpPr>
            <a:spLocks noChangeArrowheads="1"/>
          </p:cNvSpPr>
          <p:nvPr/>
        </p:nvSpPr>
        <p:spPr bwMode="auto">
          <a:xfrm>
            <a:off x="3963988" y="3205163"/>
            <a:ext cx="238125" cy="242887"/>
          </a:xfrm>
          <a:prstGeom prst="ellipse">
            <a:avLst/>
          </a:prstGeom>
          <a:solidFill>
            <a:srgbClr val="FFC000"/>
          </a:solidFill>
          <a:ln w="9525">
            <a:solidFill>
              <a:schemeClr val="tx1"/>
            </a:solidFill>
            <a:round/>
            <a:headEnd/>
            <a:tailEnd/>
          </a:ln>
          <a:effectLst/>
          <a:extLst/>
        </p:spPr>
        <p:txBody>
          <a:bodyPr wrap="none" anchor="ctr"/>
          <a:lstStyle/>
          <a:p>
            <a:pPr algn="ctr"/>
            <a:r>
              <a:rPr lang="en-US" altLang="en-US" sz="1200"/>
              <a:t>2</a:t>
            </a:r>
          </a:p>
        </p:txBody>
      </p:sp>
      <p:sp>
        <p:nvSpPr>
          <p:cNvPr id="141330" name="Oval 18"/>
          <p:cNvSpPr>
            <a:spLocks noChangeArrowheads="1"/>
          </p:cNvSpPr>
          <p:nvPr/>
        </p:nvSpPr>
        <p:spPr bwMode="auto">
          <a:xfrm>
            <a:off x="4505325" y="3205163"/>
            <a:ext cx="238125" cy="242887"/>
          </a:xfrm>
          <a:prstGeom prst="ellipse">
            <a:avLst/>
          </a:prstGeom>
          <a:solidFill>
            <a:srgbClr val="FFC000"/>
          </a:solidFill>
          <a:ln w="9525">
            <a:solidFill>
              <a:schemeClr val="tx1"/>
            </a:solidFill>
            <a:round/>
            <a:headEnd/>
            <a:tailEnd/>
          </a:ln>
          <a:effectLst/>
          <a:extLst/>
        </p:spPr>
        <p:txBody>
          <a:bodyPr wrap="none" anchor="ctr"/>
          <a:lstStyle/>
          <a:p>
            <a:pPr algn="ctr"/>
            <a:r>
              <a:rPr lang="en-US" altLang="en-US" sz="1200"/>
              <a:t>2</a:t>
            </a:r>
          </a:p>
        </p:txBody>
      </p:sp>
      <p:sp>
        <p:nvSpPr>
          <p:cNvPr id="141331" name="Oval 19"/>
          <p:cNvSpPr>
            <a:spLocks noChangeArrowheads="1"/>
          </p:cNvSpPr>
          <p:nvPr/>
        </p:nvSpPr>
        <p:spPr bwMode="auto">
          <a:xfrm>
            <a:off x="5121275" y="3205163"/>
            <a:ext cx="238125" cy="242887"/>
          </a:xfrm>
          <a:prstGeom prst="ellipse">
            <a:avLst/>
          </a:prstGeom>
          <a:solidFill>
            <a:srgbClr val="FFC000"/>
          </a:solidFill>
          <a:ln w="9525">
            <a:solidFill>
              <a:schemeClr val="tx1"/>
            </a:solidFill>
            <a:round/>
            <a:headEnd/>
            <a:tailEnd/>
          </a:ln>
          <a:effectLst/>
          <a:extLst/>
        </p:spPr>
        <p:txBody>
          <a:bodyPr wrap="none" anchor="ctr"/>
          <a:lstStyle/>
          <a:p>
            <a:pPr algn="ctr"/>
            <a:r>
              <a:rPr lang="en-US" altLang="en-US" sz="1200"/>
              <a:t>2</a:t>
            </a:r>
          </a:p>
        </p:txBody>
      </p:sp>
      <p:sp>
        <p:nvSpPr>
          <p:cNvPr id="141332" name="Oval 20"/>
          <p:cNvSpPr>
            <a:spLocks noChangeArrowheads="1"/>
          </p:cNvSpPr>
          <p:nvPr/>
        </p:nvSpPr>
        <p:spPr bwMode="auto">
          <a:xfrm>
            <a:off x="3621088" y="2471738"/>
            <a:ext cx="238125" cy="242887"/>
          </a:xfrm>
          <a:prstGeom prst="ellipse">
            <a:avLst/>
          </a:prstGeom>
          <a:solidFill>
            <a:srgbClr val="FFC000"/>
          </a:solidFill>
          <a:ln w="9525">
            <a:solidFill>
              <a:schemeClr val="tx1"/>
            </a:solidFill>
            <a:round/>
            <a:headEnd/>
            <a:tailEnd/>
          </a:ln>
          <a:effectLst/>
          <a:extLst/>
        </p:spPr>
        <p:txBody>
          <a:bodyPr wrap="none" anchor="ctr"/>
          <a:lstStyle/>
          <a:p>
            <a:pPr algn="ctr"/>
            <a:r>
              <a:rPr lang="en-US" altLang="en-US" sz="1200"/>
              <a:t>3</a:t>
            </a:r>
          </a:p>
        </p:txBody>
      </p:sp>
      <p:sp>
        <p:nvSpPr>
          <p:cNvPr id="141333" name="Oval 21"/>
          <p:cNvSpPr>
            <a:spLocks noChangeArrowheads="1"/>
          </p:cNvSpPr>
          <p:nvPr/>
        </p:nvSpPr>
        <p:spPr bwMode="auto">
          <a:xfrm>
            <a:off x="4162425" y="2471738"/>
            <a:ext cx="238125" cy="242887"/>
          </a:xfrm>
          <a:prstGeom prst="ellipse">
            <a:avLst/>
          </a:prstGeom>
          <a:solidFill>
            <a:srgbClr val="FFC000"/>
          </a:solidFill>
          <a:ln w="9525">
            <a:solidFill>
              <a:schemeClr val="tx1"/>
            </a:solidFill>
            <a:round/>
            <a:headEnd/>
            <a:tailEnd/>
          </a:ln>
          <a:effectLst/>
          <a:extLst/>
        </p:spPr>
        <p:txBody>
          <a:bodyPr wrap="none" anchor="ctr"/>
          <a:lstStyle/>
          <a:p>
            <a:pPr algn="ctr"/>
            <a:r>
              <a:rPr lang="en-US" altLang="en-US" sz="1200"/>
              <a:t>3</a:t>
            </a:r>
          </a:p>
        </p:txBody>
      </p:sp>
      <p:sp>
        <p:nvSpPr>
          <p:cNvPr id="141334" name="Oval 22"/>
          <p:cNvSpPr>
            <a:spLocks noChangeArrowheads="1"/>
          </p:cNvSpPr>
          <p:nvPr/>
        </p:nvSpPr>
        <p:spPr bwMode="auto">
          <a:xfrm>
            <a:off x="4778375" y="2471738"/>
            <a:ext cx="238125" cy="242887"/>
          </a:xfrm>
          <a:prstGeom prst="ellipse">
            <a:avLst/>
          </a:prstGeom>
          <a:solidFill>
            <a:srgbClr val="FFC000"/>
          </a:solidFill>
          <a:ln w="9525">
            <a:solidFill>
              <a:schemeClr val="tx1"/>
            </a:solidFill>
            <a:round/>
            <a:headEnd/>
            <a:tailEnd/>
          </a:ln>
          <a:effectLst/>
          <a:extLst/>
        </p:spPr>
        <p:txBody>
          <a:bodyPr wrap="none" anchor="ctr"/>
          <a:lstStyle/>
          <a:p>
            <a:pPr algn="ctr"/>
            <a:r>
              <a:rPr lang="en-US" altLang="en-US" sz="1200"/>
              <a:t>3</a:t>
            </a:r>
          </a:p>
        </p:txBody>
      </p:sp>
      <p:sp>
        <p:nvSpPr>
          <p:cNvPr id="141335" name="Oval 23"/>
          <p:cNvSpPr>
            <a:spLocks noChangeArrowheads="1"/>
          </p:cNvSpPr>
          <p:nvPr/>
        </p:nvSpPr>
        <p:spPr bwMode="auto">
          <a:xfrm>
            <a:off x="4173538" y="3500438"/>
            <a:ext cx="238125" cy="242887"/>
          </a:xfrm>
          <a:prstGeom prst="ellipse">
            <a:avLst/>
          </a:prstGeom>
          <a:solidFill>
            <a:srgbClr val="57D3FF"/>
          </a:solidFill>
          <a:ln w="9525">
            <a:solidFill>
              <a:schemeClr val="tx1"/>
            </a:solidFill>
            <a:round/>
            <a:headEnd/>
            <a:tailEnd/>
          </a:ln>
          <a:effectLst/>
          <a:extLst/>
        </p:spPr>
        <p:txBody>
          <a:bodyPr wrap="none" anchor="ctr"/>
          <a:lstStyle/>
          <a:p>
            <a:pPr algn="ctr"/>
            <a:r>
              <a:rPr lang="en-US" altLang="en-US" sz="1200"/>
              <a:t>1</a:t>
            </a:r>
          </a:p>
        </p:txBody>
      </p:sp>
      <p:sp>
        <p:nvSpPr>
          <p:cNvPr id="141336" name="Oval 24"/>
          <p:cNvSpPr>
            <a:spLocks noChangeArrowheads="1"/>
          </p:cNvSpPr>
          <p:nvPr/>
        </p:nvSpPr>
        <p:spPr bwMode="auto">
          <a:xfrm>
            <a:off x="5324475" y="3490913"/>
            <a:ext cx="238125" cy="242887"/>
          </a:xfrm>
          <a:prstGeom prst="ellipse">
            <a:avLst/>
          </a:prstGeom>
          <a:solidFill>
            <a:srgbClr val="57D3FF"/>
          </a:solidFill>
          <a:ln w="9525">
            <a:solidFill>
              <a:schemeClr val="tx1"/>
            </a:solidFill>
            <a:round/>
            <a:headEnd/>
            <a:tailEnd/>
          </a:ln>
          <a:effectLst/>
          <a:extLst/>
        </p:spPr>
        <p:txBody>
          <a:bodyPr wrap="none" anchor="ctr"/>
          <a:lstStyle/>
          <a:p>
            <a:pPr algn="ctr"/>
            <a:r>
              <a:rPr lang="en-US" altLang="en-US" sz="1200"/>
              <a:t>1</a:t>
            </a:r>
          </a:p>
        </p:txBody>
      </p:sp>
      <p:sp>
        <p:nvSpPr>
          <p:cNvPr id="141337" name="Oval 25"/>
          <p:cNvSpPr>
            <a:spLocks noChangeArrowheads="1"/>
          </p:cNvSpPr>
          <p:nvPr/>
        </p:nvSpPr>
        <p:spPr bwMode="auto">
          <a:xfrm>
            <a:off x="5940425" y="3490913"/>
            <a:ext cx="238125" cy="242887"/>
          </a:xfrm>
          <a:prstGeom prst="ellipse">
            <a:avLst/>
          </a:prstGeom>
          <a:solidFill>
            <a:srgbClr val="57D3FF"/>
          </a:solidFill>
          <a:ln w="9525">
            <a:solidFill>
              <a:schemeClr val="tx1"/>
            </a:solidFill>
            <a:round/>
            <a:headEnd/>
            <a:tailEnd/>
          </a:ln>
          <a:effectLst/>
          <a:extLst/>
        </p:spPr>
        <p:txBody>
          <a:bodyPr wrap="none" anchor="ctr"/>
          <a:lstStyle/>
          <a:p>
            <a:pPr algn="ctr"/>
            <a:r>
              <a:rPr lang="en-US" altLang="en-US" sz="1200"/>
              <a:t>1</a:t>
            </a:r>
          </a:p>
        </p:txBody>
      </p:sp>
      <p:sp>
        <p:nvSpPr>
          <p:cNvPr id="141338" name="Oval 26"/>
          <p:cNvSpPr>
            <a:spLocks noChangeArrowheads="1"/>
          </p:cNvSpPr>
          <p:nvPr/>
        </p:nvSpPr>
        <p:spPr bwMode="auto">
          <a:xfrm>
            <a:off x="4811713" y="2928938"/>
            <a:ext cx="238125" cy="242887"/>
          </a:xfrm>
          <a:prstGeom prst="ellipse">
            <a:avLst/>
          </a:prstGeom>
          <a:solidFill>
            <a:srgbClr val="57D3FF"/>
          </a:solidFill>
          <a:ln w="9525">
            <a:solidFill>
              <a:schemeClr val="tx1"/>
            </a:solidFill>
            <a:round/>
            <a:headEnd/>
            <a:tailEnd/>
          </a:ln>
          <a:effectLst/>
          <a:extLst/>
        </p:spPr>
        <p:txBody>
          <a:bodyPr wrap="none" anchor="ctr"/>
          <a:lstStyle/>
          <a:p>
            <a:pPr algn="ctr"/>
            <a:r>
              <a:rPr lang="en-US" altLang="en-US" sz="1200"/>
              <a:t>2</a:t>
            </a:r>
          </a:p>
        </p:txBody>
      </p:sp>
      <p:sp>
        <p:nvSpPr>
          <p:cNvPr id="141339" name="Oval 27"/>
          <p:cNvSpPr>
            <a:spLocks noChangeArrowheads="1"/>
          </p:cNvSpPr>
          <p:nvPr/>
        </p:nvSpPr>
        <p:spPr bwMode="auto">
          <a:xfrm>
            <a:off x="5648325" y="2928938"/>
            <a:ext cx="238125" cy="242887"/>
          </a:xfrm>
          <a:prstGeom prst="ellipse">
            <a:avLst/>
          </a:prstGeom>
          <a:solidFill>
            <a:srgbClr val="57D3FF"/>
          </a:solidFill>
          <a:ln w="9525">
            <a:solidFill>
              <a:schemeClr val="tx1"/>
            </a:solidFill>
            <a:round/>
            <a:headEnd/>
            <a:tailEnd/>
          </a:ln>
          <a:effectLst/>
          <a:extLst/>
        </p:spPr>
        <p:txBody>
          <a:bodyPr wrap="none" anchor="ctr"/>
          <a:lstStyle/>
          <a:p>
            <a:pPr algn="ctr"/>
            <a:r>
              <a:rPr lang="en-US" altLang="en-US" sz="1200"/>
              <a:t>2</a:t>
            </a:r>
          </a:p>
        </p:txBody>
      </p:sp>
      <p:sp>
        <p:nvSpPr>
          <p:cNvPr id="141340" name="Oval 28"/>
          <p:cNvSpPr>
            <a:spLocks noChangeArrowheads="1"/>
          </p:cNvSpPr>
          <p:nvPr/>
        </p:nvSpPr>
        <p:spPr bwMode="auto">
          <a:xfrm>
            <a:off x="6264275" y="2928938"/>
            <a:ext cx="238125" cy="242887"/>
          </a:xfrm>
          <a:prstGeom prst="ellipse">
            <a:avLst/>
          </a:prstGeom>
          <a:solidFill>
            <a:srgbClr val="57D3FF"/>
          </a:solidFill>
          <a:ln w="9525">
            <a:solidFill>
              <a:schemeClr val="tx1"/>
            </a:solidFill>
            <a:round/>
            <a:headEnd/>
            <a:tailEnd/>
          </a:ln>
          <a:effectLst/>
          <a:extLst/>
        </p:spPr>
        <p:txBody>
          <a:bodyPr wrap="none" anchor="ctr"/>
          <a:lstStyle/>
          <a:p>
            <a:pPr algn="ctr"/>
            <a:r>
              <a:rPr lang="en-US" altLang="en-US" sz="1200"/>
              <a:t>2</a:t>
            </a:r>
          </a:p>
        </p:txBody>
      </p:sp>
      <p:sp>
        <p:nvSpPr>
          <p:cNvPr id="141341" name="Oval 29"/>
          <p:cNvSpPr>
            <a:spLocks noChangeArrowheads="1"/>
          </p:cNvSpPr>
          <p:nvPr/>
        </p:nvSpPr>
        <p:spPr bwMode="auto">
          <a:xfrm>
            <a:off x="3935413" y="2157413"/>
            <a:ext cx="238125" cy="242887"/>
          </a:xfrm>
          <a:prstGeom prst="ellipse">
            <a:avLst/>
          </a:prstGeom>
          <a:solidFill>
            <a:srgbClr val="57D3FF"/>
          </a:solidFill>
          <a:ln w="9525">
            <a:solidFill>
              <a:schemeClr val="tx1"/>
            </a:solidFill>
            <a:round/>
            <a:headEnd/>
            <a:tailEnd/>
          </a:ln>
          <a:effectLst/>
          <a:extLst/>
        </p:spPr>
        <p:txBody>
          <a:bodyPr wrap="none" anchor="ctr"/>
          <a:lstStyle/>
          <a:p>
            <a:pPr algn="ctr"/>
            <a:r>
              <a:rPr lang="en-US" altLang="en-US" sz="1200"/>
              <a:t>3</a:t>
            </a:r>
          </a:p>
        </p:txBody>
      </p:sp>
      <p:sp>
        <p:nvSpPr>
          <p:cNvPr id="141342" name="Oval 30"/>
          <p:cNvSpPr>
            <a:spLocks noChangeArrowheads="1"/>
          </p:cNvSpPr>
          <p:nvPr/>
        </p:nvSpPr>
        <p:spPr bwMode="auto">
          <a:xfrm>
            <a:off x="4791075" y="2157413"/>
            <a:ext cx="238125" cy="242887"/>
          </a:xfrm>
          <a:prstGeom prst="ellipse">
            <a:avLst/>
          </a:prstGeom>
          <a:solidFill>
            <a:srgbClr val="57D3FF"/>
          </a:solidFill>
          <a:ln w="9525">
            <a:solidFill>
              <a:schemeClr val="tx1"/>
            </a:solidFill>
            <a:round/>
            <a:headEnd/>
            <a:tailEnd/>
          </a:ln>
          <a:effectLst/>
          <a:extLst/>
        </p:spPr>
        <p:txBody>
          <a:bodyPr wrap="none" anchor="ctr"/>
          <a:lstStyle/>
          <a:p>
            <a:pPr algn="ctr"/>
            <a:r>
              <a:rPr lang="en-US" altLang="en-US" sz="1200"/>
              <a:t>3</a:t>
            </a:r>
          </a:p>
        </p:txBody>
      </p:sp>
      <p:sp>
        <p:nvSpPr>
          <p:cNvPr id="141343" name="Oval 31"/>
          <p:cNvSpPr>
            <a:spLocks noChangeArrowheads="1"/>
          </p:cNvSpPr>
          <p:nvPr/>
        </p:nvSpPr>
        <p:spPr bwMode="auto">
          <a:xfrm>
            <a:off x="5626100" y="2195513"/>
            <a:ext cx="238125" cy="242887"/>
          </a:xfrm>
          <a:prstGeom prst="ellipse">
            <a:avLst/>
          </a:prstGeom>
          <a:solidFill>
            <a:srgbClr val="57D3FF"/>
          </a:solidFill>
          <a:ln w="9525">
            <a:solidFill>
              <a:schemeClr val="tx1"/>
            </a:solidFill>
            <a:round/>
            <a:headEnd/>
            <a:tailEnd/>
          </a:ln>
          <a:effectLst/>
          <a:extLst/>
        </p:spPr>
        <p:txBody>
          <a:bodyPr wrap="none" anchor="ctr"/>
          <a:lstStyle/>
          <a:p>
            <a:pPr algn="ctr"/>
            <a:r>
              <a:rPr lang="en-US" altLang="en-US" sz="1200"/>
              <a:t>3</a:t>
            </a:r>
          </a:p>
        </p:txBody>
      </p:sp>
      <p:sp>
        <p:nvSpPr>
          <p:cNvPr id="141345" name="Line 33"/>
          <p:cNvSpPr>
            <a:spLocks noChangeShapeType="1"/>
          </p:cNvSpPr>
          <p:nvPr/>
        </p:nvSpPr>
        <p:spPr bwMode="auto">
          <a:xfrm flipV="1">
            <a:off x="3343275" y="2266950"/>
            <a:ext cx="3267075" cy="1905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1346" name="Text Box 34"/>
          <p:cNvSpPr txBox="1">
            <a:spLocks noChangeArrowheads="1"/>
          </p:cNvSpPr>
          <p:nvPr/>
        </p:nvSpPr>
        <p:spPr bwMode="auto">
          <a:xfrm>
            <a:off x="6594475" y="1966913"/>
            <a:ext cx="13176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Peer Effect</a:t>
            </a:r>
          </a:p>
        </p:txBody>
      </p:sp>
      <p:sp>
        <p:nvSpPr>
          <p:cNvPr id="30" name="Text Box 4"/>
          <p:cNvSpPr txBox="1">
            <a:spLocks noChangeArrowheads="1"/>
          </p:cNvSpPr>
          <p:nvPr/>
        </p:nvSpPr>
        <p:spPr bwMode="auto">
          <a:xfrm>
            <a:off x="101233" y="273183"/>
            <a:ext cx="466582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Peer Influence &amp; Health: Current Lit &amp; Controversies</a:t>
            </a:r>
            <a:endParaRPr lang="en-US" altLang="en-US" sz="2000" i="1" dirty="0"/>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9" name="Text Box 3"/>
          <p:cNvSpPr txBox="1">
            <a:spLocks noChangeArrowheads="1"/>
          </p:cNvSpPr>
          <p:nvPr/>
        </p:nvSpPr>
        <p:spPr bwMode="auto">
          <a:xfrm>
            <a:off x="161924" y="1279208"/>
            <a:ext cx="2325243"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600" dirty="0"/>
              <a:t>Alterative specifications include using change-change models and allowing for a random effect of peers.  This allows for greater variability in peer effects, and the potential to model differences.</a:t>
            </a:r>
          </a:p>
          <a:p>
            <a:endParaRPr lang="en-US" altLang="en-US" sz="1600" dirty="0"/>
          </a:p>
          <a:p>
            <a:endParaRPr lang="en-US" altLang="en-US" sz="1600" dirty="0"/>
          </a:p>
          <a:p>
            <a:endParaRPr lang="en-US" altLang="en-US" sz="1600" dirty="0"/>
          </a:p>
        </p:txBody>
      </p:sp>
      <p:graphicFrame>
        <p:nvGraphicFramePr>
          <p:cNvPr id="142341" name="Object 5"/>
          <p:cNvGraphicFramePr>
            <a:graphicFrameLocks noChangeAspect="1"/>
          </p:cNvGraphicFramePr>
          <p:nvPr>
            <p:extLst>
              <p:ext uri="{D42A27DB-BD31-4B8C-83A1-F6EECF244321}">
                <p14:modId xmlns:p14="http://schemas.microsoft.com/office/powerpoint/2010/main" val="1246098202"/>
              </p:ext>
            </p:extLst>
          </p:nvPr>
        </p:nvGraphicFramePr>
        <p:xfrm>
          <a:off x="2249107" y="6021007"/>
          <a:ext cx="5516562" cy="692150"/>
        </p:xfrm>
        <a:graphic>
          <a:graphicData uri="http://schemas.openxmlformats.org/presentationml/2006/ole">
            <mc:AlternateContent xmlns:mc="http://schemas.openxmlformats.org/markup-compatibility/2006">
              <mc:Choice xmlns:v="urn:schemas-microsoft-com:vml" Requires="v">
                <p:oleObj spid="_x0000_s142414" name="Equation" r:id="rId3" imgW="3644640" imgH="457200" progId="Equation.3">
                  <p:embed/>
                </p:oleObj>
              </mc:Choice>
              <mc:Fallback>
                <p:oleObj name="Equation" r:id="rId3" imgW="3644640" imgH="457200" progId="Equation.3">
                  <p:embed/>
                  <p:pic>
                    <p:nvPicPr>
                      <p:cNvPr id="0" name="Object 5"/>
                      <p:cNvPicPr>
                        <a:picLocks noChangeAspect="1" noChangeArrowheads="1"/>
                      </p:cNvPicPr>
                      <p:nvPr/>
                    </p:nvPicPr>
                    <p:blipFill>
                      <a:blip r:embed="rId4"/>
                      <a:srcRect/>
                      <a:stretch>
                        <a:fillRect/>
                      </a:stretch>
                    </p:blipFill>
                    <p:spPr bwMode="auto">
                      <a:xfrm>
                        <a:off x="2249107" y="6021007"/>
                        <a:ext cx="5516562" cy="692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2342" name="Line 6"/>
          <p:cNvSpPr>
            <a:spLocks noChangeShapeType="1"/>
          </p:cNvSpPr>
          <p:nvPr/>
        </p:nvSpPr>
        <p:spPr bwMode="auto">
          <a:xfrm>
            <a:off x="3044825" y="1276350"/>
            <a:ext cx="0" cy="32353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2343" name="Line 7"/>
          <p:cNvSpPr>
            <a:spLocks noChangeShapeType="1"/>
          </p:cNvSpPr>
          <p:nvPr/>
        </p:nvSpPr>
        <p:spPr bwMode="auto">
          <a:xfrm>
            <a:off x="2925763" y="4352925"/>
            <a:ext cx="46275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2344" name="Oval 8"/>
          <p:cNvSpPr>
            <a:spLocks noChangeArrowheads="1"/>
          </p:cNvSpPr>
          <p:nvPr/>
        </p:nvSpPr>
        <p:spPr bwMode="auto">
          <a:xfrm>
            <a:off x="3325813" y="3776663"/>
            <a:ext cx="238125" cy="242887"/>
          </a:xfrm>
          <a:prstGeom prst="ellipse">
            <a:avLst/>
          </a:prstGeom>
          <a:solidFill>
            <a:srgbClr val="FFC000"/>
          </a:solidFill>
          <a:ln w="9525">
            <a:solidFill>
              <a:schemeClr val="tx1"/>
            </a:solidFill>
            <a:round/>
            <a:headEnd/>
            <a:tailEnd/>
          </a:ln>
          <a:effectLst/>
          <a:extLst/>
        </p:spPr>
        <p:txBody>
          <a:bodyPr wrap="none" anchor="ctr"/>
          <a:lstStyle/>
          <a:p>
            <a:pPr algn="ctr"/>
            <a:r>
              <a:rPr lang="en-US" altLang="en-US" sz="1200" dirty="0"/>
              <a:t>1</a:t>
            </a:r>
          </a:p>
        </p:txBody>
      </p:sp>
      <p:sp>
        <p:nvSpPr>
          <p:cNvPr id="142345" name="Text Box 9"/>
          <p:cNvSpPr txBox="1">
            <a:spLocks noChangeArrowheads="1"/>
          </p:cNvSpPr>
          <p:nvPr/>
        </p:nvSpPr>
        <p:spPr bwMode="auto">
          <a:xfrm rot="16200000">
            <a:off x="2061369" y="2251869"/>
            <a:ext cx="14525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Ego-Current</a:t>
            </a:r>
          </a:p>
        </p:txBody>
      </p:sp>
      <p:sp>
        <p:nvSpPr>
          <p:cNvPr id="142346" name="Text Box 10"/>
          <p:cNvSpPr txBox="1">
            <a:spLocks noChangeArrowheads="1"/>
          </p:cNvSpPr>
          <p:nvPr/>
        </p:nvSpPr>
        <p:spPr bwMode="auto">
          <a:xfrm>
            <a:off x="4281488" y="4370388"/>
            <a:ext cx="1544637"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Alter Current</a:t>
            </a:r>
          </a:p>
        </p:txBody>
      </p:sp>
      <p:sp>
        <p:nvSpPr>
          <p:cNvPr id="142347" name="Oval 11"/>
          <p:cNvSpPr>
            <a:spLocks noChangeArrowheads="1"/>
          </p:cNvSpPr>
          <p:nvPr/>
        </p:nvSpPr>
        <p:spPr bwMode="auto">
          <a:xfrm>
            <a:off x="3867150" y="3776663"/>
            <a:ext cx="238125" cy="242887"/>
          </a:xfrm>
          <a:prstGeom prst="ellipse">
            <a:avLst/>
          </a:prstGeom>
          <a:solidFill>
            <a:srgbClr val="FFC000"/>
          </a:solidFill>
          <a:ln w="9525">
            <a:solidFill>
              <a:schemeClr val="tx1"/>
            </a:solidFill>
            <a:round/>
            <a:headEnd/>
            <a:tailEnd/>
          </a:ln>
          <a:effectLst/>
          <a:extLst/>
        </p:spPr>
        <p:txBody>
          <a:bodyPr wrap="none" anchor="ctr"/>
          <a:lstStyle/>
          <a:p>
            <a:pPr algn="ctr"/>
            <a:r>
              <a:rPr lang="en-US" altLang="en-US" sz="1200"/>
              <a:t>1</a:t>
            </a:r>
          </a:p>
        </p:txBody>
      </p:sp>
      <p:sp>
        <p:nvSpPr>
          <p:cNvPr id="142348" name="Oval 12"/>
          <p:cNvSpPr>
            <a:spLocks noChangeArrowheads="1"/>
          </p:cNvSpPr>
          <p:nvPr/>
        </p:nvSpPr>
        <p:spPr bwMode="auto">
          <a:xfrm>
            <a:off x="4483100" y="3776663"/>
            <a:ext cx="238125" cy="242887"/>
          </a:xfrm>
          <a:prstGeom prst="ellipse">
            <a:avLst/>
          </a:prstGeom>
          <a:solidFill>
            <a:srgbClr val="FFC000"/>
          </a:solidFill>
          <a:ln w="9525">
            <a:solidFill>
              <a:schemeClr val="tx1"/>
            </a:solidFill>
            <a:round/>
            <a:headEnd/>
            <a:tailEnd/>
          </a:ln>
          <a:effectLst/>
          <a:extLst/>
        </p:spPr>
        <p:txBody>
          <a:bodyPr wrap="none" anchor="ctr"/>
          <a:lstStyle/>
          <a:p>
            <a:pPr algn="ctr"/>
            <a:r>
              <a:rPr lang="en-US" altLang="en-US" sz="1200"/>
              <a:t>1</a:t>
            </a:r>
          </a:p>
        </p:txBody>
      </p:sp>
      <p:sp>
        <p:nvSpPr>
          <p:cNvPr id="142349" name="Oval 13"/>
          <p:cNvSpPr>
            <a:spLocks noChangeArrowheads="1"/>
          </p:cNvSpPr>
          <p:nvPr/>
        </p:nvSpPr>
        <p:spPr bwMode="auto">
          <a:xfrm>
            <a:off x="3963988" y="3205163"/>
            <a:ext cx="238125" cy="242887"/>
          </a:xfrm>
          <a:prstGeom prst="ellipse">
            <a:avLst/>
          </a:prstGeom>
          <a:solidFill>
            <a:srgbClr val="FFC000"/>
          </a:solidFill>
          <a:ln w="9525">
            <a:solidFill>
              <a:schemeClr val="tx1"/>
            </a:solidFill>
            <a:round/>
            <a:headEnd/>
            <a:tailEnd/>
          </a:ln>
          <a:effectLst/>
          <a:extLst/>
        </p:spPr>
        <p:txBody>
          <a:bodyPr wrap="none" anchor="ctr"/>
          <a:lstStyle/>
          <a:p>
            <a:pPr algn="ctr"/>
            <a:r>
              <a:rPr lang="en-US" altLang="en-US" sz="1200"/>
              <a:t>2</a:t>
            </a:r>
          </a:p>
        </p:txBody>
      </p:sp>
      <p:sp>
        <p:nvSpPr>
          <p:cNvPr id="142350" name="Oval 14"/>
          <p:cNvSpPr>
            <a:spLocks noChangeArrowheads="1"/>
          </p:cNvSpPr>
          <p:nvPr/>
        </p:nvSpPr>
        <p:spPr bwMode="auto">
          <a:xfrm>
            <a:off x="4505325" y="3205163"/>
            <a:ext cx="238125" cy="242887"/>
          </a:xfrm>
          <a:prstGeom prst="ellipse">
            <a:avLst/>
          </a:prstGeom>
          <a:solidFill>
            <a:srgbClr val="FFC000"/>
          </a:solidFill>
          <a:ln w="9525">
            <a:solidFill>
              <a:schemeClr val="tx1"/>
            </a:solidFill>
            <a:round/>
            <a:headEnd/>
            <a:tailEnd/>
          </a:ln>
          <a:effectLst/>
          <a:extLst/>
        </p:spPr>
        <p:txBody>
          <a:bodyPr wrap="none" anchor="ctr"/>
          <a:lstStyle/>
          <a:p>
            <a:pPr algn="ctr"/>
            <a:r>
              <a:rPr lang="en-US" altLang="en-US" sz="1200"/>
              <a:t>2</a:t>
            </a:r>
          </a:p>
        </p:txBody>
      </p:sp>
      <p:sp>
        <p:nvSpPr>
          <p:cNvPr id="142351" name="Oval 15"/>
          <p:cNvSpPr>
            <a:spLocks noChangeArrowheads="1"/>
          </p:cNvSpPr>
          <p:nvPr/>
        </p:nvSpPr>
        <p:spPr bwMode="auto">
          <a:xfrm>
            <a:off x="5121275" y="3205163"/>
            <a:ext cx="238125" cy="242887"/>
          </a:xfrm>
          <a:prstGeom prst="ellipse">
            <a:avLst/>
          </a:prstGeom>
          <a:solidFill>
            <a:srgbClr val="FFC000"/>
          </a:solidFill>
          <a:ln w="9525">
            <a:solidFill>
              <a:schemeClr val="tx1"/>
            </a:solidFill>
            <a:round/>
            <a:headEnd/>
            <a:tailEnd/>
          </a:ln>
          <a:effectLst/>
          <a:extLst/>
        </p:spPr>
        <p:txBody>
          <a:bodyPr wrap="none" anchor="ctr"/>
          <a:lstStyle/>
          <a:p>
            <a:pPr algn="ctr"/>
            <a:r>
              <a:rPr lang="en-US" altLang="en-US" sz="1200"/>
              <a:t>2</a:t>
            </a:r>
          </a:p>
        </p:txBody>
      </p:sp>
      <p:sp>
        <p:nvSpPr>
          <p:cNvPr id="142352" name="Oval 16"/>
          <p:cNvSpPr>
            <a:spLocks noChangeArrowheads="1"/>
          </p:cNvSpPr>
          <p:nvPr/>
        </p:nvSpPr>
        <p:spPr bwMode="auto">
          <a:xfrm>
            <a:off x="3621088" y="2471738"/>
            <a:ext cx="238125" cy="242887"/>
          </a:xfrm>
          <a:prstGeom prst="ellipse">
            <a:avLst/>
          </a:prstGeom>
          <a:solidFill>
            <a:srgbClr val="FFC000"/>
          </a:solidFill>
          <a:ln w="9525">
            <a:solidFill>
              <a:schemeClr val="tx1"/>
            </a:solidFill>
            <a:round/>
            <a:headEnd/>
            <a:tailEnd/>
          </a:ln>
          <a:effectLst/>
          <a:extLst/>
        </p:spPr>
        <p:txBody>
          <a:bodyPr wrap="none" anchor="ctr"/>
          <a:lstStyle/>
          <a:p>
            <a:pPr algn="ctr"/>
            <a:r>
              <a:rPr lang="en-US" altLang="en-US" sz="1200"/>
              <a:t>3</a:t>
            </a:r>
          </a:p>
        </p:txBody>
      </p:sp>
      <p:sp>
        <p:nvSpPr>
          <p:cNvPr id="142353" name="Oval 17"/>
          <p:cNvSpPr>
            <a:spLocks noChangeArrowheads="1"/>
          </p:cNvSpPr>
          <p:nvPr/>
        </p:nvSpPr>
        <p:spPr bwMode="auto">
          <a:xfrm>
            <a:off x="4162425" y="2471738"/>
            <a:ext cx="238125" cy="242887"/>
          </a:xfrm>
          <a:prstGeom prst="ellipse">
            <a:avLst/>
          </a:prstGeom>
          <a:solidFill>
            <a:srgbClr val="FFC000"/>
          </a:solidFill>
          <a:ln w="9525">
            <a:solidFill>
              <a:schemeClr val="tx1"/>
            </a:solidFill>
            <a:round/>
            <a:headEnd/>
            <a:tailEnd/>
          </a:ln>
          <a:effectLst/>
          <a:extLst/>
        </p:spPr>
        <p:txBody>
          <a:bodyPr wrap="none" anchor="ctr"/>
          <a:lstStyle/>
          <a:p>
            <a:pPr algn="ctr"/>
            <a:r>
              <a:rPr lang="en-US" altLang="en-US" sz="1200"/>
              <a:t>3</a:t>
            </a:r>
          </a:p>
        </p:txBody>
      </p:sp>
      <p:sp>
        <p:nvSpPr>
          <p:cNvPr id="142354" name="Oval 18"/>
          <p:cNvSpPr>
            <a:spLocks noChangeArrowheads="1"/>
          </p:cNvSpPr>
          <p:nvPr/>
        </p:nvSpPr>
        <p:spPr bwMode="auto">
          <a:xfrm>
            <a:off x="4778375" y="2471738"/>
            <a:ext cx="238125" cy="242887"/>
          </a:xfrm>
          <a:prstGeom prst="ellipse">
            <a:avLst/>
          </a:prstGeom>
          <a:solidFill>
            <a:srgbClr val="FFC000"/>
          </a:solidFill>
          <a:ln w="9525">
            <a:solidFill>
              <a:schemeClr val="tx1"/>
            </a:solidFill>
            <a:round/>
            <a:headEnd/>
            <a:tailEnd/>
          </a:ln>
          <a:effectLst/>
          <a:extLst/>
        </p:spPr>
        <p:txBody>
          <a:bodyPr wrap="none" anchor="ctr"/>
          <a:lstStyle/>
          <a:p>
            <a:pPr algn="ctr"/>
            <a:r>
              <a:rPr lang="en-US" altLang="en-US" sz="1200"/>
              <a:t>3</a:t>
            </a:r>
          </a:p>
        </p:txBody>
      </p:sp>
      <p:sp>
        <p:nvSpPr>
          <p:cNvPr id="142355" name="Oval 19"/>
          <p:cNvSpPr>
            <a:spLocks noChangeArrowheads="1"/>
          </p:cNvSpPr>
          <p:nvPr/>
        </p:nvSpPr>
        <p:spPr bwMode="auto">
          <a:xfrm>
            <a:off x="4173538" y="3500438"/>
            <a:ext cx="238125" cy="242887"/>
          </a:xfrm>
          <a:prstGeom prst="ellipse">
            <a:avLst/>
          </a:prstGeom>
          <a:solidFill>
            <a:srgbClr val="57D3FF"/>
          </a:solidFill>
          <a:ln w="9525">
            <a:solidFill>
              <a:schemeClr val="tx1"/>
            </a:solidFill>
            <a:round/>
            <a:headEnd/>
            <a:tailEnd/>
          </a:ln>
          <a:effectLst/>
          <a:extLst/>
        </p:spPr>
        <p:txBody>
          <a:bodyPr wrap="none" anchor="ctr"/>
          <a:lstStyle/>
          <a:p>
            <a:pPr algn="ctr"/>
            <a:r>
              <a:rPr lang="en-US" altLang="en-US" sz="1200"/>
              <a:t>1</a:t>
            </a:r>
          </a:p>
        </p:txBody>
      </p:sp>
      <p:sp>
        <p:nvSpPr>
          <p:cNvPr id="142356" name="Oval 20"/>
          <p:cNvSpPr>
            <a:spLocks noChangeArrowheads="1"/>
          </p:cNvSpPr>
          <p:nvPr/>
        </p:nvSpPr>
        <p:spPr bwMode="auto">
          <a:xfrm>
            <a:off x="5324475" y="3490913"/>
            <a:ext cx="238125" cy="242887"/>
          </a:xfrm>
          <a:prstGeom prst="ellipse">
            <a:avLst/>
          </a:prstGeom>
          <a:solidFill>
            <a:srgbClr val="57D3FF"/>
          </a:solidFill>
          <a:ln w="9525">
            <a:solidFill>
              <a:schemeClr val="tx1"/>
            </a:solidFill>
            <a:round/>
            <a:headEnd/>
            <a:tailEnd/>
          </a:ln>
          <a:effectLst/>
          <a:extLst/>
        </p:spPr>
        <p:txBody>
          <a:bodyPr wrap="none" anchor="ctr"/>
          <a:lstStyle/>
          <a:p>
            <a:pPr algn="ctr"/>
            <a:r>
              <a:rPr lang="en-US" altLang="en-US" sz="1200"/>
              <a:t>1</a:t>
            </a:r>
          </a:p>
        </p:txBody>
      </p:sp>
      <p:sp>
        <p:nvSpPr>
          <p:cNvPr id="142357" name="Oval 21"/>
          <p:cNvSpPr>
            <a:spLocks noChangeArrowheads="1"/>
          </p:cNvSpPr>
          <p:nvPr/>
        </p:nvSpPr>
        <p:spPr bwMode="auto">
          <a:xfrm>
            <a:off x="5940425" y="3490913"/>
            <a:ext cx="238125" cy="242887"/>
          </a:xfrm>
          <a:prstGeom prst="ellipse">
            <a:avLst/>
          </a:prstGeom>
          <a:solidFill>
            <a:srgbClr val="57D3FF"/>
          </a:solidFill>
          <a:ln w="9525">
            <a:solidFill>
              <a:schemeClr val="tx1"/>
            </a:solidFill>
            <a:round/>
            <a:headEnd/>
            <a:tailEnd/>
          </a:ln>
          <a:effectLst/>
          <a:extLst/>
        </p:spPr>
        <p:txBody>
          <a:bodyPr wrap="none" anchor="ctr"/>
          <a:lstStyle/>
          <a:p>
            <a:pPr algn="ctr"/>
            <a:r>
              <a:rPr lang="en-US" altLang="en-US" sz="1200"/>
              <a:t>1</a:t>
            </a:r>
          </a:p>
        </p:txBody>
      </p:sp>
      <p:sp>
        <p:nvSpPr>
          <p:cNvPr id="142358" name="Oval 22"/>
          <p:cNvSpPr>
            <a:spLocks noChangeArrowheads="1"/>
          </p:cNvSpPr>
          <p:nvPr/>
        </p:nvSpPr>
        <p:spPr bwMode="auto">
          <a:xfrm>
            <a:off x="4811713" y="2928938"/>
            <a:ext cx="238125" cy="242887"/>
          </a:xfrm>
          <a:prstGeom prst="ellipse">
            <a:avLst/>
          </a:prstGeom>
          <a:solidFill>
            <a:srgbClr val="57D3FF"/>
          </a:solidFill>
          <a:ln w="9525">
            <a:solidFill>
              <a:schemeClr val="tx1"/>
            </a:solidFill>
            <a:round/>
            <a:headEnd/>
            <a:tailEnd/>
          </a:ln>
          <a:effectLst/>
          <a:extLst/>
        </p:spPr>
        <p:txBody>
          <a:bodyPr wrap="none" anchor="ctr"/>
          <a:lstStyle/>
          <a:p>
            <a:pPr algn="ctr"/>
            <a:r>
              <a:rPr lang="en-US" altLang="en-US" sz="1200"/>
              <a:t>2</a:t>
            </a:r>
          </a:p>
        </p:txBody>
      </p:sp>
      <p:sp>
        <p:nvSpPr>
          <p:cNvPr id="142359" name="Oval 23"/>
          <p:cNvSpPr>
            <a:spLocks noChangeArrowheads="1"/>
          </p:cNvSpPr>
          <p:nvPr/>
        </p:nvSpPr>
        <p:spPr bwMode="auto">
          <a:xfrm>
            <a:off x="5648325" y="2928938"/>
            <a:ext cx="238125" cy="242887"/>
          </a:xfrm>
          <a:prstGeom prst="ellipse">
            <a:avLst/>
          </a:prstGeom>
          <a:solidFill>
            <a:srgbClr val="57D3FF"/>
          </a:solidFill>
          <a:ln w="9525">
            <a:solidFill>
              <a:schemeClr val="tx1"/>
            </a:solidFill>
            <a:round/>
            <a:headEnd/>
            <a:tailEnd/>
          </a:ln>
          <a:effectLst/>
          <a:extLst/>
        </p:spPr>
        <p:txBody>
          <a:bodyPr wrap="none" anchor="ctr"/>
          <a:lstStyle/>
          <a:p>
            <a:pPr algn="ctr"/>
            <a:r>
              <a:rPr lang="en-US" altLang="en-US" sz="1200"/>
              <a:t>2</a:t>
            </a:r>
          </a:p>
        </p:txBody>
      </p:sp>
      <p:sp>
        <p:nvSpPr>
          <p:cNvPr id="142360" name="Oval 24"/>
          <p:cNvSpPr>
            <a:spLocks noChangeArrowheads="1"/>
          </p:cNvSpPr>
          <p:nvPr/>
        </p:nvSpPr>
        <p:spPr bwMode="auto">
          <a:xfrm>
            <a:off x="6264275" y="2928938"/>
            <a:ext cx="238125" cy="242887"/>
          </a:xfrm>
          <a:prstGeom prst="ellipse">
            <a:avLst/>
          </a:prstGeom>
          <a:solidFill>
            <a:srgbClr val="57D3FF"/>
          </a:solidFill>
          <a:ln w="9525">
            <a:solidFill>
              <a:schemeClr val="tx1"/>
            </a:solidFill>
            <a:round/>
            <a:headEnd/>
            <a:tailEnd/>
          </a:ln>
          <a:effectLst/>
          <a:extLst/>
        </p:spPr>
        <p:txBody>
          <a:bodyPr wrap="none" anchor="ctr"/>
          <a:lstStyle/>
          <a:p>
            <a:pPr algn="ctr"/>
            <a:r>
              <a:rPr lang="en-US" altLang="en-US" sz="1200"/>
              <a:t>2</a:t>
            </a:r>
          </a:p>
        </p:txBody>
      </p:sp>
      <p:sp>
        <p:nvSpPr>
          <p:cNvPr id="142361" name="Oval 25"/>
          <p:cNvSpPr>
            <a:spLocks noChangeArrowheads="1"/>
          </p:cNvSpPr>
          <p:nvPr/>
        </p:nvSpPr>
        <p:spPr bwMode="auto">
          <a:xfrm>
            <a:off x="3935413" y="2157413"/>
            <a:ext cx="238125" cy="242887"/>
          </a:xfrm>
          <a:prstGeom prst="ellipse">
            <a:avLst/>
          </a:prstGeom>
          <a:solidFill>
            <a:srgbClr val="57D3FF"/>
          </a:solidFill>
          <a:ln w="9525">
            <a:solidFill>
              <a:schemeClr val="tx1"/>
            </a:solidFill>
            <a:round/>
            <a:headEnd/>
            <a:tailEnd/>
          </a:ln>
          <a:effectLst/>
          <a:extLst/>
        </p:spPr>
        <p:txBody>
          <a:bodyPr wrap="none" anchor="ctr"/>
          <a:lstStyle/>
          <a:p>
            <a:pPr algn="ctr"/>
            <a:r>
              <a:rPr lang="en-US" altLang="en-US" sz="1200" dirty="0"/>
              <a:t>3</a:t>
            </a:r>
          </a:p>
        </p:txBody>
      </p:sp>
      <p:sp>
        <p:nvSpPr>
          <p:cNvPr id="142362" name="Oval 26"/>
          <p:cNvSpPr>
            <a:spLocks noChangeArrowheads="1"/>
          </p:cNvSpPr>
          <p:nvPr/>
        </p:nvSpPr>
        <p:spPr bwMode="auto">
          <a:xfrm>
            <a:off x="4791075" y="2157413"/>
            <a:ext cx="238125" cy="242887"/>
          </a:xfrm>
          <a:prstGeom prst="ellipse">
            <a:avLst/>
          </a:prstGeom>
          <a:solidFill>
            <a:srgbClr val="57D3FF"/>
          </a:solidFill>
          <a:ln w="9525">
            <a:solidFill>
              <a:schemeClr val="tx1"/>
            </a:solidFill>
            <a:round/>
            <a:headEnd/>
            <a:tailEnd/>
          </a:ln>
          <a:effectLst/>
          <a:extLst/>
        </p:spPr>
        <p:txBody>
          <a:bodyPr wrap="none" anchor="ctr"/>
          <a:lstStyle/>
          <a:p>
            <a:pPr algn="ctr"/>
            <a:r>
              <a:rPr lang="en-US" altLang="en-US" sz="1200"/>
              <a:t>3</a:t>
            </a:r>
          </a:p>
        </p:txBody>
      </p:sp>
      <p:sp>
        <p:nvSpPr>
          <p:cNvPr id="142363" name="Oval 27"/>
          <p:cNvSpPr>
            <a:spLocks noChangeArrowheads="1"/>
          </p:cNvSpPr>
          <p:nvPr/>
        </p:nvSpPr>
        <p:spPr bwMode="auto">
          <a:xfrm>
            <a:off x="5626100" y="2195513"/>
            <a:ext cx="238125" cy="242887"/>
          </a:xfrm>
          <a:prstGeom prst="ellipse">
            <a:avLst/>
          </a:prstGeom>
          <a:solidFill>
            <a:srgbClr val="57D3FF"/>
          </a:solidFill>
          <a:ln w="9525">
            <a:solidFill>
              <a:schemeClr val="tx1"/>
            </a:solidFill>
            <a:round/>
            <a:headEnd/>
            <a:tailEnd/>
          </a:ln>
          <a:effectLst/>
          <a:extLst/>
        </p:spPr>
        <p:txBody>
          <a:bodyPr wrap="none" anchor="ctr"/>
          <a:lstStyle/>
          <a:p>
            <a:pPr algn="ctr"/>
            <a:r>
              <a:rPr lang="en-US" altLang="en-US" sz="1200"/>
              <a:t>3</a:t>
            </a:r>
          </a:p>
        </p:txBody>
      </p:sp>
      <p:sp>
        <p:nvSpPr>
          <p:cNvPr id="142364" name="Line 28"/>
          <p:cNvSpPr>
            <a:spLocks noChangeShapeType="1"/>
          </p:cNvSpPr>
          <p:nvPr/>
        </p:nvSpPr>
        <p:spPr bwMode="auto">
          <a:xfrm flipV="1">
            <a:off x="3343275" y="2266950"/>
            <a:ext cx="3267075" cy="1905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2365" name="Text Box 29"/>
          <p:cNvSpPr txBox="1">
            <a:spLocks noChangeArrowheads="1"/>
          </p:cNvSpPr>
          <p:nvPr/>
        </p:nvSpPr>
        <p:spPr bwMode="auto">
          <a:xfrm>
            <a:off x="6594475" y="1960563"/>
            <a:ext cx="3238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latin typeface="Symbol" pitchFamily="18" charset="2"/>
              </a:rPr>
              <a:t>b</a:t>
            </a:r>
          </a:p>
        </p:txBody>
      </p:sp>
      <p:sp>
        <p:nvSpPr>
          <p:cNvPr id="142366" name="Line 30"/>
          <p:cNvSpPr>
            <a:spLocks noChangeShapeType="1"/>
          </p:cNvSpPr>
          <p:nvPr/>
        </p:nvSpPr>
        <p:spPr bwMode="auto">
          <a:xfrm flipV="1">
            <a:off x="3295650" y="1666875"/>
            <a:ext cx="2133600" cy="2733675"/>
          </a:xfrm>
          <a:prstGeom prst="line">
            <a:avLst/>
          </a:prstGeom>
          <a:noFill/>
          <a:ln w="28575">
            <a:solidFill>
              <a:srgbClr val="FFC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2367" name="Line 31"/>
          <p:cNvSpPr>
            <a:spLocks noChangeShapeType="1"/>
          </p:cNvSpPr>
          <p:nvPr/>
        </p:nvSpPr>
        <p:spPr bwMode="auto">
          <a:xfrm>
            <a:off x="3895725" y="2924175"/>
            <a:ext cx="3162300" cy="266700"/>
          </a:xfrm>
          <a:prstGeom prst="line">
            <a:avLst/>
          </a:prstGeom>
          <a:noFill/>
          <a:ln w="19050">
            <a:solidFill>
              <a:srgbClr val="57D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2368" name="Text Box 32"/>
          <p:cNvSpPr txBox="1">
            <a:spLocks noChangeArrowheads="1"/>
          </p:cNvSpPr>
          <p:nvPr/>
        </p:nvSpPr>
        <p:spPr bwMode="auto">
          <a:xfrm>
            <a:off x="5365750" y="1341438"/>
            <a:ext cx="4860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smtClean="0">
                <a:latin typeface="Symbol" pitchFamily="18" charset="2"/>
              </a:rPr>
              <a:t>b</a:t>
            </a:r>
            <a:r>
              <a:rPr lang="en-US" altLang="en-US" baseline="-25000" dirty="0" smtClean="0">
                <a:latin typeface="+mn-lt"/>
              </a:rPr>
              <a:t>e1</a:t>
            </a:r>
            <a:endParaRPr lang="en-US" altLang="en-US" baseline="-25000" dirty="0">
              <a:latin typeface="+mn-lt"/>
            </a:endParaRPr>
          </a:p>
        </p:txBody>
      </p:sp>
      <p:sp>
        <p:nvSpPr>
          <p:cNvPr id="142369" name="Text Box 33"/>
          <p:cNvSpPr txBox="1">
            <a:spLocks noChangeArrowheads="1"/>
          </p:cNvSpPr>
          <p:nvPr/>
        </p:nvSpPr>
        <p:spPr bwMode="auto">
          <a:xfrm>
            <a:off x="7051675" y="2979738"/>
            <a:ext cx="4860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smtClean="0">
                <a:latin typeface="Symbol" pitchFamily="18" charset="2"/>
              </a:rPr>
              <a:t>b</a:t>
            </a:r>
            <a:r>
              <a:rPr lang="en-US" altLang="en-US" baseline="-25000" dirty="0"/>
              <a:t>e1</a:t>
            </a:r>
            <a:endParaRPr lang="en-US" altLang="en-US" baseline="-25000" dirty="0">
              <a:latin typeface="Symbol" pitchFamily="18" charset="2"/>
            </a:endParaRPr>
          </a:p>
        </p:txBody>
      </p:sp>
      <p:sp>
        <p:nvSpPr>
          <p:cNvPr id="34" name="Text Box 4"/>
          <p:cNvSpPr txBox="1">
            <a:spLocks noChangeArrowheads="1"/>
          </p:cNvSpPr>
          <p:nvPr/>
        </p:nvSpPr>
        <p:spPr bwMode="auto">
          <a:xfrm>
            <a:off x="3345688" y="1022414"/>
            <a:ext cx="376205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dirty="0"/>
              <a:t>Effects of peer obesity on ego, by peer type</a:t>
            </a:r>
          </a:p>
        </p:txBody>
      </p:sp>
      <p:sp>
        <p:nvSpPr>
          <p:cNvPr id="35" name="Text Box 4"/>
          <p:cNvSpPr txBox="1">
            <a:spLocks noChangeArrowheads="1"/>
          </p:cNvSpPr>
          <p:nvPr/>
        </p:nvSpPr>
        <p:spPr bwMode="auto">
          <a:xfrm>
            <a:off x="101233" y="273183"/>
            <a:ext cx="466582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Peer Influence &amp; Health: Current Lit &amp; Controversies</a:t>
            </a:r>
            <a:endParaRPr lang="en-US" altLang="en-US" sz="2000" i="1" dirty="0"/>
          </a:p>
        </p:txBody>
      </p:sp>
      <p:graphicFrame>
        <p:nvGraphicFramePr>
          <p:cNvPr id="2" name="Object 1"/>
          <p:cNvGraphicFramePr>
            <a:graphicFrameLocks noChangeAspect="1"/>
          </p:cNvGraphicFramePr>
          <p:nvPr>
            <p:extLst>
              <p:ext uri="{D42A27DB-BD31-4B8C-83A1-F6EECF244321}">
                <p14:modId xmlns:p14="http://schemas.microsoft.com/office/powerpoint/2010/main" val="1289577308"/>
              </p:ext>
            </p:extLst>
          </p:nvPr>
        </p:nvGraphicFramePr>
        <p:xfrm>
          <a:off x="2355850" y="4979988"/>
          <a:ext cx="6188075" cy="692150"/>
        </p:xfrm>
        <a:graphic>
          <a:graphicData uri="http://schemas.openxmlformats.org/presentationml/2006/ole">
            <mc:AlternateContent xmlns:mc="http://schemas.openxmlformats.org/markup-compatibility/2006">
              <mc:Choice xmlns:v="urn:schemas-microsoft-com:vml" Requires="v">
                <p:oleObj spid="_x0000_s142415" name="Equation" r:id="rId5" imgW="4089240" imgH="457200" progId="Equation.3">
                  <p:embed/>
                </p:oleObj>
              </mc:Choice>
              <mc:Fallback>
                <p:oleObj name="Equation" r:id="rId5" imgW="4089240" imgH="457200" progId="Equation.3">
                  <p:embed/>
                  <p:pic>
                    <p:nvPicPr>
                      <p:cNvPr id="0" name="Object 7"/>
                      <p:cNvPicPr>
                        <a:picLocks noChangeAspect="1" noChangeArrowheads="1"/>
                      </p:cNvPicPr>
                      <p:nvPr/>
                    </p:nvPicPr>
                    <p:blipFill>
                      <a:blip r:embed="rId6"/>
                      <a:srcRect/>
                      <a:stretch>
                        <a:fillRect/>
                      </a:stretch>
                    </p:blipFill>
                    <p:spPr bwMode="auto">
                      <a:xfrm>
                        <a:off x="2355850" y="4979988"/>
                        <a:ext cx="6188075" cy="692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TextBox 2"/>
          <p:cNvSpPr txBox="1"/>
          <p:nvPr/>
        </p:nvSpPr>
        <p:spPr>
          <a:xfrm>
            <a:off x="274321" y="5952744"/>
            <a:ext cx="1746504" cy="707886"/>
          </a:xfrm>
          <a:prstGeom prst="rect">
            <a:avLst/>
          </a:prstGeom>
          <a:noFill/>
        </p:spPr>
        <p:txBody>
          <a:bodyPr wrap="square" rtlCol="0">
            <a:spAutoFit/>
          </a:bodyPr>
          <a:lstStyle/>
          <a:p>
            <a:r>
              <a:rPr lang="en-US" dirty="0" smtClean="0"/>
              <a:t>Or difference models:</a:t>
            </a:r>
            <a:endParaRPr lang="en-US" dirty="0"/>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101233" y="273183"/>
            <a:ext cx="466582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Peer Influence &amp; Health: Current Lit &amp; Controversies</a:t>
            </a:r>
            <a:endParaRPr lang="en-US" altLang="en-US" sz="2000" i="1" dirty="0"/>
          </a:p>
        </p:txBody>
      </p:sp>
      <p:sp>
        <p:nvSpPr>
          <p:cNvPr id="3" name="TextBox 2"/>
          <p:cNvSpPr txBox="1"/>
          <p:nvPr/>
        </p:nvSpPr>
        <p:spPr>
          <a:xfrm>
            <a:off x="173736" y="1088136"/>
            <a:ext cx="1976823" cy="400110"/>
          </a:xfrm>
          <a:prstGeom prst="rect">
            <a:avLst/>
          </a:prstGeom>
          <a:noFill/>
        </p:spPr>
        <p:txBody>
          <a:bodyPr wrap="none" rtlCol="0">
            <a:spAutoFit/>
          </a:bodyPr>
          <a:lstStyle/>
          <a:p>
            <a:r>
              <a:rPr lang="en-US" dirty="0" smtClean="0"/>
              <a:t>Critiques of C&amp;F</a:t>
            </a:r>
            <a:endParaRPr lang="en-US" dirty="0"/>
          </a:p>
        </p:txBody>
      </p:sp>
      <p:sp>
        <p:nvSpPr>
          <p:cNvPr id="4" name="TextBox 3"/>
          <p:cNvSpPr txBox="1"/>
          <p:nvPr/>
        </p:nvSpPr>
        <p:spPr>
          <a:xfrm>
            <a:off x="457200" y="1591056"/>
            <a:ext cx="8458200" cy="3293209"/>
          </a:xfrm>
          <a:prstGeom prst="rect">
            <a:avLst/>
          </a:prstGeom>
          <a:noFill/>
        </p:spPr>
        <p:txBody>
          <a:bodyPr wrap="square" rtlCol="0">
            <a:spAutoFit/>
          </a:bodyPr>
          <a:lstStyle/>
          <a:p>
            <a:r>
              <a:rPr lang="en-US" sz="1600" dirty="0" smtClean="0"/>
              <a:t>The C&amp;F studies – of obesity, but also other work on the FHS data – turn on the validity of the causal association.  </a:t>
            </a:r>
          </a:p>
          <a:p>
            <a:endParaRPr lang="en-US" sz="1600" dirty="0" smtClean="0"/>
          </a:p>
          <a:p>
            <a:r>
              <a:rPr lang="en-US" sz="1600" dirty="0" smtClean="0"/>
              <a:t>All turn on some issue of model miss-specification,  typically:</a:t>
            </a:r>
          </a:p>
          <a:p>
            <a:endParaRPr lang="en-US" sz="1600" dirty="0" smtClean="0"/>
          </a:p>
          <a:p>
            <a:pPr marL="342900" indent="-342900">
              <a:buFont typeface="Arial" panose="020B0604020202020204" pitchFamily="34" charset="0"/>
              <a:buChar char="•"/>
            </a:pPr>
            <a:r>
              <a:rPr lang="en-US" sz="1600" dirty="0" smtClean="0"/>
              <a:t>Can’t truly distinguish a network effect from other sources of common influence</a:t>
            </a:r>
          </a:p>
          <a:p>
            <a:pPr marL="800100" lvl="1" indent="-342900">
              <a:buFont typeface="Arial" panose="020B0604020202020204" pitchFamily="34" charset="0"/>
              <a:buChar char="•"/>
            </a:pPr>
            <a:r>
              <a:rPr lang="en-US" sz="1600" dirty="0" smtClean="0"/>
              <a:t>“Selection” (“homophily”) or “Common influence” (“Shared environment”)</a:t>
            </a:r>
          </a:p>
          <a:p>
            <a:pPr marL="800100" lvl="1" indent="-342900">
              <a:buFont typeface="Arial" panose="020B0604020202020204" pitchFamily="34" charset="0"/>
              <a:buChar char="•"/>
            </a:pPr>
            <a:r>
              <a:rPr lang="en-US" sz="1600" dirty="0" smtClean="0"/>
              <a:t>The most strident work in this area (</a:t>
            </a:r>
            <a:r>
              <a:rPr lang="en-US" sz="1600" dirty="0" err="1" smtClean="0"/>
              <a:t>Salizi</a:t>
            </a:r>
            <a:endParaRPr lang="en-US" sz="1600" dirty="0" smtClean="0"/>
          </a:p>
          <a:p>
            <a:pPr lvl="1"/>
            <a:endParaRPr lang="en-US" sz="1600" dirty="0" smtClean="0"/>
          </a:p>
          <a:p>
            <a:pPr marL="342900" indent="-342900">
              <a:buFont typeface="Arial" panose="020B0604020202020204" pitchFamily="34" charset="0"/>
              <a:buChar char="•"/>
            </a:pPr>
            <a:r>
              <a:rPr lang="en-US" sz="1600" dirty="0" smtClean="0"/>
              <a:t>Statistical errors</a:t>
            </a:r>
          </a:p>
          <a:p>
            <a:pPr marL="800100" lvl="1" indent="-342900">
              <a:buFont typeface="Arial" panose="020B0604020202020204" pitchFamily="34" charset="0"/>
              <a:buChar char="•"/>
            </a:pPr>
            <a:r>
              <a:rPr lang="en-US" sz="1600" dirty="0" smtClean="0"/>
              <a:t>Misinterpretation of confidence intervals</a:t>
            </a:r>
          </a:p>
          <a:p>
            <a:pPr marL="800100" lvl="1" indent="-342900">
              <a:buFont typeface="Arial" panose="020B0604020202020204" pitchFamily="34" charset="0"/>
              <a:buChar char="•"/>
            </a:pPr>
            <a:r>
              <a:rPr lang="en-US" sz="1600" dirty="0" smtClean="0"/>
              <a:t>Poorly specified/estimated models</a:t>
            </a:r>
          </a:p>
          <a:p>
            <a:endParaRPr lang="en-US" sz="1600" dirty="0"/>
          </a:p>
        </p:txBody>
      </p:sp>
      <p:sp>
        <p:nvSpPr>
          <p:cNvPr id="6" name="TextBox 5"/>
          <p:cNvSpPr txBox="1"/>
          <p:nvPr/>
        </p:nvSpPr>
        <p:spPr>
          <a:xfrm>
            <a:off x="100584" y="5907024"/>
            <a:ext cx="8123737" cy="830997"/>
          </a:xfrm>
          <a:prstGeom prst="rect">
            <a:avLst/>
          </a:prstGeom>
          <a:noFill/>
        </p:spPr>
        <p:txBody>
          <a:bodyPr wrap="square" rtlCol="0">
            <a:spAutoFit/>
          </a:bodyPr>
          <a:lstStyle/>
          <a:p>
            <a:r>
              <a:rPr lang="en-US" sz="1600" dirty="0" smtClean="0"/>
              <a:t>C&amp;H do a nice job of laying out their responses </a:t>
            </a:r>
            <a:r>
              <a:rPr lang="en-US" sz="1600" dirty="0"/>
              <a:t>here: </a:t>
            </a:r>
            <a:r>
              <a:rPr lang="en-US" sz="1600" dirty="0">
                <a:hlinkClick r:id="rId2"/>
              </a:rPr>
              <a:t>http://</a:t>
            </a:r>
            <a:r>
              <a:rPr lang="en-US" sz="1600" dirty="0" smtClean="0">
                <a:hlinkClick r:id="rId2"/>
              </a:rPr>
              <a:t>jhfowler.ucsd.edu/examining_dynamic_social_networks.pdf</a:t>
            </a:r>
            <a:r>
              <a:rPr lang="en-US" sz="1600" dirty="0" smtClean="0"/>
              <a:t>  and here:</a:t>
            </a:r>
          </a:p>
          <a:p>
            <a:r>
              <a:rPr lang="en-US" sz="1600" dirty="0">
                <a:hlinkClick r:id="rId3"/>
              </a:rPr>
              <a:t>http://www.ncbi.nlm.nih.gov/pmc/articles/PMC2597062</a:t>
            </a:r>
            <a:r>
              <a:rPr lang="en-US" sz="1600" dirty="0" smtClean="0">
                <a:hlinkClick r:id="rId3"/>
              </a:rPr>
              <a:t>/</a:t>
            </a:r>
            <a:r>
              <a:rPr lang="en-US" sz="1600" dirty="0" smtClean="0"/>
              <a:t> </a:t>
            </a:r>
            <a:endParaRPr lang="en-US" sz="1600" dirty="0"/>
          </a:p>
        </p:txBody>
      </p:sp>
    </p:spTree>
    <p:extLst>
      <p:ext uri="{BB962C8B-B14F-4D97-AF65-F5344CB8AC3E}">
        <p14:creationId xmlns:p14="http://schemas.microsoft.com/office/powerpoint/2010/main" val="1168936378"/>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101233" y="273183"/>
            <a:ext cx="466582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Peer Influence &amp; Health: Current Lit &amp; Controversies</a:t>
            </a:r>
            <a:endParaRPr lang="en-US" altLang="en-US" sz="2000" i="1" dirty="0"/>
          </a:p>
        </p:txBody>
      </p:sp>
      <p:sp>
        <p:nvSpPr>
          <p:cNvPr id="3" name="TextBox 2"/>
          <p:cNvSpPr txBox="1"/>
          <p:nvPr/>
        </p:nvSpPr>
        <p:spPr>
          <a:xfrm>
            <a:off x="173736" y="1088136"/>
            <a:ext cx="1976823" cy="400110"/>
          </a:xfrm>
          <a:prstGeom prst="rect">
            <a:avLst/>
          </a:prstGeom>
          <a:noFill/>
        </p:spPr>
        <p:txBody>
          <a:bodyPr wrap="none" rtlCol="0">
            <a:spAutoFit/>
          </a:bodyPr>
          <a:lstStyle/>
          <a:p>
            <a:r>
              <a:rPr lang="en-US" dirty="0" smtClean="0"/>
              <a:t>Critiques of C&amp;F</a:t>
            </a:r>
            <a:endParaRPr lang="en-US" dirty="0"/>
          </a:p>
        </p:txBody>
      </p:sp>
      <p:sp>
        <p:nvSpPr>
          <p:cNvPr id="7" name="Rectangle 6"/>
          <p:cNvSpPr/>
          <p:nvPr/>
        </p:nvSpPr>
        <p:spPr>
          <a:xfrm>
            <a:off x="466344" y="1526816"/>
            <a:ext cx="7388352" cy="830997"/>
          </a:xfrm>
          <a:prstGeom prst="rect">
            <a:avLst/>
          </a:prstGeom>
        </p:spPr>
        <p:txBody>
          <a:bodyPr wrap="square">
            <a:spAutoFit/>
          </a:bodyPr>
          <a:lstStyle/>
          <a:p>
            <a:r>
              <a:rPr lang="en-US" sz="1600" dirty="0"/>
              <a:t>Cohen-Cole, E. and Fletcher, J. M. (2008). Detecting implausible social network effects in </a:t>
            </a:r>
            <a:r>
              <a:rPr lang="en-US" sz="1600" dirty="0" smtClean="0"/>
              <a:t>acne, height</a:t>
            </a:r>
            <a:r>
              <a:rPr lang="en-US" sz="1600" dirty="0"/>
              <a:t>, and headaches: longitudinal analysis. </a:t>
            </a:r>
            <a:r>
              <a:rPr lang="en-US" sz="1600" i="1" dirty="0"/>
              <a:t>British Medical Journal </a:t>
            </a:r>
            <a:r>
              <a:rPr lang="en-US" sz="1600" b="1" dirty="0"/>
              <a:t>337 </a:t>
            </a:r>
            <a:r>
              <a:rPr lang="en-US" sz="1600" dirty="0"/>
              <a:t>a2533.</a:t>
            </a:r>
          </a:p>
        </p:txBody>
      </p:sp>
      <p:sp>
        <p:nvSpPr>
          <p:cNvPr id="8" name="TextBox 7"/>
          <p:cNvSpPr txBox="1"/>
          <p:nvPr/>
        </p:nvSpPr>
        <p:spPr>
          <a:xfrm>
            <a:off x="484632" y="2468880"/>
            <a:ext cx="2761488" cy="3293209"/>
          </a:xfrm>
          <a:prstGeom prst="rect">
            <a:avLst/>
          </a:prstGeom>
          <a:noFill/>
        </p:spPr>
        <p:txBody>
          <a:bodyPr wrap="square" rtlCol="0">
            <a:spAutoFit/>
          </a:bodyPr>
          <a:lstStyle/>
          <a:p>
            <a:r>
              <a:rPr lang="en-US" sz="1600" dirty="0" smtClean="0"/>
              <a:t>Use the same models as C&amp;F on Add Health to show that things which are theoretically unlikely to be contagious appear to be in this form of model.</a:t>
            </a:r>
          </a:p>
          <a:p>
            <a:endParaRPr lang="en-US" sz="1600" dirty="0"/>
          </a:p>
          <a:p>
            <a:r>
              <a:rPr lang="en-US" sz="1600" dirty="0" smtClean="0"/>
              <a:t>Note these coefficients are substantially smaller than C&amp;F and only significant at the 0.1 level; and not robust to any sensitivity analysis.  </a:t>
            </a:r>
          </a:p>
          <a:p>
            <a:endParaRPr lang="en-US" sz="1600" dirty="0"/>
          </a:p>
        </p:txBody>
      </p:sp>
      <p:pic>
        <p:nvPicPr>
          <p:cNvPr id="17203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789" t="29268" r="42242" b="10586"/>
          <a:stretch/>
        </p:blipFill>
        <p:spPr bwMode="auto">
          <a:xfrm>
            <a:off x="3576008" y="2203704"/>
            <a:ext cx="5165779" cy="4425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3648456" y="3566160"/>
            <a:ext cx="5029200"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645408" y="5017008"/>
            <a:ext cx="5029200"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6110038"/>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101233" y="273183"/>
            <a:ext cx="466582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Peer Influence &amp; Health: Current Lit &amp; Controversies</a:t>
            </a:r>
            <a:endParaRPr lang="en-US" altLang="en-US" sz="2000" i="1" dirty="0"/>
          </a:p>
        </p:txBody>
      </p:sp>
      <p:sp>
        <p:nvSpPr>
          <p:cNvPr id="3" name="TextBox 2"/>
          <p:cNvSpPr txBox="1"/>
          <p:nvPr/>
        </p:nvSpPr>
        <p:spPr>
          <a:xfrm>
            <a:off x="173736" y="1088136"/>
            <a:ext cx="1976823" cy="400110"/>
          </a:xfrm>
          <a:prstGeom prst="rect">
            <a:avLst/>
          </a:prstGeom>
          <a:noFill/>
        </p:spPr>
        <p:txBody>
          <a:bodyPr wrap="none" rtlCol="0">
            <a:spAutoFit/>
          </a:bodyPr>
          <a:lstStyle/>
          <a:p>
            <a:r>
              <a:rPr lang="en-US" dirty="0" smtClean="0"/>
              <a:t>Critiques of C&amp;F</a:t>
            </a:r>
            <a:endParaRPr lang="en-US" dirty="0"/>
          </a:p>
        </p:txBody>
      </p:sp>
      <p:sp>
        <p:nvSpPr>
          <p:cNvPr id="4" name="TextBox 3"/>
          <p:cNvSpPr txBox="1"/>
          <p:nvPr/>
        </p:nvSpPr>
        <p:spPr>
          <a:xfrm>
            <a:off x="466344" y="1563624"/>
            <a:ext cx="1507529" cy="400110"/>
          </a:xfrm>
          <a:prstGeom prst="rect">
            <a:avLst/>
          </a:prstGeom>
          <a:noFill/>
        </p:spPr>
        <p:txBody>
          <a:bodyPr wrap="none" rtlCol="0">
            <a:spAutoFit/>
          </a:bodyPr>
          <a:lstStyle/>
          <a:p>
            <a:r>
              <a:rPr lang="en-US" dirty="0" smtClean="0"/>
              <a:t>Lyons, 2011.</a:t>
            </a:r>
            <a:endParaRPr lang="en-US" dirty="0"/>
          </a:p>
        </p:txBody>
      </p:sp>
      <p:sp>
        <p:nvSpPr>
          <p:cNvPr id="5" name="TextBox 4"/>
          <p:cNvSpPr txBox="1"/>
          <p:nvPr/>
        </p:nvSpPr>
        <p:spPr>
          <a:xfrm>
            <a:off x="502920" y="2011680"/>
            <a:ext cx="7287957" cy="400110"/>
          </a:xfrm>
          <a:prstGeom prst="rect">
            <a:avLst/>
          </a:prstGeom>
          <a:noFill/>
        </p:spPr>
        <p:txBody>
          <a:bodyPr wrap="none" rtlCol="0">
            <a:spAutoFit/>
          </a:bodyPr>
          <a:lstStyle/>
          <a:p>
            <a:r>
              <a:rPr lang="en-US" dirty="0" smtClean="0"/>
              <a:t>1) C&amp;F claim that differences in directional effects support a PI story:</a:t>
            </a:r>
            <a:endParaRPr lang="en-US" dirty="0"/>
          </a:p>
        </p:txBody>
      </p:sp>
      <p:pic>
        <p:nvPicPr>
          <p:cNvPr id="17203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243" t="26655" r="18041" b="6461"/>
          <a:stretch/>
        </p:blipFill>
        <p:spPr bwMode="auto">
          <a:xfrm>
            <a:off x="3542841" y="2441448"/>
            <a:ext cx="4955424" cy="39371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484067" y="2546651"/>
            <a:ext cx="2909583" cy="2031325"/>
          </a:xfrm>
          <a:prstGeom prst="rect">
            <a:avLst/>
          </a:prstGeom>
          <a:noFill/>
        </p:spPr>
        <p:txBody>
          <a:bodyPr wrap="square" rtlCol="0">
            <a:spAutoFit/>
          </a:bodyPr>
          <a:lstStyle/>
          <a:p>
            <a:pPr marL="342900" indent="-342900">
              <a:buFont typeface="Arial" panose="020B0604020202020204" pitchFamily="34" charset="0"/>
              <a:buChar char="•"/>
            </a:pPr>
            <a:r>
              <a:rPr lang="en-US" sz="1400" dirty="0" smtClean="0"/>
              <a:t>C&amp; F: While mutual friends and </a:t>
            </a:r>
            <a:r>
              <a:rPr lang="en-US" sz="1400" dirty="0" err="1" smtClean="0"/>
              <a:t>ego</a:t>
            </a:r>
            <a:r>
              <a:rPr lang="en-US" sz="1400" dirty="0" err="1" smtClean="0">
                <a:sym typeface="Wingdings" panose="05000000000000000000" pitchFamily="2" charset="2"/>
              </a:rPr>
              <a:t>alter</a:t>
            </a:r>
            <a:r>
              <a:rPr lang="en-US" sz="1400" dirty="0" smtClean="0">
                <a:sym typeface="Wingdings" panose="05000000000000000000" pitchFamily="2" charset="2"/>
              </a:rPr>
              <a:t> friends are &gt; 0, </a:t>
            </a:r>
            <a:r>
              <a:rPr lang="en-US" sz="1400" dirty="0" err="1" smtClean="0">
                <a:sym typeface="Wingdings" panose="05000000000000000000" pitchFamily="2" charset="2"/>
              </a:rPr>
              <a:t>alterego</a:t>
            </a:r>
            <a:r>
              <a:rPr lang="en-US" sz="1400" dirty="0" smtClean="0">
                <a:sym typeface="Wingdings" panose="05000000000000000000" pitchFamily="2" charset="2"/>
              </a:rPr>
              <a:t> is not, means ego is emulating alter.</a:t>
            </a:r>
          </a:p>
          <a:p>
            <a:pPr marL="800100" lvl="1" indent="-342900">
              <a:buFont typeface="Arial" panose="020B0604020202020204" pitchFamily="34" charset="0"/>
              <a:buChar char="•"/>
            </a:pPr>
            <a:r>
              <a:rPr lang="en-US" sz="1400" dirty="0" smtClean="0">
                <a:sym typeface="Wingdings" panose="05000000000000000000" pitchFamily="2" charset="2"/>
              </a:rPr>
              <a:t>Lyons notes these CIs overlap too much to make any claim about distinguishing them from each other.</a:t>
            </a:r>
            <a:endParaRPr lang="en-US" sz="1400" dirty="0"/>
          </a:p>
        </p:txBody>
      </p:sp>
    </p:spTree>
    <p:extLst>
      <p:ext uri="{BB962C8B-B14F-4D97-AF65-F5344CB8AC3E}">
        <p14:creationId xmlns:p14="http://schemas.microsoft.com/office/powerpoint/2010/main" val="29769057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3"/>
          <p:cNvPicPr>
            <a:picLocks noChangeAspect="1" noChangeArrowheads="1"/>
          </p:cNvPicPr>
          <p:nvPr/>
        </p:nvPicPr>
        <p:blipFill>
          <a:blip r:embed="rId3">
            <a:extLst>
              <a:ext uri="{28A0092B-C50C-407E-A947-70E740481C1C}">
                <a14:useLocalDpi xmlns:a14="http://schemas.microsoft.com/office/drawing/2010/main" val="0"/>
              </a:ext>
            </a:extLst>
          </a:blip>
          <a:srcRect l="13965" t="11963" r="63542" b="37500"/>
          <a:stretch>
            <a:fillRect/>
          </a:stretch>
        </p:blipFill>
        <p:spPr bwMode="auto">
          <a:xfrm>
            <a:off x="6877050" y="2124075"/>
            <a:ext cx="1958975"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379" name="Picture 4"/>
          <p:cNvPicPr>
            <a:picLocks noChangeAspect="1" noChangeArrowheads="1"/>
          </p:cNvPicPr>
          <p:nvPr/>
        </p:nvPicPr>
        <p:blipFill>
          <a:blip r:embed="rId4">
            <a:extLst>
              <a:ext uri="{28A0092B-C50C-407E-A947-70E740481C1C}">
                <a14:useLocalDpi xmlns:a14="http://schemas.microsoft.com/office/drawing/2010/main" val="0"/>
              </a:ext>
            </a:extLst>
          </a:blip>
          <a:srcRect l="14323" t="11783" r="63135" b="37500"/>
          <a:stretch>
            <a:fillRect/>
          </a:stretch>
        </p:blipFill>
        <p:spPr bwMode="auto">
          <a:xfrm>
            <a:off x="2354263" y="2124075"/>
            <a:ext cx="1965325" cy="359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380" name="Picture 5"/>
          <p:cNvPicPr>
            <a:picLocks noChangeAspect="1" noChangeArrowheads="1"/>
          </p:cNvPicPr>
          <p:nvPr/>
        </p:nvPicPr>
        <p:blipFill>
          <a:blip r:embed="rId5">
            <a:extLst>
              <a:ext uri="{28A0092B-C50C-407E-A947-70E740481C1C}">
                <a14:useLocalDpi xmlns:a14="http://schemas.microsoft.com/office/drawing/2010/main" val="0"/>
              </a:ext>
            </a:extLst>
          </a:blip>
          <a:srcRect l="13786" t="11783" r="63411" b="37679"/>
          <a:stretch>
            <a:fillRect/>
          </a:stretch>
        </p:blipFill>
        <p:spPr bwMode="auto">
          <a:xfrm>
            <a:off x="177800" y="2124075"/>
            <a:ext cx="188595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1381" name="Text Box 7"/>
          <p:cNvSpPr txBox="1">
            <a:spLocks noChangeArrowheads="1"/>
          </p:cNvSpPr>
          <p:nvPr/>
        </p:nvSpPr>
        <p:spPr bwMode="auto">
          <a:xfrm>
            <a:off x="966788" y="5634038"/>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2400"/>
              <a:t>0</a:t>
            </a:r>
          </a:p>
        </p:txBody>
      </p:sp>
      <p:sp>
        <p:nvSpPr>
          <p:cNvPr id="101382" name="Text Box 8"/>
          <p:cNvSpPr txBox="1">
            <a:spLocks noChangeArrowheads="1"/>
          </p:cNvSpPr>
          <p:nvPr/>
        </p:nvSpPr>
        <p:spPr bwMode="auto">
          <a:xfrm>
            <a:off x="3165475" y="5634038"/>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2400"/>
              <a:t>1</a:t>
            </a:r>
          </a:p>
        </p:txBody>
      </p:sp>
      <p:sp>
        <p:nvSpPr>
          <p:cNvPr id="101383" name="Text Box 9"/>
          <p:cNvSpPr txBox="1">
            <a:spLocks noChangeArrowheads="1"/>
          </p:cNvSpPr>
          <p:nvPr/>
        </p:nvSpPr>
        <p:spPr bwMode="auto">
          <a:xfrm>
            <a:off x="5443538" y="563245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2400"/>
              <a:t>2</a:t>
            </a:r>
          </a:p>
        </p:txBody>
      </p:sp>
      <p:sp>
        <p:nvSpPr>
          <p:cNvPr id="101384" name="Text Box 10"/>
          <p:cNvSpPr txBox="1">
            <a:spLocks noChangeArrowheads="1"/>
          </p:cNvSpPr>
          <p:nvPr/>
        </p:nvSpPr>
        <p:spPr bwMode="auto">
          <a:xfrm>
            <a:off x="7734300" y="563245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2400"/>
              <a:t>3</a:t>
            </a:r>
          </a:p>
        </p:txBody>
      </p:sp>
      <p:pic>
        <p:nvPicPr>
          <p:cNvPr id="101385" name="Picture 11"/>
          <p:cNvPicPr>
            <a:picLocks noChangeAspect="1" noChangeArrowheads="1"/>
          </p:cNvPicPr>
          <p:nvPr/>
        </p:nvPicPr>
        <p:blipFill>
          <a:blip r:embed="rId6">
            <a:extLst>
              <a:ext uri="{28A0092B-C50C-407E-A947-70E740481C1C}">
                <a14:useLocalDpi xmlns:a14="http://schemas.microsoft.com/office/drawing/2010/main" val="0"/>
              </a:ext>
            </a:extLst>
          </a:blip>
          <a:srcRect l="9375" t="14180" r="70508" b="37679"/>
          <a:stretch>
            <a:fillRect/>
          </a:stretch>
        </p:blipFill>
        <p:spPr bwMode="auto">
          <a:xfrm>
            <a:off x="4630738" y="2151063"/>
            <a:ext cx="1930400" cy="3613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1386" name="Text Box 6"/>
          <p:cNvSpPr txBox="1">
            <a:spLocks noChangeArrowheads="1"/>
          </p:cNvSpPr>
          <p:nvPr/>
        </p:nvSpPr>
        <p:spPr bwMode="auto">
          <a:xfrm>
            <a:off x="2614613" y="6124575"/>
            <a:ext cx="3709987"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000"/>
              <a:t>Node Connectivity</a:t>
            </a:r>
          </a:p>
          <a:p>
            <a:pPr algn="ctr">
              <a:spcBef>
                <a:spcPct val="0"/>
              </a:spcBef>
              <a:buFontTx/>
              <a:buNone/>
            </a:pPr>
            <a:r>
              <a:rPr lang="en-US" altLang="en-US" sz="2000"/>
              <a:t>As number of node-independent paths</a:t>
            </a:r>
          </a:p>
        </p:txBody>
      </p:sp>
      <p:grpSp>
        <p:nvGrpSpPr>
          <p:cNvPr id="5" name="Group 4"/>
          <p:cNvGrpSpPr>
            <a:grpSpLocks/>
          </p:cNvGrpSpPr>
          <p:nvPr/>
        </p:nvGrpSpPr>
        <p:grpSpPr bwMode="auto">
          <a:xfrm>
            <a:off x="427038" y="2632075"/>
            <a:ext cx="8289925" cy="2457450"/>
            <a:chOff x="427290" y="2632460"/>
            <a:chExt cx="8290042" cy="2457688"/>
          </a:xfrm>
        </p:grpSpPr>
        <p:sp>
          <p:nvSpPr>
            <p:cNvPr id="3" name="Rectangle 2"/>
            <p:cNvSpPr/>
            <p:nvPr/>
          </p:nvSpPr>
          <p:spPr>
            <a:xfrm>
              <a:off x="427290" y="2641986"/>
              <a:ext cx="198440" cy="2206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 name="Rectangle 20"/>
            <p:cNvSpPr/>
            <p:nvPr/>
          </p:nvSpPr>
          <p:spPr>
            <a:xfrm>
              <a:off x="1741759" y="4858351"/>
              <a:ext cx="198440" cy="2206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 name="Rectangle 21"/>
            <p:cNvSpPr/>
            <p:nvPr/>
          </p:nvSpPr>
          <p:spPr>
            <a:xfrm>
              <a:off x="2573620" y="2651512"/>
              <a:ext cx="200028" cy="2222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 name="Rectangle 22"/>
            <p:cNvSpPr/>
            <p:nvPr/>
          </p:nvSpPr>
          <p:spPr>
            <a:xfrm>
              <a:off x="3973815" y="4867876"/>
              <a:ext cx="198440" cy="2222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 name="Rectangle 23"/>
            <p:cNvSpPr/>
            <p:nvPr/>
          </p:nvSpPr>
          <p:spPr>
            <a:xfrm>
              <a:off x="4877115" y="2819803"/>
              <a:ext cx="198441" cy="2206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 name="Rectangle 24"/>
            <p:cNvSpPr/>
            <p:nvPr/>
          </p:nvSpPr>
          <p:spPr>
            <a:xfrm>
              <a:off x="5966155" y="4796433"/>
              <a:ext cx="200028" cy="2222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6" name="Rectangle 25"/>
            <p:cNvSpPr/>
            <p:nvPr/>
          </p:nvSpPr>
          <p:spPr>
            <a:xfrm>
              <a:off x="7126635" y="2632460"/>
              <a:ext cx="198440" cy="2222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 name="Rectangle 26"/>
            <p:cNvSpPr/>
            <p:nvPr/>
          </p:nvSpPr>
          <p:spPr>
            <a:xfrm>
              <a:off x="8518891" y="4848825"/>
              <a:ext cx="198441" cy="2222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01388" name="Group 33"/>
          <p:cNvGrpSpPr>
            <a:grpSpLocks/>
          </p:cNvGrpSpPr>
          <p:nvPr/>
        </p:nvGrpSpPr>
        <p:grpSpPr bwMode="auto">
          <a:xfrm>
            <a:off x="3317875" y="3740150"/>
            <a:ext cx="5387975" cy="1262063"/>
            <a:chOff x="3317873" y="3740727"/>
            <a:chExt cx="5387962" cy="1261814"/>
          </a:xfrm>
        </p:grpSpPr>
        <p:sp>
          <p:nvSpPr>
            <p:cNvPr id="35" name="Rectangle 34"/>
            <p:cNvSpPr/>
            <p:nvPr/>
          </p:nvSpPr>
          <p:spPr>
            <a:xfrm>
              <a:off x="3317873" y="3802628"/>
              <a:ext cx="128588" cy="141259"/>
            </a:xfrm>
            <a:prstGeom prst="rect">
              <a:avLst/>
            </a:prstGeom>
            <a:solidFill>
              <a:srgbClr val="009900"/>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 name="Rectangle 35"/>
            <p:cNvSpPr/>
            <p:nvPr/>
          </p:nvSpPr>
          <p:spPr>
            <a:xfrm>
              <a:off x="4910132" y="3861353"/>
              <a:ext cx="166687" cy="184114"/>
            </a:xfrm>
            <a:prstGeom prst="rect">
              <a:avLst/>
            </a:prstGeom>
            <a:solidFill>
              <a:srgbClr val="009900"/>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7" name="Rectangle 36"/>
            <p:cNvSpPr/>
            <p:nvPr/>
          </p:nvSpPr>
          <p:spPr>
            <a:xfrm>
              <a:off x="5991217" y="4818427"/>
              <a:ext cx="166688" cy="184114"/>
            </a:xfrm>
            <a:prstGeom prst="rect">
              <a:avLst/>
            </a:prstGeom>
            <a:solidFill>
              <a:srgbClr val="009900"/>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8" name="Rectangle 37"/>
            <p:cNvSpPr/>
            <p:nvPr/>
          </p:nvSpPr>
          <p:spPr>
            <a:xfrm>
              <a:off x="7250102" y="3740727"/>
              <a:ext cx="166687" cy="184114"/>
            </a:xfrm>
            <a:prstGeom prst="rect">
              <a:avLst/>
            </a:prstGeom>
            <a:solidFill>
              <a:srgbClr val="009900"/>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9" name="Rectangle 38"/>
            <p:cNvSpPr/>
            <p:nvPr/>
          </p:nvSpPr>
          <p:spPr>
            <a:xfrm>
              <a:off x="7859700" y="3764535"/>
              <a:ext cx="168275" cy="184114"/>
            </a:xfrm>
            <a:prstGeom prst="rect">
              <a:avLst/>
            </a:prstGeom>
            <a:solidFill>
              <a:srgbClr val="009900"/>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0" name="Rectangle 39"/>
            <p:cNvSpPr/>
            <p:nvPr/>
          </p:nvSpPr>
          <p:spPr>
            <a:xfrm>
              <a:off x="8539148" y="3759773"/>
              <a:ext cx="166687" cy="182527"/>
            </a:xfrm>
            <a:prstGeom prst="rect">
              <a:avLst/>
            </a:prstGeom>
            <a:solidFill>
              <a:srgbClr val="009900"/>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9" name="Group 8"/>
          <p:cNvGrpSpPr>
            <a:grpSpLocks/>
          </p:cNvGrpSpPr>
          <p:nvPr/>
        </p:nvGrpSpPr>
        <p:grpSpPr bwMode="auto">
          <a:xfrm>
            <a:off x="627063" y="2247900"/>
            <a:ext cx="8002587" cy="3244850"/>
            <a:chOff x="626270" y="2247900"/>
            <a:chExt cx="8003380" cy="3244850"/>
          </a:xfrm>
        </p:grpSpPr>
        <p:sp>
          <p:nvSpPr>
            <p:cNvPr id="101402" name="Freeform 15"/>
            <p:cNvSpPr>
              <a:spLocks/>
            </p:cNvSpPr>
            <p:nvPr/>
          </p:nvSpPr>
          <p:spPr bwMode="auto">
            <a:xfrm>
              <a:off x="7270750" y="2813050"/>
              <a:ext cx="1320800" cy="2146300"/>
            </a:xfrm>
            <a:custGeom>
              <a:avLst/>
              <a:gdLst>
                <a:gd name="T0" fmla="*/ 0 w 832"/>
                <a:gd name="T1" fmla="*/ 0 h 1352"/>
                <a:gd name="T2" fmla="*/ 2147483647 w 832"/>
                <a:gd name="T3" fmla="*/ 2147483647 h 1352"/>
                <a:gd name="T4" fmla="*/ 2147483647 w 832"/>
                <a:gd name="T5" fmla="*/ 2147483647 h 1352"/>
                <a:gd name="T6" fmla="*/ 2147483647 w 832"/>
                <a:gd name="T7" fmla="*/ 2147483647 h 1352"/>
                <a:gd name="T8" fmla="*/ 2147483647 w 832"/>
                <a:gd name="T9" fmla="*/ 2147483647 h 13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32" h="1352">
                  <a:moveTo>
                    <a:pt x="0" y="0"/>
                  </a:moveTo>
                  <a:lnTo>
                    <a:pt x="424" y="668"/>
                  </a:lnTo>
                  <a:lnTo>
                    <a:pt x="420" y="1072"/>
                  </a:lnTo>
                  <a:lnTo>
                    <a:pt x="584" y="1352"/>
                  </a:lnTo>
                  <a:lnTo>
                    <a:pt x="832" y="1352"/>
                  </a:lnTo>
                </a:path>
              </a:pathLst>
            </a:custGeom>
            <a:noFill/>
            <a:ln w="381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01403" name="Group 3"/>
            <p:cNvGrpSpPr>
              <a:grpSpLocks/>
            </p:cNvGrpSpPr>
            <p:nvPr/>
          </p:nvGrpSpPr>
          <p:grpSpPr bwMode="auto">
            <a:xfrm>
              <a:off x="6991350" y="2247900"/>
              <a:ext cx="1638300" cy="3244850"/>
              <a:chOff x="6991350" y="2247900"/>
              <a:chExt cx="1638300" cy="3244850"/>
            </a:xfrm>
          </p:grpSpPr>
          <p:sp>
            <p:nvSpPr>
              <p:cNvPr id="101408" name="Freeform 16"/>
              <p:cNvSpPr>
                <a:spLocks/>
              </p:cNvSpPr>
              <p:nvPr/>
            </p:nvSpPr>
            <p:spPr bwMode="auto">
              <a:xfrm>
                <a:off x="6991350" y="2819400"/>
                <a:ext cx="1574800" cy="2673350"/>
              </a:xfrm>
              <a:custGeom>
                <a:avLst/>
                <a:gdLst>
                  <a:gd name="T0" fmla="*/ 2147483647 w 992"/>
                  <a:gd name="T1" fmla="*/ 0 h 1684"/>
                  <a:gd name="T2" fmla="*/ 0 w 992"/>
                  <a:gd name="T3" fmla="*/ 2147483647 h 1684"/>
                  <a:gd name="T4" fmla="*/ 2147483647 w 992"/>
                  <a:gd name="T5" fmla="*/ 2147483647 h 1684"/>
                  <a:gd name="T6" fmla="*/ 2147483647 w 992"/>
                  <a:gd name="T7" fmla="*/ 2147483647 h 1684"/>
                  <a:gd name="T8" fmla="*/ 2147483647 w 992"/>
                  <a:gd name="T9" fmla="*/ 2147483647 h 1684"/>
                  <a:gd name="T10" fmla="*/ 2147483647 w 992"/>
                  <a:gd name="T11" fmla="*/ 2147483647 h 16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92" h="1684">
                    <a:moveTo>
                      <a:pt x="132" y="0"/>
                    </a:moveTo>
                    <a:lnTo>
                      <a:pt x="0" y="308"/>
                    </a:lnTo>
                    <a:lnTo>
                      <a:pt x="216" y="640"/>
                    </a:lnTo>
                    <a:lnTo>
                      <a:pt x="208" y="1148"/>
                    </a:lnTo>
                    <a:lnTo>
                      <a:pt x="704" y="1684"/>
                    </a:lnTo>
                    <a:lnTo>
                      <a:pt x="992" y="1392"/>
                    </a:lnTo>
                  </a:path>
                </a:pathLst>
              </a:custGeom>
              <a:noFill/>
              <a:ln w="381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1409" name="Freeform 17"/>
              <p:cNvSpPr>
                <a:spLocks/>
              </p:cNvSpPr>
              <p:nvPr/>
            </p:nvSpPr>
            <p:spPr bwMode="auto">
              <a:xfrm>
                <a:off x="7277100" y="2247900"/>
                <a:ext cx="1352550" cy="2717800"/>
              </a:xfrm>
              <a:custGeom>
                <a:avLst/>
                <a:gdLst>
                  <a:gd name="T0" fmla="*/ 0 w 852"/>
                  <a:gd name="T1" fmla="*/ 2147483647 h 1712"/>
                  <a:gd name="T2" fmla="*/ 2147483647 w 852"/>
                  <a:gd name="T3" fmla="*/ 0 h 1712"/>
                  <a:gd name="T4" fmla="*/ 2147483647 w 852"/>
                  <a:gd name="T5" fmla="*/ 2147483647 h 1712"/>
                  <a:gd name="T6" fmla="*/ 2147483647 w 852"/>
                  <a:gd name="T7" fmla="*/ 2147483647 h 1712"/>
                  <a:gd name="T8" fmla="*/ 2147483647 w 852"/>
                  <a:gd name="T9" fmla="*/ 2147483647 h 17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52" h="1712">
                    <a:moveTo>
                      <a:pt x="0" y="260"/>
                    </a:moveTo>
                    <a:lnTo>
                      <a:pt x="200" y="0"/>
                    </a:lnTo>
                    <a:lnTo>
                      <a:pt x="276" y="432"/>
                    </a:lnTo>
                    <a:lnTo>
                      <a:pt x="852" y="1012"/>
                    </a:lnTo>
                    <a:lnTo>
                      <a:pt x="848" y="1712"/>
                    </a:lnTo>
                  </a:path>
                </a:pathLst>
              </a:custGeom>
              <a:noFill/>
              <a:ln w="381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 name="&quot;No&quot; Symbol 1"/>
            <p:cNvSpPr/>
            <p:nvPr/>
          </p:nvSpPr>
          <p:spPr>
            <a:xfrm>
              <a:off x="626270" y="3684588"/>
              <a:ext cx="1031977" cy="1001712"/>
            </a:xfrm>
            <a:prstGeom prst="noSmoking">
              <a:avLst>
                <a:gd name="adj" fmla="val 8504"/>
              </a:avLst>
            </a:prstGeom>
            <a:solidFill>
              <a:schemeClr val="accent2"/>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6" name="Freeform 5"/>
            <p:cNvSpPr/>
            <p:nvPr/>
          </p:nvSpPr>
          <p:spPr>
            <a:xfrm>
              <a:off x="2674348" y="2760663"/>
              <a:ext cx="1427303" cy="2263775"/>
            </a:xfrm>
            <a:custGeom>
              <a:avLst/>
              <a:gdLst>
                <a:gd name="connsiteX0" fmla="*/ 0 w 1427147"/>
                <a:gd name="connsiteY0" fmla="*/ 0 h 2264635"/>
                <a:gd name="connsiteX1" fmla="*/ 1427147 w 1427147"/>
                <a:gd name="connsiteY1" fmla="*/ 2264635 h 2264635"/>
              </a:gdLst>
              <a:ahLst/>
              <a:cxnLst>
                <a:cxn ang="0">
                  <a:pos x="connsiteX0" y="connsiteY0"/>
                </a:cxn>
                <a:cxn ang="0">
                  <a:pos x="connsiteX1" y="connsiteY1"/>
                </a:cxn>
              </a:cxnLst>
              <a:rect l="l" t="t" r="r" b="b"/>
              <a:pathLst>
                <a:path w="1427147" h="2264635">
                  <a:moveTo>
                    <a:pt x="0" y="0"/>
                  </a:moveTo>
                  <a:lnTo>
                    <a:pt x="1427147" y="2264635"/>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Freeform 6"/>
            <p:cNvSpPr/>
            <p:nvPr/>
          </p:nvSpPr>
          <p:spPr>
            <a:xfrm>
              <a:off x="4776406" y="2930525"/>
              <a:ext cx="1308230" cy="1982788"/>
            </a:xfrm>
            <a:custGeom>
              <a:avLst/>
              <a:gdLst>
                <a:gd name="connsiteX0" fmla="*/ 222191 w 1307507"/>
                <a:gd name="connsiteY0" fmla="*/ 0 h 1982625"/>
                <a:gd name="connsiteX1" fmla="*/ 0 w 1307507"/>
                <a:gd name="connsiteY1" fmla="*/ 452928 h 1982625"/>
                <a:gd name="connsiteX2" fmla="*/ 230737 w 1307507"/>
                <a:gd name="connsiteY2" fmla="*/ 1059679 h 1982625"/>
                <a:gd name="connsiteX3" fmla="*/ 675118 w 1307507"/>
                <a:gd name="connsiteY3" fmla="*/ 1555335 h 1982625"/>
                <a:gd name="connsiteX4" fmla="*/ 828942 w 1307507"/>
                <a:gd name="connsiteY4" fmla="*/ 1982625 h 1982625"/>
                <a:gd name="connsiteX5" fmla="*/ 1307507 w 1307507"/>
                <a:gd name="connsiteY5" fmla="*/ 1982625 h 198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7507" h="1982625">
                  <a:moveTo>
                    <a:pt x="222191" y="0"/>
                  </a:moveTo>
                  <a:lnTo>
                    <a:pt x="0" y="452928"/>
                  </a:lnTo>
                  <a:lnTo>
                    <a:pt x="230737" y="1059679"/>
                  </a:lnTo>
                  <a:lnTo>
                    <a:pt x="675118" y="1555335"/>
                  </a:lnTo>
                  <a:lnTo>
                    <a:pt x="828942" y="1982625"/>
                  </a:lnTo>
                  <a:lnTo>
                    <a:pt x="1307507" y="1982625"/>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Freeform 7"/>
            <p:cNvSpPr/>
            <p:nvPr/>
          </p:nvSpPr>
          <p:spPr>
            <a:xfrm>
              <a:off x="5066947" y="2341563"/>
              <a:ext cx="1351097" cy="2571750"/>
            </a:xfrm>
            <a:custGeom>
              <a:avLst/>
              <a:gdLst>
                <a:gd name="connsiteX0" fmla="*/ 0 w 1350236"/>
                <a:gd name="connsiteY0" fmla="*/ 470018 h 2572284"/>
                <a:gd name="connsiteX1" fmla="*/ 316194 w 1350236"/>
                <a:gd name="connsiteY1" fmla="*/ 0 h 2572284"/>
                <a:gd name="connsiteX2" fmla="*/ 538385 w 1350236"/>
                <a:gd name="connsiteY2" fmla="*/ 777667 h 2572284"/>
                <a:gd name="connsiteX3" fmla="*/ 1350236 w 1350236"/>
                <a:gd name="connsiteY3" fmla="*/ 1743342 h 2572284"/>
                <a:gd name="connsiteX4" fmla="*/ 1034041 w 1350236"/>
                <a:gd name="connsiteY4" fmla="*/ 2572284 h 2572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236" h="2572284">
                  <a:moveTo>
                    <a:pt x="0" y="470018"/>
                  </a:moveTo>
                  <a:lnTo>
                    <a:pt x="316194" y="0"/>
                  </a:lnTo>
                  <a:lnTo>
                    <a:pt x="538385" y="777667"/>
                  </a:lnTo>
                  <a:lnTo>
                    <a:pt x="1350236" y="1743342"/>
                  </a:lnTo>
                  <a:lnTo>
                    <a:pt x="1034041" y="2572284"/>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01390" name="Group 40"/>
          <p:cNvGrpSpPr>
            <a:grpSpLocks/>
          </p:cNvGrpSpPr>
          <p:nvPr/>
        </p:nvGrpSpPr>
        <p:grpSpPr bwMode="auto">
          <a:xfrm>
            <a:off x="8558213" y="-19050"/>
            <a:ext cx="536575" cy="536575"/>
            <a:chOff x="8558168" y="-19407"/>
            <a:chExt cx="537076" cy="536403"/>
          </a:xfrm>
        </p:grpSpPr>
        <p:grpSp>
          <p:nvGrpSpPr>
            <p:cNvPr id="101393" name="Group 41"/>
            <p:cNvGrpSpPr>
              <a:grpSpLocks/>
            </p:cNvGrpSpPr>
            <p:nvPr/>
          </p:nvGrpSpPr>
          <p:grpSpPr bwMode="auto">
            <a:xfrm>
              <a:off x="8558168" y="-19407"/>
              <a:ext cx="537076" cy="536403"/>
              <a:chOff x="8558168" y="-19407"/>
              <a:chExt cx="537076" cy="536403"/>
            </a:xfrm>
          </p:grpSpPr>
          <p:sp>
            <p:nvSpPr>
              <p:cNvPr id="44" name="Rectangle 43"/>
              <p:cNvSpPr/>
              <p:nvPr/>
            </p:nvSpPr>
            <p:spPr>
              <a:xfrm>
                <a:off x="8707532" y="153576"/>
                <a:ext cx="336864" cy="30311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a:p>
            </p:txBody>
          </p:sp>
          <p:cxnSp>
            <p:nvCxnSpPr>
              <p:cNvPr id="45" name="Straight Connector 44"/>
              <p:cNvCxnSpPr>
                <a:stCxn id="44" idx="0"/>
                <a:endCxn id="44" idx="2"/>
              </p:cNvCxnSpPr>
              <p:nvPr/>
            </p:nvCxnSpPr>
            <p:spPr>
              <a:xfrm>
                <a:off x="8875964" y="153576"/>
                <a:ext cx="0" cy="303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44" idx="1"/>
                <a:endCxn id="44" idx="3"/>
              </p:cNvCxnSpPr>
              <p:nvPr/>
            </p:nvCxnSpPr>
            <p:spPr>
              <a:xfrm>
                <a:off x="8707532" y="304339"/>
                <a:ext cx="336864" cy="0"/>
              </a:xfrm>
              <a:prstGeom prst="line">
                <a:avLst/>
              </a:prstGeom>
            </p:spPr>
            <p:style>
              <a:lnRef idx="1">
                <a:schemeClr val="accent1"/>
              </a:lnRef>
              <a:fillRef idx="0">
                <a:schemeClr val="accent1"/>
              </a:fillRef>
              <a:effectRef idx="0">
                <a:schemeClr val="accent1"/>
              </a:effectRef>
              <a:fontRef idx="minor">
                <a:schemeClr val="tx1"/>
              </a:fontRef>
            </p:style>
          </p:cxnSp>
          <p:sp>
            <p:nvSpPr>
              <p:cNvPr id="101398" name="TextBox 46"/>
              <p:cNvSpPr txBox="1">
                <a:spLocks noChangeArrowheads="1"/>
              </p:cNvSpPr>
              <p:nvPr/>
            </p:nvSpPr>
            <p:spPr bwMode="auto">
              <a:xfrm>
                <a:off x="8558168" y="133288"/>
                <a:ext cx="24558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900"/>
                  <a:t>C</a:t>
                </a:r>
              </a:p>
            </p:txBody>
          </p:sp>
          <p:sp>
            <p:nvSpPr>
              <p:cNvPr id="101399" name="TextBox 47"/>
              <p:cNvSpPr txBox="1">
                <a:spLocks noChangeArrowheads="1"/>
              </p:cNvSpPr>
              <p:nvPr/>
            </p:nvSpPr>
            <p:spPr bwMode="auto">
              <a:xfrm>
                <a:off x="8564183" y="286164"/>
                <a:ext cx="24397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900"/>
                  <a:t>P</a:t>
                </a:r>
              </a:p>
            </p:txBody>
          </p:sp>
          <p:sp>
            <p:nvSpPr>
              <p:cNvPr id="101400" name="TextBox 48"/>
              <p:cNvSpPr txBox="1">
                <a:spLocks noChangeArrowheads="1"/>
              </p:cNvSpPr>
              <p:nvPr/>
            </p:nvSpPr>
            <p:spPr bwMode="auto">
              <a:xfrm>
                <a:off x="8671673" y="-19407"/>
                <a:ext cx="24397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900"/>
                  <a:t>X</a:t>
                </a:r>
              </a:p>
            </p:txBody>
          </p:sp>
          <p:sp>
            <p:nvSpPr>
              <p:cNvPr id="101401" name="TextBox 49"/>
              <p:cNvSpPr txBox="1">
                <a:spLocks noChangeArrowheads="1"/>
              </p:cNvSpPr>
              <p:nvPr/>
            </p:nvSpPr>
            <p:spPr bwMode="auto">
              <a:xfrm>
                <a:off x="8854472" y="-17560"/>
                <a:ext cx="24077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900"/>
                  <a:t>Y</a:t>
                </a:r>
              </a:p>
            </p:txBody>
          </p:sp>
        </p:grpSp>
        <p:sp>
          <p:nvSpPr>
            <p:cNvPr id="43" name="Rectangle 42"/>
            <p:cNvSpPr/>
            <p:nvPr/>
          </p:nvSpPr>
          <p:spPr>
            <a:xfrm>
              <a:off x="8720244" y="150402"/>
              <a:ext cx="319385" cy="2856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101392" name="Rectangle 2"/>
          <p:cNvSpPr>
            <a:spLocks noChangeArrowheads="1"/>
          </p:cNvSpPr>
          <p:nvPr/>
        </p:nvSpPr>
        <p:spPr bwMode="auto">
          <a:xfrm>
            <a:off x="882650" y="952500"/>
            <a:ext cx="703738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800"/>
              <a:t>Structural Cohesion:</a:t>
            </a:r>
          </a:p>
          <a:p>
            <a:pPr lvl="1" eaLnBrk="1" hangingPunct="1">
              <a:spcBef>
                <a:spcPct val="0"/>
              </a:spcBef>
              <a:buFontTx/>
              <a:buNone/>
            </a:pPr>
            <a:r>
              <a:rPr lang="en-US" altLang="en-US" sz="1800" i="1"/>
              <a:t>A network’s </a:t>
            </a:r>
            <a:r>
              <a:rPr lang="en-US" altLang="en-US" sz="1800"/>
              <a:t>structural cohesion </a:t>
            </a:r>
            <a:r>
              <a:rPr lang="en-US" altLang="en-US" sz="1800" i="1"/>
              <a:t>is equal to the </a:t>
            </a:r>
            <a:r>
              <a:rPr lang="en-US" altLang="en-US" sz="1800" i="1" u="sng"/>
              <a:t>minimum number of actors </a:t>
            </a:r>
            <a:r>
              <a:rPr lang="en-US" altLang="en-US" sz="1800" i="1"/>
              <a:t>who, if removed from the network, would disconnect it.</a:t>
            </a:r>
          </a:p>
        </p:txBody>
      </p:sp>
      <p:sp>
        <p:nvSpPr>
          <p:cNvPr id="48" name="Text Box 4"/>
          <p:cNvSpPr txBox="1">
            <a:spLocks noChangeArrowheads="1"/>
          </p:cNvSpPr>
          <p:nvPr/>
        </p:nvSpPr>
        <p:spPr bwMode="auto">
          <a:xfrm>
            <a:off x="250825" y="29051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Network diffusion features</a:t>
            </a:r>
            <a:endParaRPr lang="en-US" altLang="en-US" sz="2000" i="1" dirty="0"/>
          </a:p>
        </p:txBody>
      </p:sp>
    </p:spTree>
    <p:extLst>
      <p:ext uri="{BB962C8B-B14F-4D97-AF65-F5344CB8AC3E}">
        <p14:creationId xmlns:p14="http://schemas.microsoft.com/office/powerpoint/2010/main" val="17178697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101233" y="273183"/>
            <a:ext cx="466582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Peer Influence &amp; Health: Current Lit &amp; Controversies</a:t>
            </a:r>
            <a:endParaRPr lang="en-US" altLang="en-US" sz="2000" i="1" dirty="0"/>
          </a:p>
        </p:txBody>
      </p:sp>
      <p:sp>
        <p:nvSpPr>
          <p:cNvPr id="3" name="TextBox 2"/>
          <p:cNvSpPr txBox="1"/>
          <p:nvPr/>
        </p:nvSpPr>
        <p:spPr>
          <a:xfrm>
            <a:off x="173736" y="1088136"/>
            <a:ext cx="1976823" cy="400110"/>
          </a:xfrm>
          <a:prstGeom prst="rect">
            <a:avLst/>
          </a:prstGeom>
          <a:noFill/>
        </p:spPr>
        <p:txBody>
          <a:bodyPr wrap="none" rtlCol="0">
            <a:spAutoFit/>
          </a:bodyPr>
          <a:lstStyle/>
          <a:p>
            <a:r>
              <a:rPr lang="en-US" dirty="0" smtClean="0"/>
              <a:t>Critiques of C&amp;F</a:t>
            </a:r>
            <a:endParaRPr lang="en-US" dirty="0"/>
          </a:p>
        </p:txBody>
      </p:sp>
      <p:sp>
        <p:nvSpPr>
          <p:cNvPr id="4" name="TextBox 3"/>
          <p:cNvSpPr txBox="1"/>
          <p:nvPr/>
        </p:nvSpPr>
        <p:spPr>
          <a:xfrm>
            <a:off x="2368296" y="1161288"/>
            <a:ext cx="1507529" cy="400110"/>
          </a:xfrm>
          <a:prstGeom prst="rect">
            <a:avLst/>
          </a:prstGeom>
          <a:noFill/>
        </p:spPr>
        <p:txBody>
          <a:bodyPr wrap="none" rtlCol="0">
            <a:spAutoFit/>
          </a:bodyPr>
          <a:lstStyle/>
          <a:p>
            <a:r>
              <a:rPr lang="en-US" dirty="0" smtClean="0"/>
              <a:t>Lyons, 2011.</a:t>
            </a:r>
            <a:endParaRPr lang="en-US" dirty="0"/>
          </a:p>
        </p:txBody>
      </p:sp>
      <p:sp>
        <p:nvSpPr>
          <p:cNvPr id="5" name="TextBox 4"/>
          <p:cNvSpPr txBox="1"/>
          <p:nvPr/>
        </p:nvSpPr>
        <p:spPr>
          <a:xfrm>
            <a:off x="493776" y="1591056"/>
            <a:ext cx="4117024" cy="400110"/>
          </a:xfrm>
          <a:prstGeom prst="rect">
            <a:avLst/>
          </a:prstGeom>
          <a:noFill/>
        </p:spPr>
        <p:txBody>
          <a:bodyPr wrap="none" rtlCol="0">
            <a:spAutoFit/>
          </a:bodyPr>
          <a:lstStyle/>
          <a:p>
            <a:r>
              <a:rPr lang="en-US" dirty="0"/>
              <a:t>2</a:t>
            </a:r>
            <a:r>
              <a:rPr lang="en-US" dirty="0" smtClean="0"/>
              <a:t>) Insufficient controls for Homophily</a:t>
            </a:r>
            <a:endParaRPr lang="en-US" dirty="0"/>
          </a:p>
        </p:txBody>
      </p:sp>
      <p:sp>
        <p:nvSpPr>
          <p:cNvPr id="6" name="TextBox 5"/>
          <p:cNvSpPr txBox="1"/>
          <p:nvPr/>
        </p:nvSpPr>
        <p:spPr>
          <a:xfrm>
            <a:off x="474923" y="1979723"/>
            <a:ext cx="7251757" cy="1077218"/>
          </a:xfrm>
          <a:prstGeom prst="rect">
            <a:avLst/>
          </a:prstGeom>
          <a:noFill/>
        </p:spPr>
        <p:txBody>
          <a:bodyPr wrap="square" rtlCol="0">
            <a:spAutoFit/>
          </a:bodyPr>
          <a:lstStyle/>
          <a:p>
            <a:pPr marL="342900" indent="-342900">
              <a:buFont typeface="Arial" panose="020B0604020202020204" pitchFamily="34" charset="0"/>
              <a:buChar char="•"/>
            </a:pPr>
            <a:r>
              <a:rPr lang="en-US" sz="1600" dirty="0" smtClean="0"/>
              <a:t>C&amp; F: Use of </a:t>
            </a:r>
            <a:r>
              <a:rPr lang="en-US" sz="1600" dirty="0" err="1" smtClean="0"/>
              <a:t>alter’s</a:t>
            </a:r>
            <a:r>
              <a:rPr lang="en-US" sz="1600" dirty="0" smtClean="0"/>
              <a:t> lagged Y to control for homophily</a:t>
            </a:r>
            <a:r>
              <a:rPr lang="en-US" sz="1600" dirty="0" smtClean="0">
                <a:sym typeface="Wingdings" panose="05000000000000000000" pitchFamily="2" charset="2"/>
              </a:rPr>
              <a:t>.  Logic is that any feature that selected us to be friends at t-1 would have had it’s effect then. </a:t>
            </a:r>
          </a:p>
          <a:p>
            <a:pPr marL="800100" lvl="1" indent="-342900">
              <a:buFont typeface="Arial" panose="020B0604020202020204" pitchFamily="34" charset="0"/>
              <a:buChar char="•"/>
            </a:pPr>
            <a:r>
              <a:rPr lang="en-US" sz="1600" dirty="0" smtClean="0">
                <a:sym typeface="Wingdings" panose="05000000000000000000" pitchFamily="2" charset="2"/>
              </a:rPr>
              <a:t>Lyons notes that current and lagged have opposite signs, which seems suspect, and anyway is an insufficient control.  He’s likely right here…</a:t>
            </a:r>
          </a:p>
        </p:txBody>
      </p:sp>
      <p:sp>
        <p:nvSpPr>
          <p:cNvPr id="8" name="TextBox 7"/>
          <p:cNvSpPr txBox="1"/>
          <p:nvPr/>
        </p:nvSpPr>
        <p:spPr>
          <a:xfrm>
            <a:off x="493776" y="3151632"/>
            <a:ext cx="6402715" cy="400110"/>
          </a:xfrm>
          <a:prstGeom prst="rect">
            <a:avLst/>
          </a:prstGeom>
          <a:noFill/>
        </p:spPr>
        <p:txBody>
          <a:bodyPr wrap="none" rtlCol="0">
            <a:spAutoFit/>
          </a:bodyPr>
          <a:lstStyle/>
          <a:p>
            <a:r>
              <a:rPr lang="en-US" dirty="0"/>
              <a:t>3</a:t>
            </a:r>
            <a:r>
              <a:rPr lang="en-US" dirty="0" smtClean="0"/>
              <a:t>) Directionality cannot distinguish the source of association</a:t>
            </a:r>
            <a:endParaRPr lang="en-US" dirty="0"/>
          </a:p>
        </p:txBody>
      </p:sp>
      <p:sp>
        <p:nvSpPr>
          <p:cNvPr id="9" name="TextBox 8"/>
          <p:cNvSpPr txBox="1"/>
          <p:nvPr/>
        </p:nvSpPr>
        <p:spPr>
          <a:xfrm>
            <a:off x="563315" y="3659171"/>
            <a:ext cx="7251757" cy="1077218"/>
          </a:xfrm>
          <a:prstGeom prst="rect">
            <a:avLst/>
          </a:prstGeom>
          <a:noFill/>
        </p:spPr>
        <p:txBody>
          <a:bodyPr wrap="square" rtlCol="0">
            <a:spAutoFit/>
          </a:bodyPr>
          <a:lstStyle/>
          <a:p>
            <a:pPr marL="342900" indent="-342900">
              <a:buFont typeface="Arial" panose="020B0604020202020204" pitchFamily="34" charset="0"/>
              <a:buChar char="•"/>
            </a:pPr>
            <a:r>
              <a:rPr lang="en-US" sz="1600" dirty="0" smtClean="0"/>
              <a:t>C&amp; F: the ordering: mutual, </a:t>
            </a:r>
            <a:r>
              <a:rPr lang="en-US" sz="1600" dirty="0" err="1" smtClean="0"/>
              <a:t>ego</a:t>
            </a:r>
            <a:r>
              <a:rPr lang="en-US" sz="1600" dirty="0" err="1" smtClean="0">
                <a:sym typeface="Wingdings" panose="05000000000000000000" pitchFamily="2" charset="2"/>
              </a:rPr>
              <a:t>alter</a:t>
            </a:r>
            <a:r>
              <a:rPr lang="en-US" sz="1600" dirty="0" smtClean="0">
                <a:sym typeface="Wingdings" panose="05000000000000000000" pitchFamily="2" charset="2"/>
              </a:rPr>
              <a:t>, </a:t>
            </a:r>
            <a:r>
              <a:rPr lang="en-US" sz="1600" dirty="0" err="1" smtClean="0">
                <a:sym typeface="Wingdings" panose="05000000000000000000" pitchFamily="2" charset="2"/>
              </a:rPr>
              <a:t>alterego</a:t>
            </a:r>
            <a:r>
              <a:rPr lang="en-US" sz="1600" dirty="0" smtClean="0">
                <a:sym typeface="Wingdings" panose="05000000000000000000" pitchFamily="2" charset="2"/>
              </a:rPr>
              <a:t> suggests an “esteem” model, where ego copies the behavior of alter.</a:t>
            </a:r>
          </a:p>
          <a:p>
            <a:pPr marL="800100" lvl="1" indent="-342900">
              <a:buFont typeface="Arial" panose="020B0604020202020204" pitchFamily="34" charset="0"/>
              <a:buChar char="•"/>
            </a:pPr>
            <a:r>
              <a:rPr lang="en-US" sz="1600" dirty="0" smtClean="0">
                <a:sym typeface="Wingdings" panose="05000000000000000000" pitchFamily="2" charset="2"/>
              </a:rPr>
              <a:t>Lyons argues that we would expect the same logic from a simple “foci” of similarity.  </a:t>
            </a:r>
            <a:r>
              <a:rPr lang="en-US" sz="1600" i="1" dirty="0" smtClean="0">
                <a:sym typeface="Wingdings" panose="05000000000000000000" pitchFamily="2" charset="2"/>
              </a:rPr>
              <a:t>I don’t find this argument convincing.</a:t>
            </a:r>
          </a:p>
        </p:txBody>
      </p:sp>
      <p:sp>
        <p:nvSpPr>
          <p:cNvPr id="10" name="TextBox 9"/>
          <p:cNvSpPr txBox="1"/>
          <p:nvPr/>
        </p:nvSpPr>
        <p:spPr>
          <a:xfrm>
            <a:off x="493776" y="4703064"/>
            <a:ext cx="6276077" cy="400110"/>
          </a:xfrm>
          <a:prstGeom prst="rect">
            <a:avLst/>
          </a:prstGeom>
          <a:noFill/>
        </p:spPr>
        <p:txBody>
          <a:bodyPr wrap="none" rtlCol="0">
            <a:spAutoFit/>
          </a:bodyPr>
          <a:lstStyle/>
          <a:p>
            <a:r>
              <a:rPr lang="en-US" dirty="0" smtClean="0"/>
              <a:t>4) Random permutation tests cannot establish 3-degree rule</a:t>
            </a:r>
            <a:endParaRPr lang="en-US" dirty="0"/>
          </a:p>
        </p:txBody>
      </p:sp>
      <p:sp>
        <p:nvSpPr>
          <p:cNvPr id="11" name="TextBox 10"/>
          <p:cNvSpPr txBox="1"/>
          <p:nvPr/>
        </p:nvSpPr>
        <p:spPr>
          <a:xfrm>
            <a:off x="642563" y="5238035"/>
            <a:ext cx="7251757" cy="1077218"/>
          </a:xfrm>
          <a:prstGeom prst="rect">
            <a:avLst/>
          </a:prstGeom>
          <a:noFill/>
        </p:spPr>
        <p:txBody>
          <a:bodyPr wrap="square" rtlCol="0">
            <a:spAutoFit/>
          </a:bodyPr>
          <a:lstStyle/>
          <a:p>
            <a:pPr marL="342900" indent="-342900">
              <a:buFont typeface="Arial" panose="020B0604020202020204" pitchFamily="34" charset="0"/>
              <a:buChar char="•"/>
            </a:pPr>
            <a:r>
              <a:rPr lang="en-US" sz="1600" dirty="0" smtClean="0"/>
              <a:t>C&amp; F: Association between alters at 1, 2, 3 degrees of separation are higher than we’d expect by chance, based on a permutation test.</a:t>
            </a:r>
            <a:endParaRPr lang="en-US" sz="1600" dirty="0" smtClean="0">
              <a:sym typeface="Wingdings" panose="05000000000000000000" pitchFamily="2" charset="2"/>
            </a:endParaRPr>
          </a:p>
          <a:p>
            <a:pPr marL="800100" lvl="1" indent="-342900">
              <a:buFont typeface="Arial" panose="020B0604020202020204" pitchFamily="34" charset="0"/>
              <a:buChar char="•"/>
            </a:pPr>
            <a:r>
              <a:rPr lang="en-US" sz="1600" dirty="0" smtClean="0">
                <a:sym typeface="Wingdings" panose="05000000000000000000" pitchFamily="2" charset="2"/>
              </a:rPr>
              <a:t>Lyons invalid if the data are incomplete, which they certainly are.  </a:t>
            </a:r>
            <a:r>
              <a:rPr lang="en-US" sz="1600" i="1" dirty="0" smtClean="0">
                <a:sym typeface="Wingdings" panose="05000000000000000000" pitchFamily="2" charset="2"/>
              </a:rPr>
              <a:t>I don’t find this argument convincing…data are always incomplete…</a:t>
            </a:r>
          </a:p>
        </p:txBody>
      </p:sp>
    </p:spTree>
    <p:extLst>
      <p:ext uri="{BB962C8B-B14F-4D97-AF65-F5344CB8AC3E}">
        <p14:creationId xmlns:p14="http://schemas.microsoft.com/office/powerpoint/2010/main" val="742485396"/>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101233" y="273183"/>
            <a:ext cx="466582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Peer Influence &amp; Health: Current Lit &amp; Controversies</a:t>
            </a:r>
            <a:endParaRPr lang="en-US" altLang="en-US" sz="2000" i="1" dirty="0"/>
          </a:p>
        </p:txBody>
      </p:sp>
      <p:sp>
        <p:nvSpPr>
          <p:cNvPr id="3" name="TextBox 2"/>
          <p:cNvSpPr txBox="1"/>
          <p:nvPr/>
        </p:nvSpPr>
        <p:spPr>
          <a:xfrm>
            <a:off x="173736" y="1088136"/>
            <a:ext cx="1976823" cy="400110"/>
          </a:xfrm>
          <a:prstGeom prst="rect">
            <a:avLst/>
          </a:prstGeom>
          <a:noFill/>
        </p:spPr>
        <p:txBody>
          <a:bodyPr wrap="none" rtlCol="0">
            <a:spAutoFit/>
          </a:bodyPr>
          <a:lstStyle/>
          <a:p>
            <a:r>
              <a:rPr lang="en-US" dirty="0" smtClean="0"/>
              <a:t>Critiques of C&amp;F</a:t>
            </a:r>
            <a:endParaRPr lang="en-US" dirty="0"/>
          </a:p>
        </p:txBody>
      </p:sp>
      <p:sp>
        <p:nvSpPr>
          <p:cNvPr id="4" name="TextBox 3"/>
          <p:cNvSpPr txBox="1"/>
          <p:nvPr/>
        </p:nvSpPr>
        <p:spPr>
          <a:xfrm>
            <a:off x="2368296" y="1161288"/>
            <a:ext cx="1507529" cy="400110"/>
          </a:xfrm>
          <a:prstGeom prst="rect">
            <a:avLst/>
          </a:prstGeom>
          <a:noFill/>
        </p:spPr>
        <p:txBody>
          <a:bodyPr wrap="none" rtlCol="0">
            <a:spAutoFit/>
          </a:bodyPr>
          <a:lstStyle/>
          <a:p>
            <a:r>
              <a:rPr lang="en-US" dirty="0" smtClean="0"/>
              <a:t>Lyons, 2011.</a:t>
            </a:r>
            <a:endParaRPr lang="en-US" dirty="0"/>
          </a:p>
        </p:txBody>
      </p:sp>
      <p:sp>
        <p:nvSpPr>
          <p:cNvPr id="5" name="TextBox 4"/>
          <p:cNvSpPr txBox="1"/>
          <p:nvPr/>
        </p:nvSpPr>
        <p:spPr>
          <a:xfrm>
            <a:off x="493776" y="1591056"/>
            <a:ext cx="6473439" cy="400110"/>
          </a:xfrm>
          <a:prstGeom prst="rect">
            <a:avLst/>
          </a:prstGeom>
          <a:noFill/>
        </p:spPr>
        <p:txBody>
          <a:bodyPr wrap="none" rtlCol="0">
            <a:spAutoFit/>
          </a:bodyPr>
          <a:lstStyle/>
          <a:p>
            <a:r>
              <a:rPr lang="en-US" dirty="0" smtClean="0"/>
              <a:t>5) The models are statistically inconsistent (if not incoherent)</a:t>
            </a:r>
            <a:endParaRPr lang="en-US" dirty="0"/>
          </a:p>
        </p:txBody>
      </p:sp>
      <p:sp>
        <p:nvSpPr>
          <p:cNvPr id="6" name="TextBox 5"/>
          <p:cNvSpPr txBox="1"/>
          <p:nvPr/>
        </p:nvSpPr>
        <p:spPr>
          <a:xfrm>
            <a:off x="474923" y="1979723"/>
            <a:ext cx="7251757" cy="2308324"/>
          </a:xfrm>
          <a:prstGeom prst="rect">
            <a:avLst/>
          </a:prstGeom>
          <a:noFill/>
        </p:spPr>
        <p:txBody>
          <a:bodyPr wrap="square" rtlCol="0">
            <a:spAutoFit/>
          </a:bodyPr>
          <a:lstStyle/>
          <a:p>
            <a:pPr marL="342900" indent="-342900">
              <a:buFont typeface="Arial" panose="020B0604020202020204" pitchFamily="34" charset="0"/>
              <a:buChar char="•"/>
            </a:pPr>
            <a:r>
              <a:rPr lang="en-US" sz="1600" dirty="0" smtClean="0"/>
              <a:t>C&amp; F: Use separate models for each type of tie, with random effects on ego.</a:t>
            </a:r>
            <a:endParaRPr lang="en-US" sz="1600" dirty="0" smtClean="0">
              <a:sym typeface="Wingdings" panose="05000000000000000000" pitchFamily="2" charset="2"/>
            </a:endParaRPr>
          </a:p>
          <a:p>
            <a:pPr marL="800100" lvl="1" indent="-342900">
              <a:buFont typeface="Arial" panose="020B0604020202020204" pitchFamily="34" charset="0"/>
              <a:buChar char="•"/>
            </a:pPr>
            <a:r>
              <a:rPr lang="en-US" sz="1600" dirty="0" smtClean="0">
                <a:sym typeface="Wingdings" panose="05000000000000000000" pitchFamily="2" charset="2"/>
              </a:rPr>
              <a:t>Lyons notes that these really should be treated as simultaneous equations, with shared error structures and so forth. Doing so (a) leads to unidentified models that must force the estimation of the peer effect to 0.  That observed ^0 indicates something amiss.  </a:t>
            </a:r>
          </a:p>
          <a:p>
            <a:pPr marL="800100" lvl="1" indent="-342900">
              <a:buFont typeface="Arial" panose="020B0604020202020204" pitchFamily="34" charset="0"/>
              <a:buChar char="•"/>
            </a:pPr>
            <a:endParaRPr lang="en-US" sz="1600" dirty="0" smtClean="0">
              <a:sym typeface="Wingdings" panose="05000000000000000000" pitchFamily="2" charset="2"/>
            </a:endParaRPr>
          </a:p>
          <a:p>
            <a:pPr marL="800100" lvl="1" indent="-342900">
              <a:buFont typeface="Arial" panose="020B0604020202020204" pitchFamily="34" charset="0"/>
              <a:buChar char="•"/>
            </a:pPr>
            <a:r>
              <a:rPr lang="en-US" sz="1600" i="1" dirty="0" smtClean="0">
                <a:sym typeface="Wingdings" panose="05000000000000000000" pitchFamily="2" charset="2"/>
              </a:rPr>
              <a:t>Strikes me as a bit down in the weeds and I’m not convinced here that he’s critiquing them for what they are really doing (argues there are more equations than data, which is patently not true).</a:t>
            </a:r>
          </a:p>
        </p:txBody>
      </p:sp>
    </p:spTree>
    <p:extLst>
      <p:ext uri="{BB962C8B-B14F-4D97-AF65-F5344CB8AC3E}">
        <p14:creationId xmlns:p14="http://schemas.microsoft.com/office/powerpoint/2010/main" val="256954523"/>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101233" y="273183"/>
            <a:ext cx="466582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Peer Influence &amp; Health: Current Lit &amp; Controversies</a:t>
            </a:r>
            <a:endParaRPr lang="en-US" altLang="en-US" sz="2000" i="1" dirty="0"/>
          </a:p>
        </p:txBody>
      </p:sp>
      <p:sp>
        <p:nvSpPr>
          <p:cNvPr id="3" name="TextBox 2"/>
          <p:cNvSpPr txBox="1"/>
          <p:nvPr/>
        </p:nvSpPr>
        <p:spPr>
          <a:xfrm>
            <a:off x="173736" y="1088136"/>
            <a:ext cx="1976823" cy="400110"/>
          </a:xfrm>
          <a:prstGeom prst="rect">
            <a:avLst/>
          </a:prstGeom>
          <a:noFill/>
        </p:spPr>
        <p:txBody>
          <a:bodyPr wrap="none" rtlCol="0">
            <a:spAutoFit/>
          </a:bodyPr>
          <a:lstStyle/>
          <a:p>
            <a:r>
              <a:rPr lang="en-US" dirty="0" smtClean="0"/>
              <a:t>Critiques of C&amp;F</a:t>
            </a:r>
            <a:endParaRPr lang="en-US" dirty="0"/>
          </a:p>
        </p:txBody>
      </p:sp>
      <p:sp>
        <p:nvSpPr>
          <p:cNvPr id="4" name="TextBox 3"/>
          <p:cNvSpPr txBox="1"/>
          <p:nvPr/>
        </p:nvSpPr>
        <p:spPr>
          <a:xfrm>
            <a:off x="2368296" y="1161288"/>
            <a:ext cx="1507529" cy="400110"/>
          </a:xfrm>
          <a:prstGeom prst="rect">
            <a:avLst/>
          </a:prstGeom>
          <a:noFill/>
        </p:spPr>
        <p:txBody>
          <a:bodyPr wrap="none" rtlCol="0">
            <a:spAutoFit/>
          </a:bodyPr>
          <a:lstStyle/>
          <a:p>
            <a:r>
              <a:rPr lang="en-US" dirty="0" smtClean="0"/>
              <a:t>Lyons, 2011.</a:t>
            </a:r>
            <a:endParaRPr lang="en-US" dirty="0"/>
          </a:p>
        </p:txBody>
      </p:sp>
      <p:sp>
        <p:nvSpPr>
          <p:cNvPr id="12" name="TextBox 11"/>
          <p:cNvSpPr txBox="1"/>
          <p:nvPr/>
        </p:nvSpPr>
        <p:spPr>
          <a:xfrm>
            <a:off x="356617" y="1691640"/>
            <a:ext cx="8366759" cy="2062103"/>
          </a:xfrm>
          <a:prstGeom prst="rect">
            <a:avLst/>
          </a:prstGeom>
          <a:noFill/>
        </p:spPr>
        <p:txBody>
          <a:bodyPr wrap="square" rtlCol="0">
            <a:spAutoFit/>
          </a:bodyPr>
          <a:lstStyle/>
          <a:p>
            <a:r>
              <a:rPr lang="en-US" sz="1600" dirty="0" smtClean="0"/>
              <a:t>My sense is that the strategy C&amp;F took was not fundamentally misguided, but the model specification is probably thin; certainly in the obesity paper – less so in some of the later papers appearing after these debates.  </a:t>
            </a:r>
          </a:p>
          <a:p>
            <a:endParaRPr lang="en-US" sz="1600" dirty="0"/>
          </a:p>
          <a:p>
            <a:r>
              <a:rPr lang="en-US" sz="1600" dirty="0" smtClean="0"/>
              <a:t>Ideally you’d have a much better </a:t>
            </a:r>
            <a:r>
              <a:rPr lang="en-US" sz="1600" i="1" dirty="0" smtClean="0"/>
              <a:t>direct</a:t>
            </a:r>
            <a:r>
              <a:rPr lang="en-US" sz="1600" dirty="0" smtClean="0"/>
              <a:t> model for selection – perhaps even a separate two-stage model (see the Siena module), but here there are very limited observational controls, which would have been easy to add.  In later specifications, they do add fixed effects for ego and still find similar results.</a:t>
            </a:r>
            <a:endParaRPr lang="en-US" sz="1600" dirty="0"/>
          </a:p>
        </p:txBody>
      </p:sp>
      <p:sp>
        <p:nvSpPr>
          <p:cNvPr id="7" name="TextBox 6"/>
          <p:cNvSpPr txBox="1"/>
          <p:nvPr/>
        </p:nvSpPr>
        <p:spPr>
          <a:xfrm>
            <a:off x="283464" y="4014216"/>
            <a:ext cx="8138159" cy="1815882"/>
          </a:xfrm>
          <a:prstGeom prst="rect">
            <a:avLst/>
          </a:prstGeom>
          <a:noFill/>
        </p:spPr>
        <p:txBody>
          <a:bodyPr wrap="square" rtlCol="0">
            <a:spAutoFit/>
          </a:bodyPr>
          <a:lstStyle/>
          <a:p>
            <a:r>
              <a:rPr lang="en-US" sz="1600" dirty="0" smtClean="0"/>
              <a:t>Commenting on the debate on </a:t>
            </a:r>
            <a:r>
              <a:rPr lang="en-US" sz="1600" dirty="0" err="1" smtClean="0"/>
              <a:t>SocNET</a:t>
            </a:r>
            <a:r>
              <a:rPr lang="en-US" sz="1600" dirty="0" smtClean="0"/>
              <a:t> – and a related conclusion that only experiments could provide valid inference – Tom </a:t>
            </a:r>
            <a:r>
              <a:rPr lang="en-US" sz="1600" dirty="0" err="1" smtClean="0"/>
              <a:t>Snijders</a:t>
            </a:r>
            <a:r>
              <a:rPr lang="en-US" sz="1600" dirty="0" smtClean="0"/>
              <a:t> says: </a:t>
            </a:r>
          </a:p>
          <a:p>
            <a:endParaRPr lang="en-US" sz="1600" dirty="0" smtClean="0"/>
          </a:p>
          <a:p>
            <a:r>
              <a:rPr lang="en-US" sz="1600" i="1" dirty="0" smtClean="0"/>
              <a:t>“The </a:t>
            </a:r>
            <a:r>
              <a:rPr lang="en-US" sz="1600" i="1" dirty="0"/>
              <a:t>logical consequence of this is that we are stuck with imperfect methods. Lyons argues as though only perfect methods are acceptable, and while applauding such lofty ideals I still believe that we should accept imperfection, in life as in science. Progress is made by discussion and improvement of imperfections, not by their eradication</a:t>
            </a:r>
            <a:r>
              <a:rPr lang="en-US" sz="1600" i="1" dirty="0" smtClean="0"/>
              <a:t>.”</a:t>
            </a:r>
            <a:endParaRPr lang="en-US" sz="1600" i="1" dirty="0"/>
          </a:p>
        </p:txBody>
      </p:sp>
      <p:sp>
        <p:nvSpPr>
          <p:cNvPr id="9" name="TextBox 8"/>
          <p:cNvSpPr txBox="1"/>
          <p:nvPr/>
        </p:nvSpPr>
        <p:spPr>
          <a:xfrm>
            <a:off x="84654" y="6323689"/>
            <a:ext cx="8569152" cy="276999"/>
          </a:xfrm>
          <a:prstGeom prst="rect">
            <a:avLst/>
          </a:prstGeom>
          <a:noFill/>
        </p:spPr>
        <p:txBody>
          <a:bodyPr wrap="square" rtlCol="0">
            <a:spAutoFit/>
          </a:bodyPr>
          <a:lstStyle/>
          <a:p>
            <a:r>
              <a:rPr lang="en-US" sz="1200" dirty="0" smtClean="0"/>
              <a:t>For a full general discussion, see : </a:t>
            </a:r>
            <a:r>
              <a:rPr lang="en-US" sz="1200" dirty="0">
                <a:hlinkClick r:id="rId2"/>
              </a:rPr>
              <a:t>https://</a:t>
            </a:r>
            <a:r>
              <a:rPr lang="en-US" sz="1200" dirty="0" smtClean="0">
                <a:hlinkClick r:id="rId2"/>
              </a:rPr>
              <a:t>www.lists.ufl.edu/cgi-bin/wa?A2=ind1106&amp;L=SOCNET&amp;P=R11428</a:t>
            </a:r>
            <a:r>
              <a:rPr lang="en-US" sz="1200" dirty="0" smtClean="0"/>
              <a:t> </a:t>
            </a:r>
            <a:endParaRPr lang="en-US" sz="1200" dirty="0"/>
          </a:p>
        </p:txBody>
      </p:sp>
    </p:spTree>
    <p:extLst>
      <p:ext uri="{BB962C8B-B14F-4D97-AF65-F5344CB8AC3E}">
        <p14:creationId xmlns:p14="http://schemas.microsoft.com/office/powerpoint/2010/main" val="1202351659"/>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101233" y="273183"/>
            <a:ext cx="466582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Peer Influence &amp; Health: Current Lit &amp; Controversies</a:t>
            </a:r>
            <a:endParaRPr lang="en-US" altLang="en-US" sz="2000" i="1" dirty="0"/>
          </a:p>
        </p:txBody>
      </p:sp>
      <p:sp>
        <p:nvSpPr>
          <p:cNvPr id="3" name="TextBox 2"/>
          <p:cNvSpPr txBox="1"/>
          <p:nvPr/>
        </p:nvSpPr>
        <p:spPr>
          <a:xfrm>
            <a:off x="155448" y="1124712"/>
            <a:ext cx="5186228" cy="400110"/>
          </a:xfrm>
          <a:prstGeom prst="rect">
            <a:avLst/>
          </a:prstGeom>
          <a:noFill/>
        </p:spPr>
        <p:txBody>
          <a:bodyPr wrap="none" rtlCol="0">
            <a:spAutoFit/>
          </a:bodyPr>
          <a:lstStyle/>
          <a:p>
            <a:r>
              <a:rPr lang="en-US" dirty="0" err="1" smtClean="0"/>
              <a:t>Shalizi</a:t>
            </a:r>
            <a:r>
              <a:rPr lang="en-US" dirty="0" smtClean="0"/>
              <a:t> &amp; Thomas: PI is *generally* confounded</a:t>
            </a:r>
            <a:endParaRPr lang="en-US" dirty="0"/>
          </a:p>
        </p:txBody>
      </p:sp>
      <p:pic>
        <p:nvPicPr>
          <p:cNvPr id="17305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6597" t="50000" r="18675" b="16704"/>
          <a:stretch/>
        </p:blipFill>
        <p:spPr bwMode="auto">
          <a:xfrm>
            <a:off x="1578896" y="1749238"/>
            <a:ext cx="6066876" cy="3471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47473" y="5504688"/>
            <a:ext cx="7470648" cy="646331"/>
          </a:xfrm>
          <a:prstGeom prst="rect">
            <a:avLst/>
          </a:prstGeom>
          <a:noFill/>
        </p:spPr>
        <p:txBody>
          <a:bodyPr wrap="square" rtlCol="0">
            <a:spAutoFit/>
          </a:bodyPr>
          <a:lstStyle/>
          <a:p>
            <a:r>
              <a:rPr lang="en-US" sz="1800" dirty="0" smtClean="0"/>
              <a:t>So long as there is an unobserved X that causes both ties and behavior, the effect of peers is unidentified.</a:t>
            </a:r>
            <a:endParaRPr lang="en-US" sz="1800" dirty="0"/>
          </a:p>
        </p:txBody>
      </p:sp>
      <p:cxnSp>
        <p:nvCxnSpPr>
          <p:cNvPr id="6" name="Straight Arrow Connector 5"/>
          <p:cNvCxnSpPr/>
          <p:nvPr/>
        </p:nvCxnSpPr>
        <p:spPr>
          <a:xfrm flipH="1">
            <a:off x="3067050" y="2819400"/>
            <a:ext cx="790575" cy="40005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733136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101233" y="273183"/>
            <a:ext cx="466582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Peer Influence &amp; Health: Current Lit &amp; Controversies</a:t>
            </a:r>
            <a:endParaRPr lang="en-US" altLang="en-US" sz="2000" i="1" dirty="0"/>
          </a:p>
        </p:txBody>
      </p:sp>
      <p:sp>
        <p:nvSpPr>
          <p:cNvPr id="3" name="TextBox 2"/>
          <p:cNvSpPr txBox="1"/>
          <p:nvPr/>
        </p:nvSpPr>
        <p:spPr>
          <a:xfrm>
            <a:off x="155448" y="1124712"/>
            <a:ext cx="5186228" cy="400110"/>
          </a:xfrm>
          <a:prstGeom prst="rect">
            <a:avLst/>
          </a:prstGeom>
          <a:noFill/>
        </p:spPr>
        <p:txBody>
          <a:bodyPr wrap="none" rtlCol="0">
            <a:spAutoFit/>
          </a:bodyPr>
          <a:lstStyle/>
          <a:p>
            <a:r>
              <a:rPr lang="en-US" dirty="0" err="1" smtClean="0"/>
              <a:t>Shalizi</a:t>
            </a:r>
            <a:r>
              <a:rPr lang="en-US" dirty="0" smtClean="0"/>
              <a:t> &amp; Thomas: PI is *generally* confounded</a:t>
            </a:r>
            <a:endParaRPr lang="en-US" dirty="0"/>
          </a:p>
        </p:txBody>
      </p:sp>
      <p:sp>
        <p:nvSpPr>
          <p:cNvPr id="4" name="TextBox 3"/>
          <p:cNvSpPr txBox="1"/>
          <p:nvPr/>
        </p:nvSpPr>
        <p:spPr>
          <a:xfrm>
            <a:off x="475489" y="5751576"/>
            <a:ext cx="7470648" cy="1077218"/>
          </a:xfrm>
          <a:prstGeom prst="rect">
            <a:avLst/>
          </a:prstGeom>
          <a:noFill/>
        </p:spPr>
        <p:txBody>
          <a:bodyPr wrap="square" rtlCol="0">
            <a:spAutoFit/>
          </a:bodyPr>
          <a:lstStyle/>
          <a:p>
            <a:r>
              <a:rPr lang="en-US" sz="1600" dirty="0" smtClean="0"/>
              <a:t>Only route out is to make X fully informed (or informing) by an observable Z….but realistically there are few things that (a) cause behavior exclusively without any selection pressure (a) or cause ties exclusively without any influence pressure (b) (though note b is what experimental assignments do)</a:t>
            </a:r>
            <a:endParaRPr lang="en-US" sz="1600" dirty="0"/>
          </a:p>
        </p:txBody>
      </p:sp>
      <p:pic>
        <p:nvPicPr>
          <p:cNvPr id="17408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365" t="36812" r="9317" b="16852"/>
          <a:stretch/>
        </p:blipFill>
        <p:spPr bwMode="auto">
          <a:xfrm>
            <a:off x="878295" y="1579551"/>
            <a:ext cx="7351306" cy="4071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695450" y="3857625"/>
            <a:ext cx="2176686" cy="307777"/>
          </a:xfrm>
          <a:prstGeom prst="rect">
            <a:avLst/>
          </a:prstGeom>
          <a:noFill/>
        </p:spPr>
        <p:txBody>
          <a:bodyPr wrap="none" rtlCol="0">
            <a:spAutoFit/>
          </a:bodyPr>
          <a:lstStyle/>
          <a:p>
            <a:r>
              <a:rPr lang="en-US" sz="1400" dirty="0" smtClean="0"/>
              <a:t>(X causes Z, not Y directly)</a:t>
            </a:r>
            <a:endParaRPr lang="en-US" sz="1400" dirty="0"/>
          </a:p>
        </p:txBody>
      </p:sp>
      <p:sp>
        <p:nvSpPr>
          <p:cNvPr id="8" name="TextBox 7"/>
          <p:cNvSpPr txBox="1"/>
          <p:nvPr/>
        </p:nvSpPr>
        <p:spPr>
          <a:xfrm>
            <a:off x="5467350" y="3800475"/>
            <a:ext cx="2187650" cy="307777"/>
          </a:xfrm>
          <a:prstGeom prst="rect">
            <a:avLst/>
          </a:prstGeom>
          <a:noFill/>
        </p:spPr>
        <p:txBody>
          <a:bodyPr wrap="none" rtlCol="0">
            <a:spAutoFit/>
          </a:bodyPr>
          <a:lstStyle/>
          <a:p>
            <a:r>
              <a:rPr lang="en-US" sz="1400" dirty="0" smtClean="0"/>
              <a:t>(X causes A, not Y directly)</a:t>
            </a:r>
            <a:endParaRPr lang="en-US" sz="1400" dirty="0"/>
          </a:p>
        </p:txBody>
      </p:sp>
    </p:spTree>
    <p:extLst>
      <p:ext uri="{BB962C8B-B14F-4D97-AF65-F5344CB8AC3E}">
        <p14:creationId xmlns:p14="http://schemas.microsoft.com/office/powerpoint/2010/main" val="3059483944"/>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101233" y="273183"/>
            <a:ext cx="466582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Peer Influence &amp; Health: Current Lit &amp; Controversies</a:t>
            </a:r>
            <a:endParaRPr lang="en-US" altLang="en-US" sz="2000" i="1" dirty="0"/>
          </a:p>
        </p:txBody>
      </p:sp>
      <p:sp>
        <p:nvSpPr>
          <p:cNvPr id="3" name="TextBox 2"/>
          <p:cNvSpPr txBox="1"/>
          <p:nvPr/>
        </p:nvSpPr>
        <p:spPr>
          <a:xfrm>
            <a:off x="155448" y="1124712"/>
            <a:ext cx="5186228" cy="400110"/>
          </a:xfrm>
          <a:prstGeom prst="rect">
            <a:avLst/>
          </a:prstGeom>
          <a:noFill/>
        </p:spPr>
        <p:txBody>
          <a:bodyPr wrap="none" rtlCol="0">
            <a:spAutoFit/>
          </a:bodyPr>
          <a:lstStyle/>
          <a:p>
            <a:r>
              <a:rPr lang="en-US" dirty="0" err="1" smtClean="0"/>
              <a:t>Shalizi</a:t>
            </a:r>
            <a:r>
              <a:rPr lang="en-US" dirty="0" smtClean="0"/>
              <a:t> &amp; Thomas: PI is *generally* confounded</a:t>
            </a:r>
            <a:endParaRPr lang="en-US" dirty="0"/>
          </a:p>
        </p:txBody>
      </p:sp>
      <p:sp>
        <p:nvSpPr>
          <p:cNvPr id="5" name="TextBox 4"/>
          <p:cNvSpPr txBox="1"/>
          <p:nvPr/>
        </p:nvSpPr>
        <p:spPr>
          <a:xfrm>
            <a:off x="348603" y="1798917"/>
            <a:ext cx="7786729" cy="2862322"/>
          </a:xfrm>
          <a:prstGeom prst="rect">
            <a:avLst/>
          </a:prstGeom>
          <a:noFill/>
        </p:spPr>
        <p:txBody>
          <a:bodyPr wrap="square" rtlCol="0">
            <a:spAutoFit/>
          </a:bodyPr>
          <a:lstStyle/>
          <a:p>
            <a:r>
              <a:rPr lang="en-US" dirty="0" smtClean="0"/>
              <a:t>Should be noted that this is true for *any* effect – there’s always the potential that an unobserved latent variable is creating a spurious effect; </a:t>
            </a:r>
          </a:p>
          <a:p>
            <a:endParaRPr lang="en-US" dirty="0"/>
          </a:p>
          <a:p>
            <a:r>
              <a:rPr lang="en-US" dirty="0" smtClean="0"/>
              <a:t>This sort of work argues that the only solution is to use experimental (or, sometimes, propensity score style models)…but that’s simply not always feasible practically.</a:t>
            </a:r>
          </a:p>
          <a:p>
            <a:endParaRPr lang="en-US" i="1" dirty="0"/>
          </a:p>
          <a:p>
            <a:r>
              <a:rPr lang="en-US" i="1" dirty="0" smtClean="0"/>
              <a:t>We need to beware of making the best the enemy of the good enough…lest we make no progress at all…</a:t>
            </a:r>
          </a:p>
        </p:txBody>
      </p:sp>
    </p:spTree>
    <p:extLst>
      <p:ext uri="{BB962C8B-B14F-4D97-AF65-F5344CB8AC3E}">
        <p14:creationId xmlns:p14="http://schemas.microsoft.com/office/powerpoint/2010/main" val="1467552160"/>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ext Box 3"/>
          <p:cNvSpPr txBox="1">
            <a:spLocks noChangeArrowheads="1"/>
          </p:cNvSpPr>
          <p:nvPr/>
        </p:nvSpPr>
        <p:spPr bwMode="auto">
          <a:xfrm>
            <a:off x="710184" y="1347216"/>
            <a:ext cx="3752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How to correct this problem?</a:t>
            </a:r>
          </a:p>
        </p:txBody>
      </p:sp>
      <p:sp>
        <p:nvSpPr>
          <p:cNvPr id="7172" name="Text Box 4"/>
          <p:cNvSpPr txBox="1">
            <a:spLocks noChangeArrowheads="1"/>
          </p:cNvSpPr>
          <p:nvPr/>
        </p:nvSpPr>
        <p:spPr bwMode="auto">
          <a:xfrm>
            <a:off x="920496" y="1813560"/>
            <a:ext cx="7772400"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Char char="•"/>
            </a:pPr>
            <a:r>
              <a:rPr lang="en-US" altLang="en-US" dirty="0"/>
              <a:t>Essentially, this is an omitted variable problem, and my “solution” has been to identify as many potentially relevant alternative variables as I can find</a:t>
            </a:r>
            <a:r>
              <a:rPr lang="en-US" altLang="en-US" dirty="0" smtClean="0"/>
              <a:t>.</a:t>
            </a:r>
          </a:p>
          <a:p>
            <a:pPr>
              <a:buFontTx/>
              <a:buChar char="•"/>
            </a:pPr>
            <a:endParaRPr lang="en-US" altLang="en-US" dirty="0"/>
          </a:p>
          <a:p>
            <a:pPr>
              <a:buFontTx/>
              <a:buChar char="•"/>
            </a:pPr>
            <a:r>
              <a:rPr lang="en-US" altLang="en-US" dirty="0" smtClean="0"/>
              <a:t>The strongest possible correction is to use fixed-effects* models that control for all non-varying individual covariates.  These have their own problems…</a:t>
            </a:r>
          </a:p>
          <a:p>
            <a:pPr>
              <a:buFontTx/>
              <a:buChar char="•"/>
            </a:pPr>
            <a:endParaRPr lang="en-US" altLang="en-US" dirty="0"/>
          </a:p>
          <a:p>
            <a:pPr>
              <a:buFontTx/>
              <a:buChar char="•"/>
            </a:pPr>
            <a:r>
              <a:rPr lang="en-US" altLang="en-US" dirty="0" smtClean="0"/>
              <a:t>Dual model for influence &amp; selection.  </a:t>
            </a:r>
          </a:p>
          <a:p>
            <a:pPr lvl="1">
              <a:buFontTx/>
              <a:buChar char="•"/>
            </a:pPr>
            <a:r>
              <a:rPr lang="en-US" altLang="en-US" dirty="0" smtClean="0"/>
              <a:t>Two-stage model “Heckman” sorts of models</a:t>
            </a:r>
          </a:p>
          <a:p>
            <a:pPr lvl="1">
              <a:buFontTx/>
              <a:buChar char="•"/>
            </a:pPr>
            <a:r>
              <a:rPr lang="en-US" altLang="en-US" dirty="0" smtClean="0"/>
              <a:t>Dynamic SAOM models</a:t>
            </a:r>
          </a:p>
          <a:p>
            <a:pPr lvl="1">
              <a:buFontTx/>
              <a:buChar char="•"/>
            </a:pPr>
            <a:r>
              <a:rPr lang="en-US" altLang="en-US" dirty="0" smtClean="0"/>
              <a:t>Experiments</a:t>
            </a:r>
          </a:p>
          <a:p>
            <a:pPr>
              <a:buFontTx/>
              <a:buChar char="•"/>
            </a:pPr>
            <a:endParaRPr lang="en-US" altLang="en-US" dirty="0"/>
          </a:p>
          <a:p>
            <a:pPr>
              <a:buFontTx/>
              <a:buChar char="•"/>
            </a:pPr>
            <a:endParaRPr lang="en-US" altLang="en-US" dirty="0"/>
          </a:p>
        </p:txBody>
      </p:sp>
      <p:sp>
        <p:nvSpPr>
          <p:cNvPr id="5" name="Text Box 4"/>
          <p:cNvSpPr txBox="1">
            <a:spLocks noChangeArrowheads="1"/>
          </p:cNvSpPr>
          <p:nvPr/>
        </p:nvSpPr>
        <p:spPr bwMode="auto">
          <a:xfrm>
            <a:off x="101233" y="273183"/>
            <a:ext cx="466582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Peer Influence &amp; Health: Current Lit &amp; Controversies</a:t>
            </a:r>
            <a:endParaRPr lang="en-US" altLang="en-US" sz="2000" i="1" dirty="0"/>
          </a:p>
        </p:txBody>
      </p:sp>
      <p:sp>
        <p:nvSpPr>
          <p:cNvPr id="2" name="Rectangle 1"/>
          <p:cNvSpPr/>
          <p:nvPr/>
        </p:nvSpPr>
        <p:spPr>
          <a:xfrm>
            <a:off x="82677" y="5840022"/>
            <a:ext cx="8915400" cy="938719"/>
          </a:xfrm>
          <a:prstGeom prst="rect">
            <a:avLst/>
          </a:prstGeom>
        </p:spPr>
        <p:txBody>
          <a:bodyPr wrap="square">
            <a:spAutoFit/>
          </a:bodyPr>
          <a:lstStyle/>
          <a:p>
            <a:r>
              <a:rPr lang="en-US" sz="1100" dirty="0" smtClean="0"/>
              <a:t>*“Adding </a:t>
            </a:r>
            <a:r>
              <a:rPr lang="en-US" sz="1100" dirty="0"/>
              <a:t>fixed effects to dynamic panel models with many subjects and few repeat observations creates severe bias towards zero coefficients. This has been demonstrated both analytically (</a:t>
            </a:r>
            <a:r>
              <a:rPr lang="en-US" sz="1100" dirty="0">
                <a:hlinkClick r:id="rId2"/>
              </a:rPr>
              <a:t>Nickell 1981</a:t>
            </a:r>
            <a:r>
              <a:rPr lang="en-US" sz="1100" dirty="0"/>
              <a:t>) and through simulations (</a:t>
            </a:r>
            <a:r>
              <a:rPr lang="en-US" sz="1100" dirty="0" err="1">
                <a:hlinkClick r:id="rId3"/>
              </a:rPr>
              <a:t>Nerlove</a:t>
            </a:r>
            <a:r>
              <a:rPr lang="en-US" sz="1100" dirty="0">
                <a:hlinkClick r:id="rId3"/>
              </a:rPr>
              <a:t> 1971</a:t>
            </a:r>
            <a:r>
              <a:rPr lang="en-US" sz="1100" dirty="0"/>
              <a:t>) for OLS and other regression models and has been well-known by social scientists, including economists, for a very long time. In fact, CCF even note that they do not add fixed effects to their logit regression model for this reason, but they strangely assert that fixed effects are necessary in the OLS model</a:t>
            </a:r>
            <a:r>
              <a:rPr lang="en-US" sz="1100" dirty="0" smtClean="0"/>
              <a:t>.” </a:t>
            </a:r>
            <a:r>
              <a:rPr lang="en-US" sz="1100" b="1" dirty="0"/>
              <a:t>Estimating Peer Effects on Health in Social Networks : A Response to Cohen-Cole and Fletcher; </a:t>
            </a:r>
            <a:r>
              <a:rPr lang="en-US" sz="1100" b="1" dirty="0" err="1"/>
              <a:t>Trogdon</a:t>
            </a:r>
            <a:r>
              <a:rPr lang="en-US" sz="1100" b="1" dirty="0"/>
              <a:t>, </a:t>
            </a:r>
            <a:r>
              <a:rPr lang="en-US" sz="1100" b="1" dirty="0" err="1"/>
              <a:t>Nonnemaker</a:t>
            </a:r>
            <a:r>
              <a:rPr lang="en-US" sz="1100" b="1" dirty="0"/>
              <a:t>, </a:t>
            </a:r>
            <a:r>
              <a:rPr lang="en-US" sz="1100" b="1" dirty="0" err="1" smtClean="0"/>
              <a:t>Pais</a:t>
            </a:r>
            <a:r>
              <a:rPr lang="en-US" sz="1100" b="1" dirty="0" smtClean="0"/>
              <a:t> </a:t>
            </a:r>
            <a:r>
              <a:rPr lang="en-US" sz="1100" dirty="0" smtClean="0">
                <a:hlinkClick r:id="rId4"/>
              </a:rPr>
              <a:t>J.H</a:t>
            </a:r>
            <a:r>
              <a:rPr lang="en-US" sz="1100" dirty="0">
                <a:hlinkClick r:id="rId4"/>
              </a:rPr>
              <a:t>. Fowler</a:t>
            </a:r>
            <a:r>
              <a:rPr lang="en-US" sz="1100" dirty="0"/>
              <a:t>, PhD and </a:t>
            </a:r>
            <a:r>
              <a:rPr lang="en-US" sz="1100" dirty="0">
                <a:hlinkClick r:id="rId5"/>
              </a:rPr>
              <a:t>N.A. Christakis</a:t>
            </a:r>
            <a:r>
              <a:rPr lang="en-US" sz="1100" dirty="0"/>
              <a:t>, MD, </a:t>
            </a:r>
            <a:r>
              <a:rPr lang="en-US" sz="1100" dirty="0" smtClean="0"/>
              <a:t>PhD</a:t>
            </a:r>
            <a:endParaRPr lang="en-US" sz="1100" dirty="0"/>
          </a:p>
        </p:txBody>
      </p:sp>
    </p:spTree>
    <p:extLst>
      <p:ext uri="{BB962C8B-B14F-4D97-AF65-F5344CB8AC3E}">
        <p14:creationId xmlns:p14="http://schemas.microsoft.com/office/powerpoint/2010/main" val="2654925182"/>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93776" y="1417365"/>
            <a:ext cx="7690104" cy="1938992"/>
          </a:xfrm>
          <a:prstGeom prst="rect">
            <a:avLst/>
          </a:prstGeom>
          <a:noFill/>
        </p:spPr>
        <p:txBody>
          <a:bodyPr wrap="square" rtlCol="0">
            <a:spAutoFit/>
          </a:bodyPr>
          <a:lstStyle/>
          <a:p>
            <a:pPr marL="342900" indent="-342900">
              <a:buFont typeface="Arial" pitchFamily="34" charset="0"/>
              <a:buChar char="•"/>
            </a:pPr>
            <a:r>
              <a:rPr lang="en-US" dirty="0" smtClean="0"/>
              <a:t>Causal status of such similarity is hard to know, </a:t>
            </a:r>
          </a:p>
          <a:p>
            <a:pPr marL="342900" indent="-342900">
              <a:buFont typeface="Arial" pitchFamily="34" charset="0"/>
              <a:buChar char="•"/>
            </a:pPr>
            <a:r>
              <a:rPr lang="en-US" dirty="0" smtClean="0"/>
              <a:t>Identification strategies are </a:t>
            </a:r>
            <a:r>
              <a:rPr lang="en-US" i="1" dirty="0" smtClean="0"/>
              <a:t>stringent</a:t>
            </a:r>
          </a:p>
          <a:p>
            <a:pPr marL="342900" indent="-342900">
              <a:buFont typeface="Arial" pitchFamily="34" charset="0"/>
              <a:buChar char="•"/>
            </a:pPr>
            <a:r>
              <a:rPr lang="en-US" i="1" dirty="0" smtClean="0"/>
              <a:t>My</a:t>
            </a:r>
            <a:r>
              <a:rPr lang="en-US" dirty="0" smtClean="0"/>
              <a:t> sense is we’re over-correcting on this front; let’s figure out what’s there first.</a:t>
            </a:r>
            <a:endParaRPr lang="en-US" i="1" dirty="0" smtClean="0"/>
          </a:p>
          <a:p>
            <a:endParaRPr lang="en-US" dirty="0"/>
          </a:p>
          <a:p>
            <a:endParaRPr lang="en-US" dirty="0"/>
          </a:p>
        </p:txBody>
      </p:sp>
      <p:sp>
        <p:nvSpPr>
          <p:cNvPr id="7" name="Text Box 2"/>
          <p:cNvSpPr txBox="1">
            <a:spLocks noChangeArrowheads="1"/>
          </p:cNvSpPr>
          <p:nvPr/>
        </p:nvSpPr>
        <p:spPr bwMode="auto">
          <a:xfrm>
            <a:off x="323088" y="886968"/>
            <a:ext cx="1298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dirty="0"/>
              <a:t>Selection</a:t>
            </a:r>
            <a:endParaRPr lang="en-US" altLang="en-US" dirty="0"/>
          </a:p>
        </p:txBody>
      </p:sp>
      <p:sp>
        <p:nvSpPr>
          <p:cNvPr id="8" name="Text Box 4"/>
          <p:cNvSpPr txBox="1">
            <a:spLocks noChangeArrowheads="1"/>
          </p:cNvSpPr>
          <p:nvPr/>
        </p:nvSpPr>
        <p:spPr bwMode="auto">
          <a:xfrm>
            <a:off x="101233" y="273183"/>
            <a:ext cx="466582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Peer Influence &amp; Health: Current Lit &amp; Controversies</a:t>
            </a:r>
            <a:endParaRPr lang="en-US" altLang="en-US" sz="2000" i="1" dirty="0"/>
          </a:p>
        </p:txBody>
      </p:sp>
      <p:grpSp>
        <p:nvGrpSpPr>
          <p:cNvPr id="2" name="Group 1"/>
          <p:cNvGrpSpPr/>
          <p:nvPr/>
        </p:nvGrpSpPr>
        <p:grpSpPr>
          <a:xfrm>
            <a:off x="828593" y="3058160"/>
            <a:ext cx="1991823" cy="2247900"/>
            <a:chOff x="4815377" y="2463800"/>
            <a:chExt cx="1991823" cy="2247900"/>
          </a:xfrm>
        </p:grpSpPr>
        <p:sp>
          <p:nvSpPr>
            <p:cNvPr id="9" name="Oval 8"/>
            <p:cNvSpPr/>
            <p:nvPr/>
          </p:nvSpPr>
          <p:spPr bwMode="auto">
            <a:xfrm>
              <a:off x="5105400" y="2463800"/>
              <a:ext cx="1473200" cy="14605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 name="Oval 9"/>
            <p:cNvSpPr/>
            <p:nvPr/>
          </p:nvSpPr>
          <p:spPr bwMode="auto">
            <a:xfrm>
              <a:off x="5334000" y="3251200"/>
              <a:ext cx="1473200" cy="14605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 name="Oval 10"/>
            <p:cNvSpPr/>
            <p:nvPr/>
          </p:nvSpPr>
          <p:spPr bwMode="auto">
            <a:xfrm>
              <a:off x="4815377" y="3244850"/>
              <a:ext cx="1473200" cy="14605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 name="TextBox 11"/>
            <p:cNvSpPr txBox="1"/>
            <p:nvPr/>
          </p:nvSpPr>
          <p:spPr>
            <a:xfrm>
              <a:off x="5638258" y="2468265"/>
              <a:ext cx="407484" cy="461665"/>
            </a:xfrm>
            <a:prstGeom prst="rect">
              <a:avLst/>
            </a:prstGeom>
            <a:noFill/>
          </p:spPr>
          <p:txBody>
            <a:bodyPr wrap="none" rtlCol="0">
              <a:spAutoFit/>
            </a:bodyPr>
            <a:lstStyle/>
            <a:p>
              <a:r>
                <a:rPr lang="en-US" dirty="0" smtClean="0"/>
                <a:t>Y</a:t>
              </a:r>
              <a:endParaRPr lang="en-US" dirty="0"/>
            </a:p>
          </p:txBody>
        </p:sp>
        <p:sp>
          <p:nvSpPr>
            <p:cNvPr id="13" name="TextBox 12"/>
            <p:cNvSpPr txBox="1"/>
            <p:nvPr/>
          </p:nvSpPr>
          <p:spPr>
            <a:xfrm>
              <a:off x="5003800" y="4178300"/>
              <a:ext cx="510076" cy="461665"/>
            </a:xfrm>
            <a:prstGeom prst="rect">
              <a:avLst/>
            </a:prstGeom>
            <a:noFill/>
          </p:spPr>
          <p:txBody>
            <a:bodyPr wrap="none" rtlCol="0">
              <a:spAutoFit/>
            </a:bodyPr>
            <a:lstStyle/>
            <a:p>
              <a:r>
                <a:rPr lang="en-US" dirty="0" smtClean="0"/>
                <a:t>X</a:t>
              </a:r>
              <a:r>
                <a:rPr lang="en-US" baseline="-25000" dirty="0" smtClean="0"/>
                <a:t>1</a:t>
              </a:r>
              <a:endParaRPr lang="en-US" baseline="-25000" dirty="0"/>
            </a:p>
          </p:txBody>
        </p:sp>
        <p:sp>
          <p:nvSpPr>
            <p:cNvPr id="14" name="TextBox 13"/>
            <p:cNvSpPr txBox="1"/>
            <p:nvPr/>
          </p:nvSpPr>
          <p:spPr>
            <a:xfrm>
              <a:off x="6071639" y="4186535"/>
              <a:ext cx="561372" cy="461665"/>
            </a:xfrm>
            <a:prstGeom prst="rect">
              <a:avLst/>
            </a:prstGeom>
            <a:noFill/>
          </p:spPr>
          <p:txBody>
            <a:bodyPr wrap="none" rtlCol="0">
              <a:spAutoFit/>
            </a:bodyPr>
            <a:lstStyle/>
            <a:p>
              <a:r>
                <a:rPr lang="en-US" dirty="0" smtClean="0"/>
                <a:t>X2</a:t>
              </a:r>
              <a:endParaRPr lang="en-US" baseline="-25000" dirty="0"/>
            </a:p>
          </p:txBody>
        </p:sp>
        <p:sp>
          <p:nvSpPr>
            <p:cNvPr id="15" name="Freeform 14"/>
            <p:cNvSpPr/>
            <p:nvPr/>
          </p:nvSpPr>
          <p:spPr bwMode="auto">
            <a:xfrm>
              <a:off x="5803900" y="3251200"/>
              <a:ext cx="762000" cy="546100"/>
            </a:xfrm>
            <a:custGeom>
              <a:avLst/>
              <a:gdLst>
                <a:gd name="connsiteX0" fmla="*/ 0 w 762000"/>
                <a:gd name="connsiteY0" fmla="*/ 50800 h 546100"/>
                <a:gd name="connsiteX1" fmla="*/ 228600 w 762000"/>
                <a:gd name="connsiteY1" fmla="*/ 0 h 546100"/>
                <a:gd name="connsiteX2" fmla="*/ 495300 w 762000"/>
                <a:gd name="connsiteY2" fmla="*/ 50800 h 546100"/>
                <a:gd name="connsiteX3" fmla="*/ 673100 w 762000"/>
                <a:gd name="connsiteY3" fmla="*/ 127000 h 546100"/>
                <a:gd name="connsiteX4" fmla="*/ 762000 w 762000"/>
                <a:gd name="connsiteY4" fmla="*/ 177800 h 546100"/>
                <a:gd name="connsiteX5" fmla="*/ 685800 w 762000"/>
                <a:gd name="connsiteY5" fmla="*/ 330200 h 546100"/>
                <a:gd name="connsiteX6" fmla="*/ 571500 w 762000"/>
                <a:gd name="connsiteY6" fmla="*/ 457200 h 546100"/>
                <a:gd name="connsiteX7" fmla="*/ 495300 w 762000"/>
                <a:gd name="connsiteY7" fmla="*/ 546100 h 546100"/>
                <a:gd name="connsiteX8" fmla="*/ 419100 w 762000"/>
                <a:gd name="connsiteY8" fmla="*/ 393700 h 546100"/>
                <a:gd name="connsiteX9" fmla="*/ 292100 w 762000"/>
                <a:gd name="connsiteY9" fmla="*/ 228600 h 546100"/>
                <a:gd name="connsiteX10" fmla="*/ 139700 w 762000"/>
                <a:gd name="connsiteY10" fmla="*/ 139700 h 546100"/>
                <a:gd name="connsiteX11" fmla="*/ 0 w 762000"/>
                <a:gd name="connsiteY11" fmla="*/ 50800 h 54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000" h="546100">
                  <a:moveTo>
                    <a:pt x="0" y="50800"/>
                  </a:moveTo>
                  <a:lnTo>
                    <a:pt x="228600" y="0"/>
                  </a:lnTo>
                  <a:lnTo>
                    <a:pt x="495300" y="50800"/>
                  </a:lnTo>
                  <a:lnTo>
                    <a:pt x="673100" y="127000"/>
                  </a:lnTo>
                  <a:lnTo>
                    <a:pt x="762000" y="177800"/>
                  </a:lnTo>
                  <a:lnTo>
                    <a:pt x="685800" y="330200"/>
                  </a:lnTo>
                  <a:lnTo>
                    <a:pt x="571500" y="457200"/>
                  </a:lnTo>
                  <a:lnTo>
                    <a:pt x="495300" y="546100"/>
                  </a:lnTo>
                  <a:lnTo>
                    <a:pt x="419100" y="393700"/>
                  </a:lnTo>
                  <a:lnTo>
                    <a:pt x="292100" y="228600"/>
                  </a:lnTo>
                  <a:lnTo>
                    <a:pt x="139700" y="139700"/>
                  </a:lnTo>
                  <a:lnTo>
                    <a:pt x="0" y="50800"/>
                  </a:lnTo>
                  <a:close/>
                </a:path>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grpSp>
      <p:grpSp>
        <p:nvGrpSpPr>
          <p:cNvPr id="16" name="Group 15"/>
          <p:cNvGrpSpPr/>
          <p:nvPr/>
        </p:nvGrpSpPr>
        <p:grpSpPr>
          <a:xfrm>
            <a:off x="3747500" y="2939288"/>
            <a:ext cx="4317016" cy="2919799"/>
            <a:chOff x="4040108" y="2463800"/>
            <a:chExt cx="4317016" cy="2919799"/>
          </a:xfrm>
        </p:grpSpPr>
        <p:sp>
          <p:nvSpPr>
            <p:cNvPr id="17" name="TextBox 16"/>
            <p:cNvSpPr txBox="1"/>
            <p:nvPr/>
          </p:nvSpPr>
          <p:spPr>
            <a:xfrm>
              <a:off x="4040108" y="5014267"/>
              <a:ext cx="4317016" cy="369332"/>
            </a:xfrm>
            <a:prstGeom prst="rect">
              <a:avLst/>
            </a:prstGeom>
            <a:noFill/>
          </p:spPr>
          <p:txBody>
            <a:bodyPr wrap="none" rtlCol="0">
              <a:spAutoFit/>
            </a:bodyPr>
            <a:lstStyle/>
            <a:p>
              <a:r>
                <a:rPr lang="en-US" sz="1800" dirty="0" smtClean="0"/>
                <a:t>Weak instruments bias us toward null effects</a:t>
              </a:r>
              <a:endParaRPr lang="en-US" sz="1800" dirty="0"/>
            </a:p>
          </p:txBody>
        </p:sp>
        <p:sp>
          <p:nvSpPr>
            <p:cNvPr id="18" name="Oval 17"/>
            <p:cNvSpPr/>
            <p:nvPr/>
          </p:nvSpPr>
          <p:spPr bwMode="auto">
            <a:xfrm>
              <a:off x="5105400" y="2463800"/>
              <a:ext cx="1473200" cy="14605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9" name="Oval 18"/>
            <p:cNvSpPr/>
            <p:nvPr/>
          </p:nvSpPr>
          <p:spPr bwMode="auto">
            <a:xfrm>
              <a:off x="5334000" y="3251200"/>
              <a:ext cx="1473200" cy="14605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0" name="Oval 19"/>
            <p:cNvSpPr/>
            <p:nvPr/>
          </p:nvSpPr>
          <p:spPr bwMode="auto">
            <a:xfrm>
              <a:off x="4815377" y="3244850"/>
              <a:ext cx="1473200" cy="14605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1" name="TextBox 20"/>
            <p:cNvSpPr txBox="1"/>
            <p:nvPr/>
          </p:nvSpPr>
          <p:spPr>
            <a:xfrm>
              <a:off x="5638258" y="2468265"/>
              <a:ext cx="407484" cy="461665"/>
            </a:xfrm>
            <a:prstGeom prst="rect">
              <a:avLst/>
            </a:prstGeom>
            <a:noFill/>
          </p:spPr>
          <p:txBody>
            <a:bodyPr wrap="none" rtlCol="0">
              <a:spAutoFit/>
            </a:bodyPr>
            <a:lstStyle/>
            <a:p>
              <a:r>
                <a:rPr lang="en-US" dirty="0" smtClean="0"/>
                <a:t>Y</a:t>
              </a:r>
              <a:endParaRPr lang="en-US" dirty="0"/>
            </a:p>
          </p:txBody>
        </p:sp>
        <p:sp>
          <p:nvSpPr>
            <p:cNvPr id="22" name="TextBox 21"/>
            <p:cNvSpPr txBox="1"/>
            <p:nvPr/>
          </p:nvSpPr>
          <p:spPr>
            <a:xfrm>
              <a:off x="5003800" y="4178300"/>
              <a:ext cx="510076" cy="461665"/>
            </a:xfrm>
            <a:prstGeom prst="rect">
              <a:avLst/>
            </a:prstGeom>
            <a:noFill/>
          </p:spPr>
          <p:txBody>
            <a:bodyPr wrap="none" rtlCol="0">
              <a:spAutoFit/>
            </a:bodyPr>
            <a:lstStyle/>
            <a:p>
              <a:r>
                <a:rPr lang="en-US" dirty="0" smtClean="0"/>
                <a:t>X</a:t>
              </a:r>
              <a:r>
                <a:rPr lang="en-US" baseline="-25000" dirty="0" smtClean="0"/>
                <a:t>1</a:t>
              </a:r>
              <a:endParaRPr lang="en-US" baseline="-25000" dirty="0"/>
            </a:p>
          </p:txBody>
        </p:sp>
        <p:sp>
          <p:nvSpPr>
            <p:cNvPr id="23" name="TextBox 22"/>
            <p:cNvSpPr txBox="1"/>
            <p:nvPr/>
          </p:nvSpPr>
          <p:spPr>
            <a:xfrm>
              <a:off x="6071639" y="4186535"/>
              <a:ext cx="561372" cy="461665"/>
            </a:xfrm>
            <a:prstGeom prst="rect">
              <a:avLst/>
            </a:prstGeom>
            <a:noFill/>
          </p:spPr>
          <p:txBody>
            <a:bodyPr wrap="none" rtlCol="0">
              <a:spAutoFit/>
            </a:bodyPr>
            <a:lstStyle/>
            <a:p>
              <a:r>
                <a:rPr lang="en-US" dirty="0" smtClean="0"/>
                <a:t>X2</a:t>
              </a:r>
              <a:endParaRPr lang="en-US" baseline="-25000" dirty="0"/>
            </a:p>
          </p:txBody>
        </p:sp>
        <p:sp>
          <p:nvSpPr>
            <p:cNvPr id="24" name="Freeform 23"/>
            <p:cNvSpPr/>
            <p:nvPr/>
          </p:nvSpPr>
          <p:spPr bwMode="auto">
            <a:xfrm>
              <a:off x="5803900" y="3251200"/>
              <a:ext cx="762000" cy="546100"/>
            </a:xfrm>
            <a:custGeom>
              <a:avLst/>
              <a:gdLst>
                <a:gd name="connsiteX0" fmla="*/ 0 w 762000"/>
                <a:gd name="connsiteY0" fmla="*/ 50800 h 546100"/>
                <a:gd name="connsiteX1" fmla="*/ 228600 w 762000"/>
                <a:gd name="connsiteY1" fmla="*/ 0 h 546100"/>
                <a:gd name="connsiteX2" fmla="*/ 495300 w 762000"/>
                <a:gd name="connsiteY2" fmla="*/ 50800 h 546100"/>
                <a:gd name="connsiteX3" fmla="*/ 673100 w 762000"/>
                <a:gd name="connsiteY3" fmla="*/ 127000 h 546100"/>
                <a:gd name="connsiteX4" fmla="*/ 762000 w 762000"/>
                <a:gd name="connsiteY4" fmla="*/ 177800 h 546100"/>
                <a:gd name="connsiteX5" fmla="*/ 685800 w 762000"/>
                <a:gd name="connsiteY5" fmla="*/ 330200 h 546100"/>
                <a:gd name="connsiteX6" fmla="*/ 571500 w 762000"/>
                <a:gd name="connsiteY6" fmla="*/ 457200 h 546100"/>
                <a:gd name="connsiteX7" fmla="*/ 495300 w 762000"/>
                <a:gd name="connsiteY7" fmla="*/ 546100 h 546100"/>
                <a:gd name="connsiteX8" fmla="*/ 419100 w 762000"/>
                <a:gd name="connsiteY8" fmla="*/ 393700 h 546100"/>
                <a:gd name="connsiteX9" fmla="*/ 292100 w 762000"/>
                <a:gd name="connsiteY9" fmla="*/ 228600 h 546100"/>
                <a:gd name="connsiteX10" fmla="*/ 139700 w 762000"/>
                <a:gd name="connsiteY10" fmla="*/ 139700 h 546100"/>
                <a:gd name="connsiteX11" fmla="*/ 0 w 762000"/>
                <a:gd name="connsiteY11" fmla="*/ 50800 h 54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000" h="546100">
                  <a:moveTo>
                    <a:pt x="0" y="50800"/>
                  </a:moveTo>
                  <a:lnTo>
                    <a:pt x="228600" y="0"/>
                  </a:lnTo>
                  <a:lnTo>
                    <a:pt x="495300" y="50800"/>
                  </a:lnTo>
                  <a:lnTo>
                    <a:pt x="673100" y="127000"/>
                  </a:lnTo>
                  <a:lnTo>
                    <a:pt x="762000" y="177800"/>
                  </a:lnTo>
                  <a:lnTo>
                    <a:pt x="685800" y="330200"/>
                  </a:lnTo>
                  <a:lnTo>
                    <a:pt x="571500" y="457200"/>
                  </a:lnTo>
                  <a:lnTo>
                    <a:pt x="495300" y="546100"/>
                  </a:lnTo>
                  <a:lnTo>
                    <a:pt x="419100" y="393700"/>
                  </a:lnTo>
                  <a:lnTo>
                    <a:pt x="292100" y="228600"/>
                  </a:lnTo>
                  <a:lnTo>
                    <a:pt x="139700" y="139700"/>
                  </a:lnTo>
                  <a:lnTo>
                    <a:pt x="0" y="50800"/>
                  </a:lnTo>
                  <a:close/>
                </a:path>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5" name="Oval 24"/>
            <p:cNvSpPr/>
            <p:nvPr/>
          </p:nvSpPr>
          <p:spPr bwMode="auto">
            <a:xfrm>
              <a:off x="6352325" y="2693194"/>
              <a:ext cx="1331175" cy="1281906"/>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6" name="TextBox 25"/>
            <p:cNvSpPr txBox="1"/>
            <p:nvPr/>
          </p:nvSpPr>
          <p:spPr>
            <a:xfrm>
              <a:off x="7255629" y="3467100"/>
              <a:ext cx="287258" cy="461665"/>
            </a:xfrm>
            <a:prstGeom prst="rect">
              <a:avLst/>
            </a:prstGeom>
            <a:noFill/>
          </p:spPr>
          <p:txBody>
            <a:bodyPr wrap="none" rtlCol="0">
              <a:spAutoFit/>
            </a:bodyPr>
            <a:lstStyle/>
            <a:p>
              <a:r>
                <a:rPr lang="en-US" dirty="0" smtClean="0"/>
                <a:t>I</a:t>
              </a:r>
              <a:endParaRPr lang="en-US" dirty="0"/>
            </a:p>
          </p:txBody>
        </p:sp>
        <p:sp>
          <p:nvSpPr>
            <p:cNvPr id="27" name="Freeform 26"/>
            <p:cNvSpPr/>
            <p:nvPr/>
          </p:nvSpPr>
          <p:spPr bwMode="auto">
            <a:xfrm>
              <a:off x="6337300" y="3340100"/>
              <a:ext cx="254000" cy="330200"/>
            </a:xfrm>
            <a:custGeom>
              <a:avLst/>
              <a:gdLst>
                <a:gd name="connsiteX0" fmla="*/ 0 w 254000"/>
                <a:gd name="connsiteY0" fmla="*/ 0 h 330200"/>
                <a:gd name="connsiteX1" fmla="*/ 254000 w 254000"/>
                <a:gd name="connsiteY1" fmla="*/ 88900 h 330200"/>
                <a:gd name="connsiteX2" fmla="*/ 203200 w 254000"/>
                <a:gd name="connsiteY2" fmla="*/ 228600 h 330200"/>
                <a:gd name="connsiteX3" fmla="*/ 203200 w 254000"/>
                <a:gd name="connsiteY3" fmla="*/ 228600 h 330200"/>
                <a:gd name="connsiteX4" fmla="*/ 88900 w 254000"/>
                <a:gd name="connsiteY4" fmla="*/ 330200 h 330200"/>
                <a:gd name="connsiteX5" fmla="*/ 50800 w 254000"/>
                <a:gd name="connsiteY5" fmla="*/ 215900 h 330200"/>
                <a:gd name="connsiteX6" fmla="*/ 25400 w 254000"/>
                <a:gd name="connsiteY6" fmla="*/ 88900 h 330200"/>
                <a:gd name="connsiteX7" fmla="*/ 0 w 254000"/>
                <a:gd name="connsiteY7"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000" h="330200">
                  <a:moveTo>
                    <a:pt x="0" y="0"/>
                  </a:moveTo>
                  <a:lnTo>
                    <a:pt x="254000" y="88900"/>
                  </a:lnTo>
                  <a:lnTo>
                    <a:pt x="203200" y="228600"/>
                  </a:lnTo>
                  <a:lnTo>
                    <a:pt x="203200" y="228600"/>
                  </a:lnTo>
                  <a:lnTo>
                    <a:pt x="88900" y="330200"/>
                  </a:lnTo>
                  <a:lnTo>
                    <a:pt x="50800" y="215900"/>
                  </a:lnTo>
                  <a:lnTo>
                    <a:pt x="25400" y="88900"/>
                  </a:lnTo>
                  <a:lnTo>
                    <a:pt x="0" y="0"/>
                  </a:lnTo>
                  <a:close/>
                </a:path>
              </a:pathLst>
            </a:cu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grpSp>
    </p:spTree>
    <p:extLst>
      <p:ext uri="{BB962C8B-B14F-4D97-AF65-F5344CB8AC3E}">
        <p14:creationId xmlns:p14="http://schemas.microsoft.com/office/powerpoint/2010/main" val="1370602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ext Box 3"/>
          <p:cNvSpPr txBox="1">
            <a:spLocks noChangeArrowheads="1"/>
          </p:cNvSpPr>
          <p:nvPr/>
        </p:nvSpPr>
        <p:spPr bwMode="auto">
          <a:xfrm>
            <a:off x="532765" y="992251"/>
            <a:ext cx="172354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dirty="0"/>
              <a:t>Possible solutions:</a:t>
            </a:r>
          </a:p>
        </p:txBody>
      </p:sp>
      <p:sp>
        <p:nvSpPr>
          <p:cNvPr id="9220" name="Text Box 4"/>
          <p:cNvSpPr txBox="1">
            <a:spLocks noChangeArrowheads="1"/>
          </p:cNvSpPr>
          <p:nvPr/>
        </p:nvSpPr>
        <p:spPr bwMode="auto">
          <a:xfrm>
            <a:off x="777241" y="1336675"/>
            <a:ext cx="7376160"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69863" indent="-169863">
              <a:defRPr sz="2400">
                <a:solidFill>
                  <a:schemeClr val="tx1"/>
                </a:solidFill>
                <a:latin typeface="Times New Roman" pitchFamily="18" charset="0"/>
              </a:defRPr>
            </a:lvl1pPr>
            <a:lvl2pPr>
              <a:defRPr sz="2400">
                <a:solidFill>
                  <a:schemeClr val="tx1"/>
                </a:solidFill>
                <a:latin typeface="Times New Roman" pitchFamily="18" charset="0"/>
              </a:defRPr>
            </a:lvl2pPr>
            <a:lvl3pPr>
              <a:defRPr sz="2400">
                <a:solidFill>
                  <a:schemeClr val="tx1"/>
                </a:solidFill>
                <a:latin typeface="Times New Roman" pitchFamily="18" charset="0"/>
              </a:defRPr>
            </a:lvl3pPr>
            <a:lvl4pPr>
              <a:defRPr sz="2400">
                <a:solidFill>
                  <a:schemeClr val="tx1"/>
                </a:solidFill>
                <a:latin typeface="Times New Roman" pitchFamily="18" charset="0"/>
              </a:defRPr>
            </a:lvl4pPr>
            <a:lvl5pPr>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buFontTx/>
              <a:buChar char="•"/>
            </a:pPr>
            <a:r>
              <a:rPr lang="en-US" altLang="en-US" sz="1800" dirty="0"/>
              <a:t>Theory:  Given what we know about how friendships form, is it reasonable to assume a bi-directional cause?  That is, work through the meeting, socializing, etc. process and ask whether it makes sense that </a:t>
            </a:r>
            <a:r>
              <a:rPr lang="en-US" altLang="en-US" sz="1800" b="1" dirty="0"/>
              <a:t>Y</a:t>
            </a:r>
            <a:r>
              <a:rPr lang="en-US" altLang="en-US" sz="1800" dirty="0"/>
              <a:t> is a cause of </a:t>
            </a:r>
            <a:r>
              <a:rPr lang="en-US" altLang="en-US" sz="1800" b="1" dirty="0"/>
              <a:t>W</a:t>
            </a:r>
            <a:r>
              <a:rPr lang="en-US" altLang="en-US" sz="1800" dirty="0" smtClean="0"/>
              <a:t>.  </a:t>
            </a:r>
            <a:r>
              <a:rPr lang="en-US" altLang="en-US" sz="1800" i="1" dirty="0" smtClean="0"/>
              <a:t>This will not convince a skeptical reader, but you should do it anyway.</a:t>
            </a:r>
            <a:endParaRPr lang="en-US" altLang="en-US" sz="1800" i="1" dirty="0"/>
          </a:p>
          <a:p>
            <a:pPr>
              <a:buFontTx/>
              <a:buChar char="•"/>
            </a:pPr>
            <a:endParaRPr lang="en-US" altLang="en-US" sz="1800" dirty="0" smtClean="0"/>
          </a:p>
          <a:p>
            <a:pPr>
              <a:buFontTx/>
              <a:buChar char="•"/>
            </a:pPr>
            <a:endParaRPr lang="en-US" altLang="en-US" sz="1800" dirty="0"/>
          </a:p>
          <a:p>
            <a:pPr>
              <a:buFontTx/>
              <a:buChar char="•"/>
            </a:pPr>
            <a:r>
              <a:rPr lang="en-US" altLang="en-US" sz="1800" dirty="0"/>
              <a:t>Models:  </a:t>
            </a:r>
          </a:p>
          <a:p>
            <a:pPr marL="742950" lvl="1" indent="-285750">
              <a:buFontTx/>
              <a:buChar char="-"/>
            </a:pPr>
            <a:r>
              <a:rPr lang="en-US" altLang="en-US" sz="1800" dirty="0" smtClean="0"/>
              <a:t>Time </a:t>
            </a:r>
            <a:r>
              <a:rPr lang="en-US" altLang="en-US" sz="1800" dirty="0"/>
              <a:t>Order.  </a:t>
            </a:r>
            <a:r>
              <a:rPr lang="en-US" altLang="en-US" sz="1800" dirty="0" smtClean="0"/>
              <a:t>Necessary but not sufficient. We </a:t>
            </a:r>
            <a:r>
              <a:rPr lang="en-US" altLang="en-US" sz="1800" dirty="0"/>
              <a:t>are on somewhat firmer ground if </a:t>
            </a:r>
            <a:r>
              <a:rPr lang="en-US" altLang="en-US" sz="1800" b="1" dirty="0"/>
              <a:t>W </a:t>
            </a:r>
            <a:r>
              <a:rPr lang="en-US" altLang="en-US" sz="1800" dirty="0"/>
              <a:t>precedes </a:t>
            </a:r>
            <a:r>
              <a:rPr lang="en-US" altLang="en-US" sz="1800" b="1" dirty="0"/>
              <a:t>Y </a:t>
            </a:r>
            <a:r>
              <a:rPr lang="en-US" altLang="en-US" sz="1800" dirty="0"/>
              <a:t>in </a:t>
            </a:r>
            <a:r>
              <a:rPr lang="en-US" altLang="en-US" sz="1800" dirty="0" smtClean="0"/>
              <a:t>time, but the </a:t>
            </a:r>
            <a:r>
              <a:rPr lang="en-US" altLang="en-US" sz="1800" dirty="0" err="1" smtClean="0"/>
              <a:t>Shalizi</a:t>
            </a:r>
            <a:r>
              <a:rPr lang="en-US" altLang="en-US" sz="1800" dirty="0" smtClean="0"/>
              <a:t> &amp; Thomas problem of an as-yet-earlier joint confounder is still there.</a:t>
            </a:r>
          </a:p>
          <a:p>
            <a:pPr marL="742950" lvl="1" indent="-285750">
              <a:buFontTx/>
              <a:buChar char="-"/>
            </a:pPr>
            <a:endParaRPr lang="en-US" altLang="en-US" sz="1800" dirty="0"/>
          </a:p>
          <a:p>
            <a:pPr marL="742950" lvl="1" indent="-285750">
              <a:buFontTx/>
              <a:buChar char="-"/>
            </a:pPr>
            <a:r>
              <a:rPr lang="en-US" altLang="en-US" sz="1800" dirty="0" smtClean="0"/>
              <a:t>Simultaneous </a:t>
            </a:r>
            <a:r>
              <a:rPr lang="en-US" altLang="en-US" sz="1800" dirty="0"/>
              <a:t>Models.  Model </a:t>
            </a:r>
            <a:r>
              <a:rPr lang="en-US" altLang="en-US" sz="1800" i="1" dirty="0"/>
              <a:t>both </a:t>
            </a:r>
            <a:r>
              <a:rPr lang="en-US" altLang="en-US" sz="1800" dirty="0"/>
              <a:t>the friendship pattern and the outcome of interest simultaneously</a:t>
            </a:r>
            <a:r>
              <a:rPr lang="en-US" altLang="en-US" sz="1800" dirty="0" smtClean="0"/>
              <a:t>.  Best bet for direct estimation</a:t>
            </a:r>
          </a:p>
          <a:p>
            <a:pPr lvl="1"/>
            <a:endParaRPr lang="en-US" altLang="en-US" sz="1800" dirty="0"/>
          </a:p>
          <a:p>
            <a:pPr marL="0" lvl="0" indent="0">
              <a:buFontTx/>
              <a:buChar char="•"/>
            </a:pPr>
            <a:r>
              <a:rPr lang="en-US" altLang="en-US" sz="1800" dirty="0" smtClean="0">
                <a:solidFill>
                  <a:srgbClr val="000000"/>
                </a:solidFill>
              </a:rPr>
              <a:t>Sensitivity Analysis:  </a:t>
            </a:r>
            <a:endParaRPr lang="en-US" altLang="en-US" sz="1800" dirty="0">
              <a:solidFill>
                <a:srgbClr val="000000"/>
              </a:solidFill>
            </a:endParaRPr>
          </a:p>
          <a:p>
            <a:pPr lvl="1"/>
            <a:r>
              <a:rPr lang="en-US" altLang="en-US" sz="1800" dirty="0" smtClean="0"/>
              <a:t>I think the most reasonable solution…take error potential seriously, attempt to evaluate how big a problem it really is.</a:t>
            </a:r>
            <a:endParaRPr lang="en-US" altLang="en-US" sz="1800" dirty="0"/>
          </a:p>
        </p:txBody>
      </p:sp>
      <p:sp>
        <p:nvSpPr>
          <p:cNvPr id="5" name="Text Box 4"/>
          <p:cNvSpPr txBox="1">
            <a:spLocks noChangeArrowheads="1"/>
          </p:cNvSpPr>
          <p:nvPr/>
        </p:nvSpPr>
        <p:spPr bwMode="auto">
          <a:xfrm>
            <a:off x="101233" y="273183"/>
            <a:ext cx="466582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Peer Influence &amp; Health: Current Lit &amp; Controversies</a:t>
            </a:r>
            <a:endParaRPr lang="en-US" altLang="en-US" sz="2000" i="1" dirty="0"/>
          </a:p>
        </p:txBody>
      </p:sp>
    </p:spTree>
    <p:extLst>
      <p:ext uri="{BB962C8B-B14F-4D97-AF65-F5344CB8AC3E}">
        <p14:creationId xmlns:p14="http://schemas.microsoft.com/office/powerpoint/2010/main" val="546701410"/>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427037" y="924402"/>
            <a:ext cx="8249264" cy="5374798"/>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pic>
        <p:nvPicPr>
          <p:cNvPr id="11161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0610"/>
          <a:stretch/>
        </p:blipFill>
        <p:spPr bwMode="auto">
          <a:xfrm>
            <a:off x="427037" y="924402"/>
            <a:ext cx="8249264" cy="5374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bwMode="auto">
          <a:xfrm>
            <a:off x="571500" y="4165600"/>
            <a:ext cx="7823200" cy="762000"/>
          </a:xfrm>
          <a:prstGeom prst="rect">
            <a:avLst/>
          </a:prstGeom>
          <a:noFill/>
          <a:ln w="9525" cap="flat" cmpd="sng" algn="ctr">
            <a:solidFill>
              <a:srgbClr val="FD390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 name="Text Box 5"/>
          <p:cNvSpPr txBox="1">
            <a:spLocks noChangeArrowheads="1"/>
          </p:cNvSpPr>
          <p:nvPr/>
        </p:nvSpPr>
        <p:spPr bwMode="auto">
          <a:xfrm>
            <a:off x="152400" y="152400"/>
            <a:ext cx="34798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dirty="0" smtClean="0"/>
              <a:t>SIENA model of drinking</a:t>
            </a:r>
            <a:endParaRPr lang="en-US" i="1" dirty="0"/>
          </a:p>
        </p:txBody>
      </p:sp>
      <p:sp>
        <p:nvSpPr>
          <p:cNvPr id="8" name="Rectangle 7"/>
          <p:cNvSpPr/>
          <p:nvPr/>
        </p:nvSpPr>
        <p:spPr>
          <a:xfrm>
            <a:off x="4814587" y="532200"/>
            <a:ext cx="3854838" cy="400110"/>
          </a:xfrm>
          <a:prstGeom prst="rect">
            <a:avLst/>
          </a:prstGeom>
        </p:spPr>
        <p:txBody>
          <a:bodyPr wrap="none">
            <a:spAutoFit/>
          </a:bodyPr>
          <a:lstStyle/>
          <a:p>
            <a:r>
              <a:rPr lang="en-US" sz="2000" dirty="0"/>
              <a:t>Daniel T. Ragan, D. Wayne Osgood</a:t>
            </a:r>
          </a:p>
        </p:txBody>
      </p:sp>
    </p:spTree>
    <p:extLst>
      <p:ext uri="{BB962C8B-B14F-4D97-AF65-F5344CB8AC3E}">
        <p14:creationId xmlns:p14="http://schemas.microsoft.com/office/powerpoint/2010/main" val="31294769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2"/>
          <p:cNvPicPr>
            <a:picLocks noChangeAspect="1" noChangeArrowheads="1"/>
          </p:cNvPicPr>
          <p:nvPr/>
        </p:nvPicPr>
        <p:blipFill>
          <a:blip r:embed="rId2">
            <a:extLst>
              <a:ext uri="{28A0092B-C50C-407E-A947-70E740481C1C}">
                <a14:useLocalDpi xmlns:a14="http://schemas.microsoft.com/office/drawing/2010/main" val="0"/>
              </a:ext>
            </a:extLst>
          </a:blip>
          <a:srcRect l="3125" t="10216" r="3125" b="1613"/>
          <a:stretch>
            <a:fillRect/>
          </a:stretch>
        </p:blipFill>
        <p:spPr bwMode="auto">
          <a:xfrm>
            <a:off x="168275" y="2074863"/>
            <a:ext cx="3941763" cy="322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4451" name="Text Box 4"/>
          <p:cNvSpPr txBox="1">
            <a:spLocks noChangeArrowheads="1"/>
          </p:cNvSpPr>
          <p:nvPr/>
        </p:nvSpPr>
        <p:spPr bwMode="auto">
          <a:xfrm>
            <a:off x="1914525" y="1422400"/>
            <a:ext cx="520065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400"/>
              <a:t>STD Transmission danger: sex or drugs?</a:t>
            </a:r>
          </a:p>
        </p:txBody>
      </p:sp>
      <p:pic>
        <p:nvPicPr>
          <p:cNvPr id="104452" name="Picture 2"/>
          <p:cNvPicPr>
            <a:picLocks noChangeAspect="1" noChangeArrowheads="1"/>
          </p:cNvPicPr>
          <p:nvPr/>
        </p:nvPicPr>
        <p:blipFill>
          <a:blip r:embed="rId3">
            <a:extLst>
              <a:ext uri="{28A0092B-C50C-407E-A947-70E740481C1C}">
                <a14:useLocalDpi xmlns:a14="http://schemas.microsoft.com/office/drawing/2010/main" val="0"/>
              </a:ext>
            </a:extLst>
          </a:blip>
          <a:srcRect l="2835" t="11188" r="4050" b="4251"/>
          <a:stretch>
            <a:fillRect/>
          </a:stretch>
        </p:blipFill>
        <p:spPr bwMode="auto">
          <a:xfrm>
            <a:off x="4819650" y="1965325"/>
            <a:ext cx="3730625" cy="344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4453" name="TextBox 1"/>
          <p:cNvSpPr txBox="1">
            <a:spLocks noChangeArrowheads="1"/>
          </p:cNvSpPr>
          <p:nvPr/>
        </p:nvSpPr>
        <p:spPr bwMode="auto">
          <a:xfrm>
            <a:off x="2262188" y="5616575"/>
            <a:ext cx="4664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a:t>Structural core more realistic than nominal core</a:t>
            </a:r>
          </a:p>
        </p:txBody>
      </p:sp>
      <p:grpSp>
        <p:nvGrpSpPr>
          <p:cNvPr id="104454" name="Group 7"/>
          <p:cNvGrpSpPr>
            <a:grpSpLocks/>
          </p:cNvGrpSpPr>
          <p:nvPr/>
        </p:nvGrpSpPr>
        <p:grpSpPr bwMode="auto">
          <a:xfrm>
            <a:off x="8558213" y="-19050"/>
            <a:ext cx="536575" cy="536575"/>
            <a:chOff x="7153555" y="5685098"/>
            <a:chExt cx="677465" cy="672877"/>
          </a:xfrm>
        </p:grpSpPr>
        <p:grpSp>
          <p:nvGrpSpPr>
            <p:cNvPr id="104457" name="Group 8"/>
            <p:cNvGrpSpPr>
              <a:grpSpLocks/>
            </p:cNvGrpSpPr>
            <p:nvPr/>
          </p:nvGrpSpPr>
          <p:grpSpPr bwMode="auto">
            <a:xfrm>
              <a:off x="7342909" y="5902037"/>
              <a:ext cx="424540" cy="380306"/>
              <a:chOff x="7342909" y="5902036"/>
              <a:chExt cx="657914" cy="526473"/>
            </a:xfrm>
          </p:grpSpPr>
          <p:sp>
            <p:nvSpPr>
              <p:cNvPr id="14" name="Rectangle 13"/>
              <p:cNvSpPr/>
              <p:nvPr/>
            </p:nvSpPr>
            <p:spPr>
              <a:xfrm>
                <a:off x="7341442" y="5902111"/>
                <a:ext cx="658501" cy="526374"/>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a:p>
            </p:txBody>
          </p:sp>
          <p:cxnSp>
            <p:nvCxnSpPr>
              <p:cNvPr id="15" name="Straight Connector 14"/>
              <p:cNvCxnSpPr>
                <a:stCxn id="14" idx="0"/>
                <a:endCxn id="14" idx="2"/>
              </p:cNvCxnSpPr>
              <p:nvPr/>
            </p:nvCxnSpPr>
            <p:spPr>
              <a:xfrm>
                <a:off x="7670692" y="5902111"/>
                <a:ext cx="0" cy="5263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4" idx="1"/>
                <a:endCxn id="14" idx="3"/>
              </p:cNvCxnSpPr>
              <p:nvPr/>
            </p:nvCxnSpPr>
            <p:spPr>
              <a:xfrm>
                <a:off x="7341442" y="6166676"/>
                <a:ext cx="658501"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7341442" y="5902111"/>
                <a:ext cx="329250" cy="2618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a:p>
            </p:txBody>
          </p:sp>
        </p:grpSp>
        <p:sp>
          <p:nvSpPr>
            <p:cNvPr id="104458" name="TextBox 9"/>
            <p:cNvSpPr txBox="1">
              <a:spLocks noChangeArrowheads="1"/>
            </p:cNvSpPr>
            <p:nvPr/>
          </p:nvSpPr>
          <p:spPr bwMode="auto">
            <a:xfrm>
              <a:off x="7153555" y="5876642"/>
              <a:ext cx="309773" cy="289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900"/>
                <a:t>C</a:t>
              </a:r>
            </a:p>
          </p:txBody>
        </p:sp>
        <p:sp>
          <p:nvSpPr>
            <p:cNvPr id="104459" name="TextBox 10"/>
            <p:cNvSpPr txBox="1">
              <a:spLocks noChangeArrowheads="1"/>
            </p:cNvSpPr>
            <p:nvPr/>
          </p:nvSpPr>
          <p:spPr bwMode="auto">
            <a:xfrm>
              <a:off x="7161142" y="6068414"/>
              <a:ext cx="307752" cy="289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900"/>
                <a:t>P</a:t>
              </a:r>
            </a:p>
          </p:txBody>
        </p:sp>
        <p:sp>
          <p:nvSpPr>
            <p:cNvPr id="104460" name="TextBox 11"/>
            <p:cNvSpPr txBox="1">
              <a:spLocks noChangeArrowheads="1"/>
            </p:cNvSpPr>
            <p:nvPr/>
          </p:nvSpPr>
          <p:spPr bwMode="auto">
            <a:xfrm>
              <a:off x="7296730" y="5685098"/>
              <a:ext cx="307752" cy="289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900"/>
                <a:t>X</a:t>
              </a:r>
            </a:p>
          </p:txBody>
        </p:sp>
        <p:sp>
          <p:nvSpPr>
            <p:cNvPr id="104461" name="TextBox 12"/>
            <p:cNvSpPr txBox="1">
              <a:spLocks noChangeArrowheads="1"/>
            </p:cNvSpPr>
            <p:nvPr/>
          </p:nvSpPr>
          <p:spPr bwMode="auto">
            <a:xfrm>
              <a:off x="7527312" y="5687415"/>
              <a:ext cx="303708" cy="289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900"/>
                <a:t>Y</a:t>
              </a:r>
            </a:p>
          </p:txBody>
        </p:sp>
      </p:grpSp>
      <p:sp>
        <p:nvSpPr>
          <p:cNvPr id="104455" name="TextBox 2"/>
          <p:cNvSpPr txBox="1">
            <a:spLocks noChangeArrowheads="1"/>
          </p:cNvSpPr>
          <p:nvPr/>
        </p:nvSpPr>
        <p:spPr bwMode="auto">
          <a:xfrm>
            <a:off x="-1588" y="6554788"/>
            <a:ext cx="514667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400"/>
              <a:t>Data from “Project 90,” of a high-risk population in Colorado Springs</a:t>
            </a:r>
          </a:p>
        </p:txBody>
      </p:sp>
      <p:sp>
        <p:nvSpPr>
          <p:cNvPr id="18" name="Text Box 4"/>
          <p:cNvSpPr txBox="1">
            <a:spLocks noChangeArrowheads="1"/>
          </p:cNvSpPr>
          <p:nvPr/>
        </p:nvSpPr>
        <p:spPr bwMode="auto">
          <a:xfrm>
            <a:off x="250825" y="29051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Network diffusion features</a:t>
            </a:r>
            <a:endParaRPr lang="en-US" altLang="en-US" sz="2000" i="1" dirty="0"/>
          </a:p>
        </p:txBody>
      </p:sp>
    </p:spTree>
    <p:extLst>
      <p:ext uri="{BB962C8B-B14F-4D97-AF65-F5344CB8AC3E}">
        <p14:creationId xmlns:p14="http://schemas.microsoft.com/office/powerpoint/2010/main" val="3319563172"/>
      </p:ext>
    </p:extLst>
  </p:cSld>
  <p:clrMapOvr>
    <a:masterClrMapping/>
  </p:clrMapOvr>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ext Box 3"/>
          <p:cNvSpPr txBox="1">
            <a:spLocks noChangeArrowheads="1"/>
          </p:cNvSpPr>
          <p:nvPr/>
        </p:nvSpPr>
        <p:spPr bwMode="auto">
          <a:xfrm>
            <a:off x="532765" y="992251"/>
            <a:ext cx="172354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dirty="0"/>
              <a:t>Possible solutions:</a:t>
            </a:r>
          </a:p>
        </p:txBody>
      </p:sp>
      <p:sp>
        <p:nvSpPr>
          <p:cNvPr id="9220" name="Text Box 4"/>
          <p:cNvSpPr txBox="1">
            <a:spLocks noChangeArrowheads="1"/>
          </p:cNvSpPr>
          <p:nvPr/>
        </p:nvSpPr>
        <p:spPr bwMode="auto">
          <a:xfrm>
            <a:off x="173737" y="1482979"/>
            <a:ext cx="2834639"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69863" indent="-169863">
              <a:defRPr sz="2400">
                <a:solidFill>
                  <a:schemeClr val="tx1"/>
                </a:solidFill>
                <a:latin typeface="Times New Roman" pitchFamily="18" charset="0"/>
              </a:defRPr>
            </a:lvl1pPr>
            <a:lvl2pPr>
              <a:defRPr sz="2400">
                <a:solidFill>
                  <a:schemeClr val="tx1"/>
                </a:solidFill>
                <a:latin typeface="Times New Roman" pitchFamily="18" charset="0"/>
              </a:defRPr>
            </a:lvl2pPr>
            <a:lvl3pPr>
              <a:defRPr sz="2400">
                <a:solidFill>
                  <a:schemeClr val="tx1"/>
                </a:solidFill>
                <a:latin typeface="Times New Roman" pitchFamily="18" charset="0"/>
              </a:defRPr>
            </a:lvl3pPr>
            <a:lvl4pPr>
              <a:defRPr sz="2400">
                <a:solidFill>
                  <a:schemeClr val="tx1"/>
                </a:solidFill>
                <a:latin typeface="Times New Roman" pitchFamily="18" charset="0"/>
              </a:defRPr>
            </a:lvl4pPr>
            <a:lvl5pPr>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marL="0" lvl="0" indent="0">
              <a:buFontTx/>
              <a:buChar char="•"/>
            </a:pPr>
            <a:r>
              <a:rPr lang="en-US" altLang="en-US" sz="1600" dirty="0" smtClean="0">
                <a:solidFill>
                  <a:srgbClr val="000000"/>
                </a:solidFill>
              </a:rPr>
              <a:t>Sensitivity Analysis:  </a:t>
            </a:r>
            <a:endParaRPr lang="en-US" altLang="en-US" sz="1600" dirty="0">
              <a:solidFill>
                <a:srgbClr val="000000"/>
              </a:solidFill>
            </a:endParaRPr>
          </a:p>
          <a:p>
            <a:pPr lvl="1"/>
            <a:r>
              <a:rPr lang="en-US" altLang="en-US" sz="1600" dirty="0" smtClean="0"/>
              <a:t>I think the most reasonable solution…take error potential seriously, attempt to evaluate how big a problem it really is.</a:t>
            </a:r>
            <a:endParaRPr lang="en-US" altLang="en-US" sz="1600" dirty="0"/>
          </a:p>
        </p:txBody>
      </p:sp>
      <p:sp>
        <p:nvSpPr>
          <p:cNvPr id="5" name="Text Box 4"/>
          <p:cNvSpPr txBox="1">
            <a:spLocks noChangeArrowheads="1"/>
          </p:cNvSpPr>
          <p:nvPr/>
        </p:nvSpPr>
        <p:spPr bwMode="auto">
          <a:xfrm>
            <a:off x="101233" y="273183"/>
            <a:ext cx="466582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Peer Influence &amp; Health: Current Lit &amp; Controversies</a:t>
            </a:r>
            <a:endParaRPr lang="en-US" altLang="en-US" sz="2000" i="1" dirty="0"/>
          </a:p>
        </p:txBody>
      </p:sp>
      <p:pic>
        <p:nvPicPr>
          <p:cNvPr id="17510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0593" t="20555" r="31134" b="11051"/>
          <a:stretch/>
        </p:blipFill>
        <p:spPr bwMode="auto">
          <a:xfrm>
            <a:off x="4213782" y="395926"/>
            <a:ext cx="4666268" cy="63630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4199890"/>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ext Box 3"/>
          <p:cNvSpPr txBox="1">
            <a:spLocks noChangeArrowheads="1"/>
          </p:cNvSpPr>
          <p:nvPr/>
        </p:nvSpPr>
        <p:spPr bwMode="auto">
          <a:xfrm>
            <a:off x="532765" y="992251"/>
            <a:ext cx="172354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dirty="0"/>
              <a:t>Possible solutions:</a:t>
            </a:r>
          </a:p>
        </p:txBody>
      </p:sp>
      <p:sp>
        <p:nvSpPr>
          <p:cNvPr id="9220" name="Text Box 4"/>
          <p:cNvSpPr txBox="1">
            <a:spLocks noChangeArrowheads="1"/>
          </p:cNvSpPr>
          <p:nvPr/>
        </p:nvSpPr>
        <p:spPr bwMode="auto">
          <a:xfrm>
            <a:off x="173737" y="1482979"/>
            <a:ext cx="798918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69863" indent="-169863">
              <a:defRPr sz="2400">
                <a:solidFill>
                  <a:schemeClr val="tx1"/>
                </a:solidFill>
                <a:latin typeface="Times New Roman" pitchFamily="18" charset="0"/>
              </a:defRPr>
            </a:lvl1pPr>
            <a:lvl2pPr>
              <a:defRPr sz="2400">
                <a:solidFill>
                  <a:schemeClr val="tx1"/>
                </a:solidFill>
                <a:latin typeface="Times New Roman" pitchFamily="18" charset="0"/>
              </a:defRPr>
            </a:lvl2pPr>
            <a:lvl3pPr>
              <a:defRPr sz="2400">
                <a:solidFill>
                  <a:schemeClr val="tx1"/>
                </a:solidFill>
                <a:latin typeface="Times New Roman" pitchFamily="18" charset="0"/>
              </a:defRPr>
            </a:lvl3pPr>
            <a:lvl4pPr>
              <a:defRPr sz="2400">
                <a:solidFill>
                  <a:schemeClr val="tx1"/>
                </a:solidFill>
                <a:latin typeface="Times New Roman" pitchFamily="18" charset="0"/>
              </a:defRPr>
            </a:lvl4pPr>
            <a:lvl5pPr>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marL="0" lvl="0" indent="0">
              <a:buFontTx/>
              <a:buChar char="•"/>
            </a:pPr>
            <a:r>
              <a:rPr lang="en-US" altLang="en-US" sz="1600" dirty="0" smtClean="0">
                <a:solidFill>
                  <a:srgbClr val="000000"/>
                </a:solidFill>
              </a:rPr>
              <a:t>Sensitivity Analysis:  </a:t>
            </a:r>
            <a:endParaRPr lang="en-US" altLang="en-US" sz="1600" dirty="0">
              <a:solidFill>
                <a:srgbClr val="000000"/>
              </a:solidFill>
            </a:endParaRPr>
          </a:p>
          <a:p>
            <a:pPr lvl="1"/>
            <a:r>
              <a:rPr lang="en-US" altLang="en-US" sz="1600" dirty="0" smtClean="0"/>
              <a:t>I think the most reasonable solution…take error potential seriously, attempt to evaluate how big a problem it really is.</a:t>
            </a:r>
            <a:endParaRPr lang="en-US" altLang="en-US" sz="1600" dirty="0"/>
          </a:p>
        </p:txBody>
      </p:sp>
      <p:sp>
        <p:nvSpPr>
          <p:cNvPr id="5" name="Text Box 4"/>
          <p:cNvSpPr txBox="1">
            <a:spLocks noChangeArrowheads="1"/>
          </p:cNvSpPr>
          <p:nvPr/>
        </p:nvSpPr>
        <p:spPr bwMode="auto">
          <a:xfrm>
            <a:off x="101233" y="273183"/>
            <a:ext cx="466582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Peer Influence &amp; Health: Current Lit &amp; Controversies</a:t>
            </a:r>
            <a:endParaRPr lang="en-US" altLang="en-US" sz="2000" i="1" dirty="0"/>
          </a:p>
        </p:txBody>
      </p:sp>
      <p:pic>
        <p:nvPicPr>
          <p:cNvPr id="17203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68" t="18801" r="19765" b="27744"/>
          <a:stretch/>
        </p:blipFill>
        <p:spPr bwMode="auto">
          <a:xfrm>
            <a:off x="361950" y="2324099"/>
            <a:ext cx="7078343" cy="36957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203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3917" t="54408" r="25360" b="2099"/>
          <a:stretch/>
        </p:blipFill>
        <p:spPr bwMode="auto">
          <a:xfrm>
            <a:off x="6134099" y="4391025"/>
            <a:ext cx="3009901" cy="2466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981325" y="6410325"/>
            <a:ext cx="2427268" cy="261610"/>
          </a:xfrm>
          <a:prstGeom prst="rect">
            <a:avLst/>
          </a:prstGeom>
          <a:noFill/>
        </p:spPr>
        <p:txBody>
          <a:bodyPr wrap="none" rtlCol="0">
            <a:spAutoFit/>
          </a:bodyPr>
          <a:lstStyle/>
          <a:p>
            <a:r>
              <a:rPr lang="en-US" sz="1100" dirty="0" smtClean="0"/>
              <a:t>Sociological Methods &amp; Research 2000</a:t>
            </a:r>
            <a:endParaRPr lang="en-US" sz="1100" dirty="0"/>
          </a:p>
        </p:txBody>
      </p:sp>
    </p:spTree>
    <p:extLst>
      <p:ext uri="{BB962C8B-B14F-4D97-AF65-F5344CB8AC3E}">
        <p14:creationId xmlns:p14="http://schemas.microsoft.com/office/powerpoint/2010/main" val="326346289"/>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74995" y="1359526"/>
            <a:ext cx="3304639" cy="738664"/>
          </a:xfrm>
          <a:prstGeom prst="rect">
            <a:avLst/>
          </a:prstGeom>
          <a:noFill/>
        </p:spPr>
        <p:txBody>
          <a:bodyPr wrap="square" rtlCol="0">
            <a:spAutoFit/>
          </a:bodyPr>
          <a:lstStyle/>
          <a:p>
            <a:r>
              <a:rPr lang="en-US" sz="2100" dirty="0">
                <a:solidFill>
                  <a:prstClr val="black"/>
                </a:solidFill>
              </a:rPr>
              <a:t>Experimental designs may alleviate this problem</a:t>
            </a:r>
          </a:p>
        </p:txBody>
      </p:sp>
      <p:pic>
        <p:nvPicPr>
          <p:cNvPr id="11"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l="17057" t="21558" r="38186" b="9678"/>
          <a:stretch/>
        </p:blipFill>
        <p:spPr bwMode="auto">
          <a:xfrm>
            <a:off x="4005821" y="919514"/>
            <a:ext cx="5028010" cy="59384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74995" y="2175955"/>
            <a:ext cx="3161419" cy="553998"/>
          </a:xfrm>
          <a:prstGeom prst="rect">
            <a:avLst/>
          </a:prstGeom>
          <a:noFill/>
        </p:spPr>
        <p:txBody>
          <a:bodyPr wrap="square" rtlCol="0">
            <a:spAutoFit/>
          </a:bodyPr>
          <a:lstStyle/>
          <a:p>
            <a:r>
              <a:rPr lang="en-US" sz="1500" dirty="0"/>
              <a:t>Exogenously decide peers via natural experiment…</a:t>
            </a:r>
          </a:p>
        </p:txBody>
      </p:sp>
      <p:sp>
        <p:nvSpPr>
          <p:cNvPr id="10" name="Text Box 3"/>
          <p:cNvSpPr txBox="1">
            <a:spLocks noChangeArrowheads="1"/>
          </p:cNvSpPr>
          <p:nvPr/>
        </p:nvSpPr>
        <p:spPr bwMode="auto">
          <a:xfrm>
            <a:off x="532765" y="992251"/>
            <a:ext cx="172354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dirty="0"/>
              <a:t>Possible solutions:</a:t>
            </a:r>
          </a:p>
        </p:txBody>
      </p:sp>
      <p:sp>
        <p:nvSpPr>
          <p:cNvPr id="12" name="Text Box 4"/>
          <p:cNvSpPr txBox="1">
            <a:spLocks noChangeArrowheads="1"/>
          </p:cNvSpPr>
          <p:nvPr/>
        </p:nvSpPr>
        <p:spPr bwMode="auto">
          <a:xfrm>
            <a:off x="101233" y="273183"/>
            <a:ext cx="466582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Peer Influence &amp; Health: Current Lit &amp; Controversies</a:t>
            </a:r>
            <a:endParaRPr lang="en-US" altLang="en-US" sz="2000" i="1" dirty="0"/>
          </a:p>
        </p:txBody>
      </p:sp>
    </p:spTree>
    <p:extLst>
      <p:ext uri="{BB962C8B-B14F-4D97-AF65-F5344CB8AC3E}">
        <p14:creationId xmlns:p14="http://schemas.microsoft.com/office/powerpoint/2010/main" val="208302351"/>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0055" y="1510650"/>
            <a:ext cx="2957148" cy="553998"/>
          </a:xfrm>
          <a:prstGeom prst="rect">
            <a:avLst/>
          </a:prstGeom>
          <a:noFill/>
        </p:spPr>
        <p:txBody>
          <a:bodyPr wrap="square" rtlCol="0">
            <a:spAutoFit/>
          </a:bodyPr>
          <a:lstStyle/>
          <a:p>
            <a:r>
              <a:rPr lang="en-US" sz="1500" dirty="0"/>
              <a:t>… or by developing an online world where you can define the ties</a:t>
            </a:r>
          </a:p>
        </p:txBody>
      </p:sp>
      <p:pic>
        <p:nvPicPr>
          <p:cNvPr id="10"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5304" t="43100" r="9538" b="24261"/>
          <a:stretch/>
        </p:blipFill>
        <p:spPr bwMode="auto">
          <a:xfrm>
            <a:off x="3645307" y="3926900"/>
            <a:ext cx="5276969" cy="27675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697" t="43450" r="36749" b="21392"/>
          <a:stretch/>
        </p:blipFill>
        <p:spPr bwMode="auto">
          <a:xfrm>
            <a:off x="3636024" y="851126"/>
            <a:ext cx="5286252" cy="29126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 Box 3"/>
          <p:cNvSpPr txBox="1">
            <a:spLocks noChangeArrowheads="1"/>
          </p:cNvSpPr>
          <p:nvPr/>
        </p:nvSpPr>
        <p:spPr bwMode="auto">
          <a:xfrm>
            <a:off x="532765" y="992251"/>
            <a:ext cx="172354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dirty="0"/>
              <a:t>Possible solutions:</a:t>
            </a:r>
          </a:p>
        </p:txBody>
      </p:sp>
      <p:sp>
        <p:nvSpPr>
          <p:cNvPr id="13" name="Text Box 4"/>
          <p:cNvSpPr txBox="1">
            <a:spLocks noChangeArrowheads="1"/>
          </p:cNvSpPr>
          <p:nvPr/>
        </p:nvSpPr>
        <p:spPr bwMode="auto">
          <a:xfrm>
            <a:off x="101233" y="273183"/>
            <a:ext cx="466582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Peer Influence &amp; Health: Current Lit &amp; Controversies</a:t>
            </a:r>
            <a:endParaRPr lang="en-US" altLang="en-US" sz="2000" i="1" dirty="0"/>
          </a:p>
        </p:txBody>
      </p:sp>
    </p:spTree>
    <p:extLst>
      <p:ext uri="{BB962C8B-B14F-4D97-AF65-F5344CB8AC3E}">
        <p14:creationId xmlns:p14="http://schemas.microsoft.com/office/powerpoint/2010/main" val="3225692083"/>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3584357"/>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228600" y="152400"/>
            <a:ext cx="1704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t>Endogeneity</a:t>
            </a:r>
            <a:endParaRPr lang="en-US" altLang="en-US"/>
          </a:p>
        </p:txBody>
      </p:sp>
      <p:sp>
        <p:nvSpPr>
          <p:cNvPr id="10243" name="Text Box 3"/>
          <p:cNvSpPr txBox="1">
            <a:spLocks noChangeArrowheads="1"/>
          </p:cNvSpPr>
          <p:nvPr/>
        </p:nvSpPr>
        <p:spPr bwMode="auto">
          <a:xfrm>
            <a:off x="533400" y="990600"/>
            <a:ext cx="8153400" cy="337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t>Simultaneous models:</a:t>
            </a:r>
          </a:p>
          <a:p>
            <a:pPr lvl="1">
              <a:buFontTx/>
              <a:buChar char="•"/>
            </a:pPr>
            <a:r>
              <a:rPr lang="en-US" altLang="en-US"/>
              <a:t>One way to do this is with SEMs, but for identification, you must find some variables that predict friendship that do not also predict Y, which given the very nature of the endogeneity problem, is hard to do.</a:t>
            </a:r>
          </a:p>
          <a:p>
            <a:pPr lvl="1">
              <a:buFontTx/>
              <a:buChar char="•"/>
            </a:pPr>
            <a:endParaRPr lang="en-US" altLang="en-US"/>
          </a:p>
          <a:p>
            <a:pPr lvl="1">
              <a:buFontTx/>
              <a:buChar char="•"/>
            </a:pPr>
            <a:r>
              <a:rPr lang="en-US" altLang="en-US"/>
              <a:t>Could also model a mixed “network” of relations and behaviors using dyads and a p* style model to predict “ties” within the joint network</a:t>
            </a:r>
          </a:p>
        </p:txBody>
      </p:sp>
    </p:spTree>
    <p:extLst>
      <p:ext uri="{BB962C8B-B14F-4D97-AF65-F5344CB8AC3E}">
        <p14:creationId xmlns:p14="http://schemas.microsoft.com/office/powerpoint/2010/main" val="4007796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0" y="0"/>
            <a:ext cx="1704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t>Endogeneity</a:t>
            </a:r>
            <a:endParaRPr lang="en-US" altLang="en-US"/>
          </a:p>
        </p:txBody>
      </p:sp>
      <p:sp>
        <p:nvSpPr>
          <p:cNvPr id="11267" name="Text Box 3"/>
          <p:cNvSpPr txBox="1">
            <a:spLocks noChangeArrowheads="1"/>
          </p:cNvSpPr>
          <p:nvPr/>
        </p:nvSpPr>
        <p:spPr bwMode="auto">
          <a:xfrm>
            <a:off x="228600" y="573088"/>
            <a:ext cx="8515350" cy="253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114300">
              <a:defRPr sz="2400">
                <a:solidFill>
                  <a:schemeClr val="tx1"/>
                </a:solidFill>
                <a:latin typeface="Times New Roman" pitchFamily="18" charset="0"/>
              </a:defRPr>
            </a:lvl2pPr>
            <a:lvl3pPr marL="228600">
              <a:defRPr sz="2400">
                <a:solidFill>
                  <a:schemeClr val="tx1"/>
                </a:solidFill>
                <a:latin typeface="Times New Roman" pitchFamily="18" charset="0"/>
              </a:defRPr>
            </a:lvl3pPr>
            <a:lvl4pPr marL="342900">
              <a:defRPr sz="2400">
                <a:solidFill>
                  <a:schemeClr val="tx1"/>
                </a:solidFill>
                <a:latin typeface="Times New Roman" pitchFamily="18" charset="0"/>
              </a:defRPr>
            </a:lvl4pPr>
            <a:lvl5pPr>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r>
              <a:rPr lang="en-US" altLang="en-US" sz="2000"/>
              <a:t>A mixed selection and influence model: Simultaneous balance on friendship and behavior.</a:t>
            </a:r>
          </a:p>
          <a:p>
            <a:endParaRPr lang="en-US" altLang="en-US" sz="2000"/>
          </a:p>
          <a:p>
            <a:r>
              <a:rPr lang="en-US" altLang="en-US" sz="2000"/>
              <a:t>	Two linked models:</a:t>
            </a:r>
          </a:p>
          <a:p>
            <a:pPr lvl="3"/>
            <a:r>
              <a:rPr lang="en-US" altLang="en-US" sz="2000"/>
              <a:t>a) actors seek interpersonal balance among friends</a:t>
            </a:r>
          </a:p>
          <a:p>
            <a:pPr lvl="3"/>
            <a:r>
              <a:rPr lang="en-US" altLang="en-US" sz="2000"/>
              <a:t>b) actors change their opinions / behaviors as a weighted function of the people they are tied to, with W weighted by number of transitive ties</a:t>
            </a:r>
          </a:p>
          <a:p>
            <a:pPr lvl="2"/>
            <a:endParaRPr lang="en-US" altLang="en-US" sz="2000"/>
          </a:p>
        </p:txBody>
      </p:sp>
      <p:pic>
        <p:nvPicPr>
          <p:cNvPr id="11268" name="Picture 4"/>
          <p:cNvPicPr>
            <a:picLocks noChangeAspect="1" noChangeArrowheads="1"/>
          </p:cNvPicPr>
          <p:nvPr/>
        </p:nvPicPr>
        <p:blipFill>
          <a:blip r:embed="rId2">
            <a:extLst>
              <a:ext uri="{28A0092B-C50C-407E-A947-70E740481C1C}">
                <a14:useLocalDpi xmlns:a14="http://schemas.microsoft.com/office/drawing/2010/main" val="0"/>
              </a:ext>
            </a:extLst>
          </a:blip>
          <a:srcRect l="13281" t="38171" r="35938" b="10216"/>
          <a:stretch>
            <a:fillRect/>
          </a:stretch>
        </p:blipFill>
        <p:spPr bwMode="auto">
          <a:xfrm>
            <a:off x="457200" y="3200400"/>
            <a:ext cx="49530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286" name="Group 22"/>
          <p:cNvGrpSpPr>
            <a:grpSpLocks/>
          </p:cNvGrpSpPr>
          <p:nvPr/>
        </p:nvGrpSpPr>
        <p:grpSpPr bwMode="auto">
          <a:xfrm>
            <a:off x="6553200" y="4160838"/>
            <a:ext cx="2139950" cy="304800"/>
            <a:chOff x="4128" y="2621"/>
            <a:chExt cx="1348" cy="192"/>
          </a:xfrm>
        </p:grpSpPr>
        <p:sp>
          <p:nvSpPr>
            <p:cNvPr id="11269" name="Line 5"/>
            <p:cNvSpPr>
              <a:spLocks noChangeShapeType="1"/>
            </p:cNvSpPr>
            <p:nvPr/>
          </p:nvSpPr>
          <p:spPr bwMode="auto">
            <a:xfrm>
              <a:off x="4128" y="2717"/>
              <a:ext cx="336" cy="0"/>
            </a:xfrm>
            <a:prstGeom prst="line">
              <a:avLst/>
            </a:prstGeom>
            <a:noFill/>
            <a:ln w="2857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74" name="Text Box 10"/>
            <p:cNvSpPr txBox="1">
              <a:spLocks noChangeArrowheads="1"/>
            </p:cNvSpPr>
            <p:nvPr/>
          </p:nvSpPr>
          <p:spPr bwMode="auto">
            <a:xfrm>
              <a:off x="4483" y="2621"/>
              <a:ext cx="99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Positive to attribute</a:t>
              </a:r>
            </a:p>
          </p:txBody>
        </p:sp>
      </p:grpSp>
      <p:grpSp>
        <p:nvGrpSpPr>
          <p:cNvPr id="11285" name="Group 21"/>
          <p:cNvGrpSpPr>
            <a:grpSpLocks/>
          </p:cNvGrpSpPr>
          <p:nvPr/>
        </p:nvGrpSpPr>
        <p:grpSpPr bwMode="auto">
          <a:xfrm>
            <a:off x="6553200" y="4587875"/>
            <a:ext cx="2209800" cy="304800"/>
            <a:chOff x="4128" y="2870"/>
            <a:chExt cx="1392" cy="192"/>
          </a:xfrm>
        </p:grpSpPr>
        <p:sp>
          <p:nvSpPr>
            <p:cNvPr id="11270" name="Line 6"/>
            <p:cNvSpPr>
              <a:spLocks noChangeShapeType="1"/>
            </p:cNvSpPr>
            <p:nvPr/>
          </p:nvSpPr>
          <p:spPr bwMode="auto">
            <a:xfrm>
              <a:off x="4128" y="2966"/>
              <a:ext cx="336"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75" name="Text Box 11"/>
            <p:cNvSpPr txBox="1">
              <a:spLocks noChangeArrowheads="1"/>
            </p:cNvSpPr>
            <p:nvPr/>
          </p:nvSpPr>
          <p:spPr bwMode="auto">
            <a:xfrm>
              <a:off x="4483" y="2870"/>
              <a:ext cx="103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Negative to attribute</a:t>
              </a:r>
            </a:p>
          </p:txBody>
        </p:sp>
      </p:grpSp>
      <p:grpSp>
        <p:nvGrpSpPr>
          <p:cNvPr id="11284" name="Group 20"/>
          <p:cNvGrpSpPr>
            <a:grpSpLocks/>
          </p:cNvGrpSpPr>
          <p:nvPr/>
        </p:nvGrpSpPr>
        <p:grpSpPr bwMode="auto">
          <a:xfrm>
            <a:off x="6553200" y="5016500"/>
            <a:ext cx="1508125" cy="304800"/>
            <a:chOff x="4128" y="3120"/>
            <a:chExt cx="950" cy="192"/>
          </a:xfrm>
        </p:grpSpPr>
        <p:sp>
          <p:nvSpPr>
            <p:cNvPr id="11277" name="Line 13"/>
            <p:cNvSpPr>
              <a:spLocks noChangeShapeType="1"/>
            </p:cNvSpPr>
            <p:nvPr/>
          </p:nvSpPr>
          <p:spPr bwMode="auto">
            <a:xfrm>
              <a:off x="4128" y="3216"/>
              <a:ext cx="33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78" name="Text Box 14"/>
            <p:cNvSpPr txBox="1">
              <a:spLocks noChangeArrowheads="1"/>
            </p:cNvSpPr>
            <p:nvPr/>
          </p:nvSpPr>
          <p:spPr bwMode="auto">
            <a:xfrm>
              <a:off x="4483" y="3120"/>
              <a:ext cx="59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Friendship</a:t>
              </a:r>
            </a:p>
          </p:txBody>
        </p:sp>
      </p:grpSp>
      <p:grpSp>
        <p:nvGrpSpPr>
          <p:cNvPr id="11287" name="Group 23"/>
          <p:cNvGrpSpPr>
            <a:grpSpLocks/>
          </p:cNvGrpSpPr>
          <p:nvPr/>
        </p:nvGrpSpPr>
        <p:grpSpPr bwMode="auto">
          <a:xfrm>
            <a:off x="6858000" y="5445125"/>
            <a:ext cx="1084263" cy="304800"/>
            <a:chOff x="4320" y="3367"/>
            <a:chExt cx="683" cy="192"/>
          </a:xfrm>
        </p:grpSpPr>
        <p:sp>
          <p:nvSpPr>
            <p:cNvPr id="11273" name="Rectangle 9"/>
            <p:cNvSpPr>
              <a:spLocks noChangeArrowheads="1"/>
            </p:cNvSpPr>
            <p:nvPr/>
          </p:nvSpPr>
          <p:spPr bwMode="auto">
            <a:xfrm>
              <a:off x="4320" y="3391"/>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79" name="Text Box 15"/>
            <p:cNvSpPr txBox="1">
              <a:spLocks noChangeArrowheads="1"/>
            </p:cNvSpPr>
            <p:nvPr/>
          </p:nvSpPr>
          <p:spPr bwMode="auto">
            <a:xfrm>
              <a:off x="4483" y="3367"/>
              <a:ext cx="52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Attribute</a:t>
              </a:r>
            </a:p>
          </p:txBody>
        </p:sp>
      </p:grpSp>
      <p:grpSp>
        <p:nvGrpSpPr>
          <p:cNvPr id="11282" name="Group 18"/>
          <p:cNvGrpSpPr>
            <a:grpSpLocks/>
          </p:cNvGrpSpPr>
          <p:nvPr/>
        </p:nvGrpSpPr>
        <p:grpSpPr bwMode="auto">
          <a:xfrm>
            <a:off x="6858000" y="5873750"/>
            <a:ext cx="847725" cy="304800"/>
            <a:chOff x="4320" y="3700"/>
            <a:chExt cx="534" cy="192"/>
          </a:xfrm>
        </p:grpSpPr>
        <p:sp>
          <p:nvSpPr>
            <p:cNvPr id="11272" name="Oval 8"/>
            <p:cNvSpPr>
              <a:spLocks noChangeArrowheads="1"/>
            </p:cNvSpPr>
            <p:nvPr/>
          </p:nvSpPr>
          <p:spPr bwMode="auto">
            <a:xfrm>
              <a:off x="4320" y="3723"/>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0" name="Text Box 16"/>
            <p:cNvSpPr txBox="1">
              <a:spLocks noChangeArrowheads="1"/>
            </p:cNvSpPr>
            <p:nvPr/>
          </p:nvSpPr>
          <p:spPr bwMode="auto">
            <a:xfrm>
              <a:off x="4483" y="3700"/>
              <a:ext cx="371"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Actor</a:t>
              </a:r>
            </a:p>
          </p:txBody>
        </p:sp>
      </p:grpSp>
      <p:sp>
        <p:nvSpPr>
          <p:cNvPr id="11288" name="Rectangle 24"/>
          <p:cNvSpPr>
            <a:spLocks noChangeArrowheads="1"/>
          </p:cNvSpPr>
          <p:nvPr/>
        </p:nvSpPr>
        <p:spPr bwMode="auto">
          <a:xfrm>
            <a:off x="6324600" y="3962400"/>
            <a:ext cx="2438400" cy="2438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15451332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304800" y="228600"/>
            <a:ext cx="1704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t>Endogeneity</a:t>
            </a:r>
            <a:endParaRPr lang="en-US" altLang="en-US"/>
          </a:p>
        </p:txBody>
      </p:sp>
      <p:sp>
        <p:nvSpPr>
          <p:cNvPr id="13316" name="Text Box 4"/>
          <p:cNvSpPr txBox="1">
            <a:spLocks noChangeArrowheads="1"/>
          </p:cNvSpPr>
          <p:nvPr/>
        </p:nvSpPr>
        <p:spPr bwMode="auto">
          <a:xfrm>
            <a:off x="1981200" y="5105400"/>
            <a:ext cx="47799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M</a:t>
            </a:r>
            <a:r>
              <a:rPr lang="en-US" altLang="en-US" baseline="-25000"/>
              <a:t>ij</a:t>
            </a:r>
            <a:r>
              <a:rPr lang="en-US" altLang="en-US"/>
              <a:t> = b</a:t>
            </a:r>
            <a:r>
              <a:rPr lang="en-US" altLang="en-US" baseline="-25000"/>
              <a:t>0ij</a:t>
            </a:r>
            <a:r>
              <a:rPr lang="en-US" altLang="en-US"/>
              <a:t> + b</a:t>
            </a:r>
            <a:r>
              <a:rPr lang="en-US" altLang="en-US" baseline="-25000"/>
              <a:t>x</a:t>
            </a:r>
            <a:r>
              <a:rPr lang="en-US" altLang="en-US"/>
              <a:t>(X</a:t>
            </a:r>
            <a:r>
              <a:rPr lang="en-US" altLang="en-US" baseline="-25000"/>
              <a:t>ij</a:t>
            </a:r>
            <a:r>
              <a:rPr lang="en-US" altLang="en-US"/>
              <a:t>)+b</a:t>
            </a:r>
            <a:r>
              <a:rPr lang="en-US" altLang="en-US" baseline="-25000"/>
              <a:t>q</a:t>
            </a:r>
            <a:r>
              <a:rPr lang="en-US" altLang="en-US"/>
              <a:t>(q</a:t>
            </a:r>
            <a:r>
              <a:rPr lang="en-US" altLang="en-US" baseline="-25000"/>
              <a:t>i</a:t>
            </a:r>
            <a:r>
              <a:rPr lang="en-US" altLang="en-US"/>
              <a:t>) + b</a:t>
            </a:r>
            <a:r>
              <a:rPr lang="en-US" altLang="en-US" baseline="-25000"/>
              <a:t>p</a:t>
            </a:r>
            <a:r>
              <a:rPr lang="en-US" altLang="en-US"/>
              <a:t>(p</a:t>
            </a:r>
            <a:r>
              <a:rPr lang="en-US" altLang="en-US" baseline="-25000"/>
              <a:t>j</a:t>
            </a:r>
            <a:r>
              <a:rPr lang="en-US" altLang="en-US"/>
              <a:t>) + e</a:t>
            </a:r>
            <a:r>
              <a:rPr lang="en-US" altLang="en-US" baseline="-25000"/>
              <a:t>ij</a:t>
            </a:r>
            <a:endParaRPr lang="en-US" altLang="en-US"/>
          </a:p>
        </p:txBody>
      </p:sp>
      <p:pic>
        <p:nvPicPr>
          <p:cNvPr id="13317" name="Picture 5"/>
          <p:cNvPicPr>
            <a:picLocks noChangeAspect="1" noChangeArrowheads="1"/>
          </p:cNvPicPr>
          <p:nvPr/>
        </p:nvPicPr>
        <p:blipFill>
          <a:blip r:embed="rId2">
            <a:extLst>
              <a:ext uri="{28A0092B-C50C-407E-A947-70E740481C1C}">
                <a14:useLocalDpi xmlns:a14="http://schemas.microsoft.com/office/drawing/2010/main" val="0"/>
              </a:ext>
            </a:extLst>
          </a:blip>
          <a:srcRect l="13281" t="38171" r="35938" b="10216"/>
          <a:stretch>
            <a:fillRect/>
          </a:stretch>
        </p:blipFill>
        <p:spPr bwMode="auto">
          <a:xfrm>
            <a:off x="1752600" y="1143000"/>
            <a:ext cx="49530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7553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9387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l="586" t="6465" r="607" b="1161"/>
          <a:stretch>
            <a:fillRect/>
          </a:stretch>
        </p:blipFill>
        <p:spPr bwMode="auto">
          <a:xfrm>
            <a:off x="1034473" y="999226"/>
            <a:ext cx="6799695" cy="5463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Box 4"/>
          <p:cNvSpPr txBox="1">
            <a:spLocks noChangeArrowheads="1"/>
          </p:cNvSpPr>
          <p:nvPr/>
        </p:nvSpPr>
        <p:spPr bwMode="auto">
          <a:xfrm>
            <a:off x="250825" y="290513"/>
            <a:ext cx="2974084"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Diffusion &amp; Peer Influence</a:t>
            </a:r>
          </a:p>
          <a:p>
            <a:pPr eaLnBrk="1" hangingPunct="1">
              <a:spcBef>
                <a:spcPct val="0"/>
              </a:spcBef>
              <a:buFontTx/>
              <a:buNone/>
            </a:pPr>
            <a:r>
              <a:rPr lang="en-US" altLang="en-US" sz="1400" i="1" dirty="0" smtClean="0"/>
              <a:t>Basic diffusion process</a:t>
            </a:r>
            <a:endParaRPr lang="en-US" altLang="en-US" sz="2000" i="1" dirty="0"/>
          </a:p>
        </p:txBody>
      </p:sp>
    </p:spTree>
    <p:extLst>
      <p:ext uri="{BB962C8B-B14F-4D97-AF65-F5344CB8AC3E}">
        <p14:creationId xmlns:p14="http://schemas.microsoft.com/office/powerpoint/2010/main" val="11216396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256381" y="2778922"/>
            <a:ext cx="855345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buFont typeface="Arial" pitchFamily="34" charset="0"/>
              <a:buChar char="•"/>
            </a:pPr>
            <a:r>
              <a:rPr lang="en-US" sz="1600" dirty="0" smtClean="0">
                <a:latin typeface="Times New Roman" pitchFamily="18" charset="0"/>
              </a:rPr>
              <a:t>Much of the work on “core groups” or “at risk” populations focus on high-degree nodes.  The assumption is that high-degree nodes are likely to contact lots of people.</a:t>
            </a:r>
            <a:endParaRPr lang="en-US" sz="1600" i="1" dirty="0">
              <a:latin typeface="Times New Roman" pitchFamily="18" charset="0"/>
            </a:endParaRPr>
          </a:p>
        </p:txBody>
      </p:sp>
      <p:sp>
        <p:nvSpPr>
          <p:cNvPr id="8" name="Text Box 4"/>
          <p:cNvSpPr txBox="1">
            <a:spLocks noChangeArrowheads="1"/>
          </p:cNvSpPr>
          <p:nvPr/>
        </p:nvSpPr>
        <p:spPr bwMode="auto">
          <a:xfrm>
            <a:off x="979488" y="908205"/>
            <a:ext cx="710723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1600" dirty="0">
                <a:latin typeface="Times New Roman" pitchFamily="18" charset="0"/>
              </a:rPr>
              <a:t>We need:</a:t>
            </a:r>
          </a:p>
          <a:p>
            <a:r>
              <a:rPr lang="en-US" sz="1600" dirty="0">
                <a:latin typeface="Times New Roman" pitchFamily="18" charset="0"/>
              </a:rPr>
              <a:t>	</a:t>
            </a:r>
            <a:r>
              <a:rPr lang="en-US" sz="1600" dirty="0">
                <a:solidFill>
                  <a:srgbClr val="33CCFF"/>
                </a:solidFill>
                <a:latin typeface="Times New Roman" pitchFamily="18" charset="0"/>
              </a:rPr>
              <a:t> </a:t>
            </a:r>
            <a:r>
              <a:rPr lang="en-US" sz="1600" dirty="0">
                <a:solidFill>
                  <a:srgbClr val="996600"/>
                </a:solidFill>
                <a:latin typeface="Times New Roman" pitchFamily="18" charset="0"/>
              </a:rPr>
              <a:t>(1) reachability</a:t>
            </a:r>
          </a:p>
          <a:p>
            <a:r>
              <a:rPr lang="en-US" sz="1600" dirty="0">
                <a:solidFill>
                  <a:srgbClr val="996600"/>
                </a:solidFill>
                <a:latin typeface="Times New Roman" pitchFamily="18" charset="0"/>
              </a:rPr>
              <a:t>	 (2) </a:t>
            </a:r>
            <a:r>
              <a:rPr lang="en-US" sz="1600" dirty="0" smtClean="0">
                <a:solidFill>
                  <a:srgbClr val="996600"/>
                </a:solidFill>
                <a:latin typeface="Times New Roman" pitchFamily="18" charset="0"/>
              </a:rPr>
              <a:t>distance</a:t>
            </a:r>
          </a:p>
          <a:p>
            <a:r>
              <a:rPr lang="en-US" sz="1600" dirty="0">
                <a:solidFill>
                  <a:srgbClr val="996600"/>
                </a:solidFill>
                <a:latin typeface="Times New Roman" pitchFamily="18" charset="0"/>
              </a:rPr>
              <a:t>	</a:t>
            </a:r>
            <a:r>
              <a:rPr lang="en-US" sz="1600" dirty="0" smtClean="0">
                <a:solidFill>
                  <a:srgbClr val="996600"/>
                </a:solidFill>
                <a:latin typeface="Times New Roman" pitchFamily="18" charset="0"/>
              </a:rPr>
              <a:t> (3) local clustering</a:t>
            </a:r>
            <a:endParaRPr lang="en-US" sz="1600" dirty="0">
              <a:solidFill>
                <a:srgbClr val="996600"/>
              </a:solidFill>
              <a:latin typeface="Times New Roman" pitchFamily="18" charset="0"/>
            </a:endParaRPr>
          </a:p>
          <a:p>
            <a:r>
              <a:rPr lang="en-US" sz="1600" dirty="0">
                <a:solidFill>
                  <a:srgbClr val="996600"/>
                </a:solidFill>
                <a:latin typeface="Times New Roman" pitchFamily="18" charset="0"/>
              </a:rPr>
              <a:t>	 </a:t>
            </a:r>
            <a:r>
              <a:rPr lang="en-US" sz="1600" dirty="0" smtClean="0">
                <a:solidFill>
                  <a:srgbClr val="996600"/>
                </a:solidFill>
                <a:latin typeface="Times New Roman" pitchFamily="18" charset="0"/>
              </a:rPr>
              <a:t>(4) </a:t>
            </a:r>
            <a:r>
              <a:rPr lang="en-US" sz="1600" dirty="0">
                <a:solidFill>
                  <a:srgbClr val="996600"/>
                </a:solidFill>
                <a:latin typeface="Times New Roman" pitchFamily="18" charset="0"/>
              </a:rPr>
              <a:t>multiple routes</a:t>
            </a:r>
            <a:r>
              <a:rPr lang="en-US" sz="1600" b="1" dirty="0">
                <a:solidFill>
                  <a:srgbClr val="996600"/>
                </a:solidFill>
                <a:latin typeface="Times New Roman" pitchFamily="18" charset="0"/>
              </a:rPr>
              <a:t> </a:t>
            </a:r>
            <a:endParaRPr lang="en-US" sz="1600" b="1" dirty="0" smtClean="0">
              <a:solidFill>
                <a:srgbClr val="996600"/>
              </a:solidFill>
              <a:latin typeface="Times New Roman" pitchFamily="18" charset="0"/>
            </a:endParaRPr>
          </a:p>
          <a:p>
            <a:r>
              <a:rPr lang="en-US" sz="1600" b="1" dirty="0">
                <a:solidFill>
                  <a:srgbClr val="00B0F0"/>
                </a:solidFill>
                <a:latin typeface="Times New Roman" pitchFamily="18" charset="0"/>
              </a:rPr>
              <a:t>	 </a:t>
            </a:r>
            <a:r>
              <a:rPr lang="en-US" sz="1600" dirty="0" smtClean="0">
                <a:latin typeface="Times New Roman" pitchFamily="18" charset="0"/>
              </a:rPr>
              <a:t>(5) star spreaders</a:t>
            </a:r>
            <a:endParaRPr lang="en-US" sz="1600" dirty="0">
              <a:latin typeface="Times New Roman" pitchFamily="18" charset="0"/>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t="9767"/>
          <a:stretch>
            <a:fillRect/>
          </a:stretch>
        </p:blipFill>
        <p:spPr bwMode="auto">
          <a:xfrm>
            <a:off x="2102572" y="3523240"/>
            <a:ext cx="3821429" cy="303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4"/>
          <p:cNvSpPr txBox="1">
            <a:spLocks noChangeArrowheads="1"/>
          </p:cNvSpPr>
          <p:nvPr/>
        </p:nvSpPr>
        <p:spPr bwMode="auto">
          <a:xfrm>
            <a:off x="250825" y="29051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Network diffusion features</a:t>
            </a:r>
            <a:endParaRPr lang="en-US" altLang="en-US" sz="2000" i="1" dirty="0"/>
          </a:p>
        </p:txBody>
      </p:sp>
    </p:spTree>
    <p:extLst>
      <p:ext uri="{BB962C8B-B14F-4D97-AF65-F5344CB8AC3E}">
        <p14:creationId xmlns:p14="http://schemas.microsoft.com/office/powerpoint/2010/main" val="20129328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74747" y="1100435"/>
            <a:ext cx="4326826" cy="461665"/>
          </a:xfrm>
          <a:prstGeom prst="rect">
            <a:avLst/>
          </a:prstGeom>
          <a:noFill/>
        </p:spPr>
        <p:txBody>
          <a:bodyPr wrap="none" rtlCol="0">
            <a:spAutoFit/>
          </a:bodyPr>
          <a:lstStyle/>
          <a:p>
            <a:pPr algn="ctr"/>
            <a:r>
              <a:rPr lang="en-US" dirty="0" smtClean="0"/>
              <a:t>“you are who you associate with”</a:t>
            </a:r>
            <a:endParaRPr lang="en-US" dirty="0"/>
          </a:p>
        </p:txBody>
      </p:sp>
      <p:sp>
        <p:nvSpPr>
          <p:cNvPr id="5" name="Oval 4"/>
          <p:cNvSpPr/>
          <p:nvPr/>
        </p:nvSpPr>
        <p:spPr bwMode="auto">
          <a:xfrm>
            <a:off x="1336185" y="2108200"/>
            <a:ext cx="381000" cy="39370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cxnSp>
        <p:nvCxnSpPr>
          <p:cNvPr id="7" name="Straight Connector 6"/>
          <p:cNvCxnSpPr/>
          <p:nvPr/>
        </p:nvCxnSpPr>
        <p:spPr bwMode="auto">
          <a:xfrm>
            <a:off x="1717185" y="2305050"/>
            <a:ext cx="9144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Oval 8"/>
          <p:cNvSpPr/>
          <p:nvPr/>
        </p:nvSpPr>
        <p:spPr bwMode="auto">
          <a:xfrm>
            <a:off x="2631585" y="2108200"/>
            <a:ext cx="381000" cy="39370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cxnSp>
        <p:nvCxnSpPr>
          <p:cNvPr id="10" name="Straight Connector 9"/>
          <p:cNvCxnSpPr/>
          <p:nvPr/>
        </p:nvCxnSpPr>
        <p:spPr bwMode="auto">
          <a:xfrm>
            <a:off x="3015270" y="2298700"/>
            <a:ext cx="9144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Oval 10"/>
          <p:cNvSpPr/>
          <p:nvPr/>
        </p:nvSpPr>
        <p:spPr bwMode="auto">
          <a:xfrm>
            <a:off x="3929670" y="2101850"/>
            <a:ext cx="381000" cy="393700"/>
          </a:xfrm>
          <a:prstGeom prst="ellipse">
            <a:avLst/>
          </a:prstGeom>
          <a:solidFill>
            <a:srgbClr val="FF0000"/>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cxnSp>
        <p:nvCxnSpPr>
          <p:cNvPr id="12" name="Straight Connector 11"/>
          <p:cNvCxnSpPr/>
          <p:nvPr/>
        </p:nvCxnSpPr>
        <p:spPr bwMode="auto">
          <a:xfrm>
            <a:off x="4310670" y="2298700"/>
            <a:ext cx="9144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Oval 12"/>
          <p:cNvSpPr/>
          <p:nvPr/>
        </p:nvSpPr>
        <p:spPr bwMode="auto">
          <a:xfrm>
            <a:off x="5225070" y="2101850"/>
            <a:ext cx="381000" cy="393700"/>
          </a:xfrm>
          <a:prstGeom prst="ellips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cxnSp>
        <p:nvCxnSpPr>
          <p:cNvPr id="14" name="Straight Connector 13"/>
          <p:cNvCxnSpPr/>
          <p:nvPr/>
        </p:nvCxnSpPr>
        <p:spPr bwMode="auto">
          <a:xfrm>
            <a:off x="5606070" y="2305050"/>
            <a:ext cx="9144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Oval 14"/>
          <p:cNvSpPr/>
          <p:nvPr/>
        </p:nvSpPr>
        <p:spPr bwMode="auto">
          <a:xfrm>
            <a:off x="6520470" y="2108200"/>
            <a:ext cx="381000" cy="393700"/>
          </a:xfrm>
          <a:prstGeom prst="ellips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6" name="Oval 15"/>
          <p:cNvSpPr/>
          <p:nvPr/>
        </p:nvSpPr>
        <p:spPr bwMode="auto">
          <a:xfrm>
            <a:off x="1348885" y="3378200"/>
            <a:ext cx="381000" cy="39370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cxnSp>
        <p:nvCxnSpPr>
          <p:cNvPr id="17" name="Straight Connector 16"/>
          <p:cNvCxnSpPr/>
          <p:nvPr/>
        </p:nvCxnSpPr>
        <p:spPr bwMode="auto">
          <a:xfrm>
            <a:off x="1729885" y="3575050"/>
            <a:ext cx="9144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Oval 17"/>
          <p:cNvSpPr/>
          <p:nvPr/>
        </p:nvSpPr>
        <p:spPr bwMode="auto">
          <a:xfrm>
            <a:off x="2644285" y="3378200"/>
            <a:ext cx="381000" cy="39370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cxnSp>
        <p:nvCxnSpPr>
          <p:cNvPr id="19" name="Straight Connector 18"/>
          <p:cNvCxnSpPr/>
          <p:nvPr/>
        </p:nvCxnSpPr>
        <p:spPr bwMode="auto">
          <a:xfrm>
            <a:off x="3027970" y="3568700"/>
            <a:ext cx="9144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Oval 19"/>
          <p:cNvSpPr/>
          <p:nvPr/>
        </p:nvSpPr>
        <p:spPr bwMode="auto">
          <a:xfrm>
            <a:off x="3942370" y="3371850"/>
            <a:ext cx="381000" cy="393700"/>
          </a:xfrm>
          <a:prstGeom prst="ellipse">
            <a:avLst/>
          </a:prstGeom>
          <a:solidFill>
            <a:srgbClr val="FFC000"/>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cxnSp>
        <p:nvCxnSpPr>
          <p:cNvPr id="21" name="Straight Connector 20"/>
          <p:cNvCxnSpPr/>
          <p:nvPr/>
        </p:nvCxnSpPr>
        <p:spPr bwMode="auto">
          <a:xfrm>
            <a:off x="4323370" y="3568700"/>
            <a:ext cx="9144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Oval 21"/>
          <p:cNvSpPr/>
          <p:nvPr/>
        </p:nvSpPr>
        <p:spPr bwMode="auto">
          <a:xfrm>
            <a:off x="5237770" y="3371850"/>
            <a:ext cx="381000" cy="393700"/>
          </a:xfrm>
          <a:prstGeom prst="ellipse">
            <a:avLst/>
          </a:prstGeom>
          <a:solidFill>
            <a:srgbClr val="FDD66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cxnSp>
        <p:nvCxnSpPr>
          <p:cNvPr id="23" name="Straight Connector 22"/>
          <p:cNvCxnSpPr/>
          <p:nvPr/>
        </p:nvCxnSpPr>
        <p:spPr bwMode="auto">
          <a:xfrm>
            <a:off x="5618770" y="3575050"/>
            <a:ext cx="9144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Oval 23"/>
          <p:cNvSpPr/>
          <p:nvPr/>
        </p:nvSpPr>
        <p:spPr bwMode="auto">
          <a:xfrm>
            <a:off x="6533170" y="3378200"/>
            <a:ext cx="381000" cy="393700"/>
          </a:xfrm>
          <a:prstGeom prst="ellips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4" name="Oval 33"/>
          <p:cNvSpPr/>
          <p:nvPr/>
        </p:nvSpPr>
        <p:spPr bwMode="auto">
          <a:xfrm>
            <a:off x="1336185" y="4648200"/>
            <a:ext cx="381000" cy="393700"/>
          </a:xfrm>
          <a:prstGeom prst="ellipse">
            <a:avLst/>
          </a:prstGeom>
          <a:solidFill>
            <a:srgbClr val="FD390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cxnSp>
        <p:nvCxnSpPr>
          <p:cNvPr id="35" name="Straight Connector 34"/>
          <p:cNvCxnSpPr/>
          <p:nvPr/>
        </p:nvCxnSpPr>
        <p:spPr bwMode="auto">
          <a:xfrm>
            <a:off x="1717185" y="4845050"/>
            <a:ext cx="9144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Oval 35"/>
          <p:cNvSpPr/>
          <p:nvPr/>
        </p:nvSpPr>
        <p:spPr bwMode="auto">
          <a:xfrm>
            <a:off x="2631585" y="4648200"/>
            <a:ext cx="381000" cy="393700"/>
          </a:xfrm>
          <a:prstGeom prst="ellipse">
            <a:avLst/>
          </a:prstGeom>
          <a:solidFill>
            <a:srgbClr val="FF860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cxnSp>
        <p:nvCxnSpPr>
          <p:cNvPr id="37" name="Straight Connector 36"/>
          <p:cNvCxnSpPr/>
          <p:nvPr/>
        </p:nvCxnSpPr>
        <p:spPr bwMode="auto">
          <a:xfrm>
            <a:off x="3015270" y="4838700"/>
            <a:ext cx="9144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Oval 37"/>
          <p:cNvSpPr/>
          <p:nvPr/>
        </p:nvSpPr>
        <p:spPr bwMode="auto">
          <a:xfrm>
            <a:off x="3929670" y="4641850"/>
            <a:ext cx="381000" cy="393700"/>
          </a:xfrm>
          <a:prstGeom prst="ellipse">
            <a:avLst/>
          </a:prstGeom>
          <a:solidFill>
            <a:srgbClr val="FFC000"/>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cxnSp>
        <p:nvCxnSpPr>
          <p:cNvPr id="39" name="Straight Connector 38"/>
          <p:cNvCxnSpPr/>
          <p:nvPr/>
        </p:nvCxnSpPr>
        <p:spPr bwMode="auto">
          <a:xfrm>
            <a:off x="4310670" y="4838700"/>
            <a:ext cx="9144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Oval 39"/>
          <p:cNvSpPr/>
          <p:nvPr/>
        </p:nvSpPr>
        <p:spPr bwMode="auto">
          <a:xfrm>
            <a:off x="5225070" y="4641850"/>
            <a:ext cx="381000" cy="393700"/>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cxnSp>
        <p:nvCxnSpPr>
          <p:cNvPr id="41" name="Straight Connector 40"/>
          <p:cNvCxnSpPr/>
          <p:nvPr/>
        </p:nvCxnSpPr>
        <p:spPr bwMode="auto">
          <a:xfrm>
            <a:off x="5606070" y="4845050"/>
            <a:ext cx="9144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Oval 41"/>
          <p:cNvSpPr/>
          <p:nvPr/>
        </p:nvSpPr>
        <p:spPr bwMode="auto">
          <a:xfrm>
            <a:off x="6520470" y="4648200"/>
            <a:ext cx="381000" cy="393700"/>
          </a:xfrm>
          <a:prstGeom prst="ellips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cxnSp>
        <p:nvCxnSpPr>
          <p:cNvPr id="44" name="Straight Arrow Connector 43"/>
          <p:cNvCxnSpPr/>
          <p:nvPr/>
        </p:nvCxnSpPr>
        <p:spPr bwMode="auto">
          <a:xfrm>
            <a:off x="1120285" y="2298700"/>
            <a:ext cx="25400" cy="273685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 name="TextBox 44"/>
          <p:cNvSpPr txBox="1"/>
          <p:nvPr/>
        </p:nvSpPr>
        <p:spPr>
          <a:xfrm rot="16200000">
            <a:off x="552842" y="3303885"/>
            <a:ext cx="821443" cy="461665"/>
          </a:xfrm>
          <a:prstGeom prst="rect">
            <a:avLst/>
          </a:prstGeom>
          <a:noFill/>
        </p:spPr>
        <p:txBody>
          <a:bodyPr wrap="none" rtlCol="0">
            <a:spAutoFit/>
          </a:bodyPr>
          <a:lstStyle/>
          <a:p>
            <a:r>
              <a:rPr lang="en-US" dirty="0" smtClean="0"/>
              <a:t>Time</a:t>
            </a:r>
            <a:endParaRPr lang="en-US" dirty="0"/>
          </a:p>
        </p:txBody>
      </p:sp>
      <p:sp>
        <p:nvSpPr>
          <p:cNvPr id="43" name="Text Box 4"/>
          <p:cNvSpPr txBox="1">
            <a:spLocks noChangeArrowheads="1"/>
          </p:cNvSpPr>
          <p:nvPr/>
        </p:nvSpPr>
        <p:spPr bwMode="auto">
          <a:xfrm>
            <a:off x="250825" y="290513"/>
            <a:ext cx="29740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Diffusion &amp; Peer Influence</a:t>
            </a:r>
            <a:endParaRPr lang="en-US" altLang="en-US" sz="2000" dirty="0"/>
          </a:p>
        </p:txBody>
      </p:sp>
    </p:spTree>
    <p:extLst>
      <p:ext uri="{BB962C8B-B14F-4D97-AF65-F5344CB8AC3E}">
        <p14:creationId xmlns:p14="http://schemas.microsoft.com/office/powerpoint/2010/main" val="9201416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256381" y="2778922"/>
            <a:ext cx="855345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buFont typeface="Arial" pitchFamily="34" charset="0"/>
              <a:buChar char="•"/>
            </a:pPr>
            <a:r>
              <a:rPr lang="en-US" sz="1600" dirty="0" smtClean="0">
                <a:latin typeface="Times New Roman" pitchFamily="18" charset="0"/>
              </a:rPr>
              <a:t>Much of the work on “core groups” or “at risk” populations focus on high-degree nodes.  The assumption is that high-degree nodes are likely to contact lots of people.</a:t>
            </a:r>
            <a:endParaRPr lang="en-US" sz="1600" i="1" dirty="0">
              <a:latin typeface="Times New Roman" pitchFamily="18" charset="0"/>
            </a:endParaRPr>
          </a:p>
        </p:txBody>
      </p:sp>
      <p:sp>
        <p:nvSpPr>
          <p:cNvPr id="8" name="Text Box 4"/>
          <p:cNvSpPr txBox="1">
            <a:spLocks noChangeArrowheads="1"/>
          </p:cNvSpPr>
          <p:nvPr/>
        </p:nvSpPr>
        <p:spPr bwMode="auto">
          <a:xfrm>
            <a:off x="979488" y="908205"/>
            <a:ext cx="710723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1600" dirty="0">
                <a:latin typeface="Times New Roman" pitchFamily="18" charset="0"/>
              </a:rPr>
              <a:t>We need:</a:t>
            </a:r>
          </a:p>
          <a:p>
            <a:r>
              <a:rPr lang="en-US" sz="1600" dirty="0">
                <a:latin typeface="Times New Roman" pitchFamily="18" charset="0"/>
              </a:rPr>
              <a:t>	</a:t>
            </a:r>
            <a:r>
              <a:rPr lang="en-US" sz="1600" dirty="0">
                <a:solidFill>
                  <a:srgbClr val="33CCFF"/>
                </a:solidFill>
                <a:latin typeface="Times New Roman" pitchFamily="18" charset="0"/>
              </a:rPr>
              <a:t> </a:t>
            </a:r>
            <a:r>
              <a:rPr lang="en-US" sz="1600" dirty="0">
                <a:solidFill>
                  <a:srgbClr val="996600"/>
                </a:solidFill>
                <a:latin typeface="Times New Roman" pitchFamily="18" charset="0"/>
              </a:rPr>
              <a:t>(1) reachability</a:t>
            </a:r>
          </a:p>
          <a:p>
            <a:r>
              <a:rPr lang="en-US" sz="1600" dirty="0">
                <a:solidFill>
                  <a:srgbClr val="996600"/>
                </a:solidFill>
                <a:latin typeface="Times New Roman" pitchFamily="18" charset="0"/>
              </a:rPr>
              <a:t>	 (2) </a:t>
            </a:r>
            <a:r>
              <a:rPr lang="en-US" sz="1600" dirty="0" smtClean="0">
                <a:solidFill>
                  <a:srgbClr val="996600"/>
                </a:solidFill>
                <a:latin typeface="Times New Roman" pitchFamily="18" charset="0"/>
              </a:rPr>
              <a:t>distance</a:t>
            </a:r>
          </a:p>
          <a:p>
            <a:r>
              <a:rPr lang="en-US" sz="1600" dirty="0">
                <a:solidFill>
                  <a:srgbClr val="996600"/>
                </a:solidFill>
                <a:latin typeface="Times New Roman" pitchFamily="18" charset="0"/>
              </a:rPr>
              <a:t>	</a:t>
            </a:r>
            <a:r>
              <a:rPr lang="en-US" sz="1600" dirty="0" smtClean="0">
                <a:solidFill>
                  <a:srgbClr val="996600"/>
                </a:solidFill>
                <a:latin typeface="Times New Roman" pitchFamily="18" charset="0"/>
              </a:rPr>
              <a:t> (3) local clustering</a:t>
            </a:r>
            <a:endParaRPr lang="en-US" sz="1600" dirty="0">
              <a:solidFill>
                <a:srgbClr val="996600"/>
              </a:solidFill>
              <a:latin typeface="Times New Roman" pitchFamily="18" charset="0"/>
            </a:endParaRPr>
          </a:p>
          <a:p>
            <a:r>
              <a:rPr lang="en-US" sz="1600" dirty="0">
                <a:solidFill>
                  <a:srgbClr val="996600"/>
                </a:solidFill>
                <a:latin typeface="Times New Roman" pitchFamily="18" charset="0"/>
              </a:rPr>
              <a:t>	 </a:t>
            </a:r>
            <a:r>
              <a:rPr lang="en-US" sz="1600" dirty="0" smtClean="0">
                <a:solidFill>
                  <a:srgbClr val="996600"/>
                </a:solidFill>
                <a:latin typeface="Times New Roman" pitchFamily="18" charset="0"/>
              </a:rPr>
              <a:t>(4) </a:t>
            </a:r>
            <a:r>
              <a:rPr lang="en-US" sz="1600" dirty="0">
                <a:solidFill>
                  <a:srgbClr val="996600"/>
                </a:solidFill>
                <a:latin typeface="Times New Roman" pitchFamily="18" charset="0"/>
              </a:rPr>
              <a:t>multiple routes</a:t>
            </a:r>
            <a:r>
              <a:rPr lang="en-US" sz="1600" b="1" dirty="0">
                <a:solidFill>
                  <a:srgbClr val="996600"/>
                </a:solidFill>
                <a:latin typeface="Times New Roman" pitchFamily="18" charset="0"/>
              </a:rPr>
              <a:t> </a:t>
            </a:r>
            <a:endParaRPr lang="en-US" sz="1600" b="1" dirty="0" smtClean="0">
              <a:solidFill>
                <a:srgbClr val="996600"/>
              </a:solidFill>
              <a:latin typeface="Times New Roman" pitchFamily="18" charset="0"/>
            </a:endParaRPr>
          </a:p>
          <a:p>
            <a:r>
              <a:rPr lang="en-US" sz="1600" b="1" dirty="0">
                <a:solidFill>
                  <a:srgbClr val="00B0F0"/>
                </a:solidFill>
                <a:latin typeface="Times New Roman" pitchFamily="18" charset="0"/>
              </a:rPr>
              <a:t>	 </a:t>
            </a:r>
            <a:r>
              <a:rPr lang="en-US" sz="1600" dirty="0" smtClean="0">
                <a:latin typeface="Times New Roman" pitchFamily="18" charset="0"/>
              </a:rPr>
              <a:t>(5) star spreaders</a:t>
            </a:r>
            <a:endParaRPr lang="en-US" sz="1600" dirty="0">
              <a:latin typeface="Times New Roman" pitchFamily="18" charset="0"/>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t="10191"/>
          <a:stretch>
            <a:fillRect/>
          </a:stretch>
        </p:blipFill>
        <p:spPr bwMode="auto">
          <a:xfrm>
            <a:off x="2096432" y="3533060"/>
            <a:ext cx="3821429" cy="3022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4"/>
          <p:cNvSpPr txBox="1">
            <a:spLocks noChangeArrowheads="1"/>
          </p:cNvSpPr>
          <p:nvPr/>
        </p:nvSpPr>
        <p:spPr bwMode="auto">
          <a:xfrm>
            <a:off x="250825" y="29051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Network diffusion features</a:t>
            </a:r>
            <a:endParaRPr lang="en-US" altLang="en-US" sz="2000" i="1" dirty="0"/>
          </a:p>
        </p:txBody>
      </p:sp>
    </p:spTree>
    <p:extLst>
      <p:ext uri="{BB962C8B-B14F-4D97-AF65-F5344CB8AC3E}">
        <p14:creationId xmlns:p14="http://schemas.microsoft.com/office/powerpoint/2010/main" val="13228182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250825" y="29051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Network diffusion features</a:t>
            </a:r>
            <a:endParaRPr lang="en-US" altLang="en-US" sz="2000" i="1" dirty="0"/>
          </a:p>
        </p:txBody>
      </p:sp>
      <p:sp>
        <p:nvSpPr>
          <p:cNvPr id="3" name="TextBox 2"/>
          <p:cNvSpPr txBox="1"/>
          <p:nvPr/>
        </p:nvSpPr>
        <p:spPr>
          <a:xfrm>
            <a:off x="397164" y="1302327"/>
            <a:ext cx="2209259" cy="400110"/>
          </a:xfrm>
          <a:prstGeom prst="rect">
            <a:avLst/>
          </a:prstGeom>
          <a:noFill/>
        </p:spPr>
        <p:txBody>
          <a:bodyPr wrap="none" rtlCol="0">
            <a:spAutoFit/>
          </a:bodyPr>
          <a:lstStyle/>
          <a:p>
            <a:r>
              <a:rPr lang="en-US" i="1" dirty="0" smtClean="0"/>
              <a:t>Assortative mixing</a:t>
            </a:r>
            <a:r>
              <a:rPr lang="en-US" dirty="0" smtClean="0"/>
              <a:t>:</a:t>
            </a:r>
            <a:endParaRPr lang="en-US" dirty="0"/>
          </a:p>
        </p:txBody>
      </p:sp>
      <p:pic>
        <p:nvPicPr>
          <p:cNvPr id="169986" name="Picture 2" descr="https://stepsandleaps.files.wordpress.com/2013/08/assortative_disassortativ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4082" y="1858529"/>
            <a:ext cx="6029325" cy="31527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04800" y="5301673"/>
            <a:ext cx="5632119" cy="400110"/>
          </a:xfrm>
          <a:prstGeom prst="rect">
            <a:avLst/>
          </a:prstGeom>
          <a:noFill/>
        </p:spPr>
        <p:txBody>
          <a:bodyPr wrap="none" rtlCol="0">
            <a:spAutoFit/>
          </a:bodyPr>
          <a:lstStyle/>
          <a:p>
            <a:r>
              <a:rPr lang="en-US" dirty="0" smtClean="0"/>
              <a:t>A more traditional way to think about “star” effects.  </a:t>
            </a:r>
            <a:endParaRPr lang="en-US" dirty="0"/>
          </a:p>
        </p:txBody>
      </p:sp>
    </p:spTree>
    <p:extLst>
      <p:ext uri="{BB962C8B-B14F-4D97-AF65-F5344CB8AC3E}">
        <p14:creationId xmlns:p14="http://schemas.microsoft.com/office/powerpoint/2010/main" val="3091920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p:cNvSpPr txBox="1">
            <a:spLocks noChangeArrowheads="1"/>
          </p:cNvSpPr>
          <p:nvPr/>
        </p:nvSpPr>
        <p:spPr bwMode="auto">
          <a:xfrm>
            <a:off x="118053" y="863167"/>
            <a:ext cx="8866073"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sz="1600" i="1" dirty="0" smtClean="0">
              <a:latin typeface="Times New Roman" pitchFamily="18" charset="0"/>
            </a:endParaRPr>
          </a:p>
          <a:p>
            <a:pPr eaLnBrk="1" hangingPunct="1"/>
            <a:endParaRPr lang="en-US" sz="1600" i="1" dirty="0">
              <a:latin typeface="Times New Roman" pitchFamily="18" charset="0"/>
            </a:endParaRPr>
          </a:p>
          <a:p>
            <a:pPr marL="285750" indent="-285750" eaLnBrk="1" hangingPunct="1">
              <a:buFont typeface="Arial" pitchFamily="34" charset="0"/>
              <a:buChar char="•"/>
            </a:pPr>
            <a:r>
              <a:rPr lang="en-US" sz="1600" dirty="0" smtClean="0">
                <a:latin typeface="Times New Roman" pitchFamily="18" charset="0"/>
              </a:rPr>
              <a:t>Simulation study: How do these different features compare over a collection of observed nets?</a:t>
            </a:r>
          </a:p>
          <a:p>
            <a:pPr marL="285750" indent="-285750" eaLnBrk="1" hangingPunct="1">
              <a:buFont typeface="Arial" pitchFamily="34" charset="0"/>
              <a:buChar char="•"/>
            </a:pPr>
            <a:endParaRPr lang="en-US" sz="1600" dirty="0">
              <a:latin typeface="Times New Roman" pitchFamily="18" charset="0"/>
            </a:endParaRPr>
          </a:p>
          <a:p>
            <a:pPr marL="1028700" lvl="1" eaLnBrk="1" hangingPunct="1">
              <a:buFont typeface="Arial" pitchFamily="34" charset="0"/>
              <a:buChar char="•"/>
            </a:pPr>
            <a:r>
              <a:rPr lang="en-US" sz="1600" dirty="0" smtClean="0">
                <a:latin typeface="Times New Roman" pitchFamily="18" charset="0"/>
              </a:rPr>
              <a:t>For each network trial:</a:t>
            </a:r>
          </a:p>
          <a:p>
            <a:pPr marL="1428750" lvl="2" eaLnBrk="1" hangingPunct="1">
              <a:buFont typeface="Arial" pitchFamily="34" charset="0"/>
              <a:buChar char="•"/>
            </a:pPr>
            <a:r>
              <a:rPr lang="en-US" sz="1600" dirty="0" smtClean="0">
                <a:latin typeface="Times New Roman" pitchFamily="18" charset="0"/>
              </a:rPr>
              <a:t>Fix dyadic transmission probability </a:t>
            </a:r>
          </a:p>
          <a:p>
            <a:pPr marL="1428750" lvl="2" eaLnBrk="1" hangingPunct="1">
              <a:buFont typeface="Arial" pitchFamily="34" charset="0"/>
              <a:buChar char="•"/>
            </a:pPr>
            <a:r>
              <a:rPr lang="en-US" sz="1600" dirty="0" smtClean="0">
                <a:latin typeface="Times New Roman" pitchFamily="18" charset="0"/>
              </a:rPr>
              <a:t>Randomly select a node as seed</a:t>
            </a:r>
          </a:p>
          <a:p>
            <a:pPr marL="1428750" lvl="2" eaLnBrk="1" hangingPunct="1">
              <a:buFont typeface="Arial" pitchFamily="34" charset="0"/>
              <a:buChar char="•"/>
            </a:pPr>
            <a:r>
              <a:rPr lang="en-US" sz="1600" dirty="0" smtClean="0">
                <a:latin typeface="Times New Roman" pitchFamily="18" charset="0"/>
              </a:rPr>
              <a:t>Trace the diffusion path across the network</a:t>
            </a:r>
          </a:p>
          <a:p>
            <a:pPr marL="1885950" lvl="3" eaLnBrk="1" hangingPunct="1">
              <a:buFont typeface="Arial" pitchFamily="34" charset="0"/>
              <a:buChar char="•"/>
            </a:pPr>
            <a:r>
              <a:rPr lang="en-US" sz="1600" dirty="0" smtClean="0">
                <a:latin typeface="Times New Roman" pitchFamily="18" charset="0"/>
              </a:rPr>
              <a:t>Measure speed &amp; extent of spread</a:t>
            </a:r>
          </a:p>
          <a:p>
            <a:pPr marL="1428750" lvl="2" eaLnBrk="1" hangingPunct="1">
              <a:buFont typeface="Arial" pitchFamily="34" charset="0"/>
              <a:buChar char="•"/>
            </a:pPr>
            <a:r>
              <a:rPr lang="en-US" sz="1600" dirty="0" smtClean="0">
                <a:latin typeface="Times New Roman" pitchFamily="18" charset="0"/>
              </a:rPr>
              <a:t>Model extent of spread by structural characteristics</a:t>
            </a:r>
          </a:p>
          <a:p>
            <a:pPr marL="1428750" lvl="2" eaLnBrk="1" hangingPunct="1">
              <a:buFont typeface="Arial" pitchFamily="34" charset="0"/>
              <a:buChar char="•"/>
            </a:pPr>
            <a:endParaRPr lang="en-US" sz="1600" dirty="0" smtClean="0">
              <a:latin typeface="Times New Roman" pitchFamily="18" charset="0"/>
            </a:endParaRPr>
          </a:p>
          <a:p>
            <a:pPr marL="1028700" lvl="1" eaLnBrk="1" hangingPunct="1">
              <a:buFont typeface="Arial" pitchFamily="34" charset="0"/>
              <a:buChar char="•"/>
            </a:pPr>
            <a:r>
              <a:rPr lang="en-US" sz="1600" dirty="0" smtClean="0">
                <a:latin typeface="Times New Roman" pitchFamily="18" charset="0"/>
              </a:rPr>
              <a:t>First run: Add Health:</a:t>
            </a:r>
          </a:p>
          <a:p>
            <a:pPr marL="1428750" lvl="2" eaLnBrk="1" hangingPunct="1">
              <a:buFont typeface="Arial" pitchFamily="34" charset="0"/>
              <a:buChar char="•"/>
            </a:pPr>
            <a:r>
              <a:rPr lang="en-US" sz="1600" dirty="0" smtClean="0">
                <a:latin typeface="Times New Roman" pitchFamily="18" charset="0"/>
              </a:rPr>
              <a:t> simple diffusion process </a:t>
            </a:r>
          </a:p>
          <a:p>
            <a:pPr marL="1428750" lvl="2" eaLnBrk="1" hangingPunct="1">
              <a:buFont typeface="Arial" pitchFamily="34" charset="0"/>
              <a:buChar char="•"/>
            </a:pPr>
            <a:r>
              <a:rPr lang="en-US" sz="1600" dirty="0" smtClean="0">
                <a:latin typeface="Times New Roman" pitchFamily="18" charset="0"/>
              </a:rPr>
              <a:t>dyadic probability set to 0.08</a:t>
            </a:r>
          </a:p>
          <a:p>
            <a:pPr marL="1428750" lvl="2" eaLnBrk="1" hangingPunct="1">
              <a:buFont typeface="Arial" pitchFamily="34" charset="0"/>
              <a:buChar char="•"/>
            </a:pPr>
            <a:r>
              <a:rPr lang="en-US" sz="1600" dirty="0" smtClean="0">
                <a:latin typeface="Times New Roman" pitchFamily="18" charset="0"/>
              </a:rPr>
              <a:t>500 trials in each network.</a:t>
            </a:r>
          </a:p>
          <a:p>
            <a:pPr marL="1028700" lvl="1" eaLnBrk="1" hangingPunct="1">
              <a:buFont typeface="Arial" pitchFamily="34" charset="0"/>
              <a:buChar char="•"/>
            </a:pPr>
            <a:endParaRPr lang="en-US" sz="1600" dirty="0" smtClean="0">
              <a:latin typeface="Times New Roman" pitchFamily="18" charset="0"/>
            </a:endParaRPr>
          </a:p>
          <a:p>
            <a:pPr marL="1028700" lvl="1" eaLnBrk="1" hangingPunct="1">
              <a:buFont typeface="Arial" pitchFamily="34" charset="0"/>
              <a:buChar char="•"/>
            </a:pPr>
            <a:r>
              <a:rPr lang="en-US" sz="1600" dirty="0" smtClean="0">
                <a:latin typeface="Times New Roman" pitchFamily="18" charset="0"/>
              </a:rPr>
              <a:t>Then expand to :</a:t>
            </a:r>
          </a:p>
          <a:p>
            <a:pPr marL="1428750" lvl="2" eaLnBrk="1" hangingPunct="1">
              <a:buFont typeface="Arial" pitchFamily="34" charset="0"/>
              <a:buChar char="•"/>
            </a:pPr>
            <a:r>
              <a:rPr lang="en-US" sz="1600" dirty="0" smtClean="0">
                <a:latin typeface="Times New Roman" pitchFamily="18" charset="0"/>
              </a:rPr>
              <a:t>Different assumptions of dyadic transmission probability</a:t>
            </a:r>
          </a:p>
          <a:p>
            <a:pPr marL="1428750" lvl="2" eaLnBrk="1" hangingPunct="1">
              <a:buFont typeface="Arial" pitchFamily="34" charset="0"/>
              <a:buChar char="•"/>
            </a:pPr>
            <a:r>
              <a:rPr lang="en-US" sz="1600" dirty="0" smtClean="0">
                <a:latin typeface="Times New Roman" pitchFamily="18" charset="0"/>
              </a:rPr>
              <a:t>Different data set (Facebook)</a:t>
            </a:r>
          </a:p>
          <a:p>
            <a:pPr marL="1428750" lvl="2" eaLnBrk="1" hangingPunct="1">
              <a:buFont typeface="Arial" pitchFamily="34" charset="0"/>
              <a:buChar char="•"/>
            </a:pPr>
            <a:r>
              <a:rPr lang="en-US" sz="1600" dirty="0" smtClean="0">
                <a:latin typeface="Times New Roman" pitchFamily="18" charset="0"/>
              </a:rPr>
              <a:t>Complex diffusion models</a:t>
            </a:r>
          </a:p>
          <a:p>
            <a:pPr eaLnBrk="1" hangingPunct="1"/>
            <a:endParaRPr lang="en-US" sz="1600" dirty="0">
              <a:latin typeface="Times New Roman" pitchFamily="18" charset="0"/>
            </a:endParaRPr>
          </a:p>
        </p:txBody>
      </p:sp>
      <p:sp>
        <p:nvSpPr>
          <p:cNvPr id="4" name="Text Box 4"/>
          <p:cNvSpPr txBox="1">
            <a:spLocks noChangeArrowheads="1"/>
          </p:cNvSpPr>
          <p:nvPr/>
        </p:nvSpPr>
        <p:spPr bwMode="auto">
          <a:xfrm>
            <a:off x="250825" y="29051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Network diffusion features: simulation test</a:t>
            </a:r>
            <a:endParaRPr lang="en-US" altLang="en-US" sz="2000" i="1" dirty="0"/>
          </a:p>
        </p:txBody>
      </p:sp>
    </p:spTree>
    <p:extLst>
      <p:ext uri="{BB962C8B-B14F-4D97-AF65-F5344CB8AC3E}">
        <p14:creationId xmlns:p14="http://schemas.microsoft.com/office/powerpoint/2010/main" val="26637541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4" descr="fig1"/>
          <p:cNvPicPr>
            <a:picLocks noChangeAspect="1" noChangeArrowheads="1"/>
          </p:cNvPicPr>
          <p:nvPr/>
        </p:nvPicPr>
        <p:blipFill>
          <a:blip r:embed="rId3" cstate="print">
            <a:extLst>
              <a:ext uri="{28A0092B-C50C-407E-A947-70E740481C1C}">
                <a14:useLocalDpi xmlns:a14="http://schemas.microsoft.com/office/drawing/2010/main" val="0"/>
              </a:ext>
            </a:extLst>
          </a:blip>
          <a:srcRect t="5692"/>
          <a:stretch>
            <a:fillRect/>
          </a:stretch>
        </p:blipFill>
        <p:spPr bwMode="auto">
          <a:xfrm>
            <a:off x="500063" y="1081088"/>
            <a:ext cx="7915275" cy="479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4"/>
          <p:cNvSpPr txBox="1">
            <a:spLocks noChangeArrowheads="1"/>
          </p:cNvSpPr>
          <p:nvPr/>
        </p:nvSpPr>
        <p:spPr bwMode="auto">
          <a:xfrm>
            <a:off x="250825" y="29051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Network diffusion features: simulation test</a:t>
            </a:r>
            <a:endParaRPr lang="en-US" altLang="en-US" sz="2000" i="1" dirty="0"/>
          </a:p>
        </p:txBody>
      </p:sp>
    </p:spTree>
    <p:extLst>
      <p:ext uri="{BB962C8B-B14F-4D97-AF65-F5344CB8AC3E}">
        <p14:creationId xmlns:p14="http://schemas.microsoft.com/office/powerpoint/2010/main" val="270559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3"/>
          <p:cNvSpPr>
            <a:spLocks noChangeArrowheads="1"/>
          </p:cNvSpPr>
          <p:nvPr/>
        </p:nvSpPr>
        <p:spPr bwMode="auto">
          <a:xfrm>
            <a:off x="1833563" y="16716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05475" name="Rectangle 5"/>
          <p:cNvSpPr>
            <a:spLocks noChangeArrowheads="1"/>
          </p:cNvSpPr>
          <p:nvPr/>
        </p:nvSpPr>
        <p:spPr bwMode="auto">
          <a:xfrm>
            <a:off x="2428875" y="1809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pic>
        <p:nvPicPr>
          <p:cNvPr id="105476" name="Picture 6" descr="difcurve_s13realwboxpl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50" y="1247775"/>
            <a:ext cx="6592888" cy="498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4"/>
          <p:cNvSpPr txBox="1">
            <a:spLocks noChangeArrowheads="1"/>
          </p:cNvSpPr>
          <p:nvPr/>
        </p:nvSpPr>
        <p:spPr bwMode="auto">
          <a:xfrm>
            <a:off x="250825" y="29051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Network diffusion features: simulation test</a:t>
            </a:r>
            <a:endParaRPr lang="en-US" altLang="en-US" sz="2000" i="1" dirty="0"/>
          </a:p>
        </p:txBody>
      </p:sp>
    </p:spTree>
    <p:extLst>
      <p:ext uri="{BB962C8B-B14F-4D97-AF65-F5344CB8AC3E}">
        <p14:creationId xmlns:p14="http://schemas.microsoft.com/office/powerpoint/2010/main" val="38576775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3"/>
          <p:cNvSpPr>
            <a:spLocks noChangeArrowheads="1"/>
          </p:cNvSpPr>
          <p:nvPr/>
        </p:nvSpPr>
        <p:spPr bwMode="auto">
          <a:xfrm>
            <a:off x="1833563" y="16716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06499" name="Rectangle 5"/>
          <p:cNvSpPr>
            <a:spLocks noChangeArrowheads="1"/>
          </p:cNvSpPr>
          <p:nvPr/>
        </p:nvSpPr>
        <p:spPr bwMode="auto">
          <a:xfrm>
            <a:off x="2428875" y="1809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06500" name="Rectangle 6"/>
          <p:cNvSpPr>
            <a:spLocks noChangeArrowheads="1"/>
          </p:cNvSpPr>
          <p:nvPr/>
        </p:nvSpPr>
        <p:spPr bwMode="auto">
          <a:xfrm>
            <a:off x="1828800" y="2286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pic>
        <p:nvPicPr>
          <p:cNvPr id="106501" name="Picture 7" descr="relativedifcurves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4825" y="1343025"/>
            <a:ext cx="7886700"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2" name="Text Box 8"/>
          <p:cNvSpPr txBox="1">
            <a:spLocks noChangeArrowheads="1"/>
          </p:cNvSpPr>
          <p:nvPr/>
        </p:nvSpPr>
        <p:spPr bwMode="auto">
          <a:xfrm>
            <a:off x="542925" y="5207000"/>
            <a:ext cx="781685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aseline="-25000">
                <a:solidFill>
                  <a:schemeClr val="tx1"/>
                </a:solidFill>
                <a:latin typeface="Times New Roman" pitchFamily="18" charset="0"/>
                <a:cs typeface="Arial" pitchFamily="34" charset="0"/>
              </a:defRPr>
            </a:lvl1pPr>
            <a:lvl2pPr marL="742950" indent="-285750" eaLnBrk="0" hangingPunct="0">
              <a:defRPr baseline="-25000">
                <a:solidFill>
                  <a:schemeClr val="tx1"/>
                </a:solidFill>
                <a:latin typeface="Times New Roman" pitchFamily="18" charset="0"/>
                <a:cs typeface="Arial" pitchFamily="34" charset="0"/>
              </a:defRPr>
            </a:lvl2pPr>
            <a:lvl3pPr marL="1143000" indent="-228600" eaLnBrk="0" hangingPunct="0">
              <a:defRPr baseline="-25000">
                <a:solidFill>
                  <a:schemeClr val="tx1"/>
                </a:solidFill>
                <a:latin typeface="Times New Roman" pitchFamily="18" charset="0"/>
                <a:cs typeface="Arial" pitchFamily="34" charset="0"/>
              </a:defRPr>
            </a:lvl3pPr>
            <a:lvl4pPr marL="1600200" indent="-228600" eaLnBrk="0" hangingPunct="0">
              <a:defRPr baseline="-25000">
                <a:solidFill>
                  <a:schemeClr val="tx1"/>
                </a:solidFill>
                <a:latin typeface="Times New Roman" pitchFamily="18" charset="0"/>
                <a:cs typeface="Arial" pitchFamily="34" charset="0"/>
              </a:defRPr>
            </a:lvl4pPr>
            <a:lvl5pPr marL="2057400" indent="-228600" eaLnBrk="0" hangingPunct="0">
              <a:defRPr baseline="-250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baseline="-250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baseline="-250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baseline="-250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baseline="-25000">
                <a:solidFill>
                  <a:schemeClr val="tx1"/>
                </a:solidFill>
                <a:latin typeface="Times New Roman" pitchFamily="18" charset="0"/>
                <a:cs typeface="Arial" pitchFamily="34" charset="0"/>
              </a:defRPr>
            </a:lvl9pPr>
          </a:lstStyle>
          <a:p>
            <a:pPr eaLnBrk="1" hangingPunct="1"/>
            <a:r>
              <a:rPr lang="en-US" sz="1600" baseline="0" dirty="0"/>
              <a:t>Define as a general measure of the “diffusion susceptibility” of a </a:t>
            </a:r>
            <a:r>
              <a:rPr lang="en-US" sz="1600" baseline="0" dirty="0" smtClean="0"/>
              <a:t>graph’s structure </a:t>
            </a:r>
            <a:r>
              <a:rPr lang="en-US" sz="1600" baseline="0" dirty="0"/>
              <a:t>as </a:t>
            </a:r>
            <a:r>
              <a:rPr lang="en-US" sz="1600" b="1" baseline="0" dirty="0"/>
              <a:t>the ratio of the area under the observed curve to the area under the </a:t>
            </a:r>
            <a:r>
              <a:rPr lang="en-US" sz="1600" b="1" baseline="0" dirty="0" smtClean="0"/>
              <a:t>curve for a matching random network</a:t>
            </a:r>
            <a:r>
              <a:rPr lang="en-US" sz="1600" baseline="0" dirty="0" smtClean="0"/>
              <a:t>.  </a:t>
            </a:r>
            <a:r>
              <a:rPr lang="en-US" sz="1600" baseline="0" dirty="0"/>
              <a:t>As this gets smaller than 1.0, you get effectively slower median transmission.</a:t>
            </a:r>
          </a:p>
        </p:txBody>
      </p:sp>
      <p:sp>
        <p:nvSpPr>
          <p:cNvPr id="10" name="Text Box 4"/>
          <p:cNvSpPr txBox="1">
            <a:spLocks noChangeArrowheads="1"/>
          </p:cNvSpPr>
          <p:nvPr/>
        </p:nvSpPr>
        <p:spPr bwMode="auto">
          <a:xfrm>
            <a:off x="250825" y="29051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Network diffusion features: simulation test</a:t>
            </a:r>
            <a:endParaRPr lang="en-US" altLang="en-US" sz="2000" i="1" dirty="0"/>
          </a:p>
        </p:txBody>
      </p:sp>
    </p:spTree>
    <p:extLst>
      <p:ext uri="{BB962C8B-B14F-4D97-AF65-F5344CB8AC3E}">
        <p14:creationId xmlns:p14="http://schemas.microsoft.com/office/powerpoint/2010/main" val="42020207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7522" name="Rectangle 3"/>
          <p:cNvSpPr>
            <a:spLocks noChangeArrowheads="1"/>
          </p:cNvSpPr>
          <p:nvPr/>
        </p:nvSpPr>
        <p:spPr bwMode="auto">
          <a:xfrm>
            <a:off x="1833563" y="16716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07523" name="Rectangle 5"/>
          <p:cNvSpPr>
            <a:spLocks noChangeArrowheads="1"/>
          </p:cNvSpPr>
          <p:nvPr/>
        </p:nvSpPr>
        <p:spPr bwMode="auto">
          <a:xfrm>
            <a:off x="2428875" y="1809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07524" name="Rectangle 6"/>
          <p:cNvSpPr>
            <a:spLocks noChangeArrowheads="1"/>
          </p:cNvSpPr>
          <p:nvPr/>
        </p:nvSpPr>
        <p:spPr bwMode="auto">
          <a:xfrm>
            <a:off x="1828800" y="2286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pic>
        <p:nvPicPr>
          <p:cNvPr id="107525"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r="14520"/>
          <a:stretch>
            <a:fillRect/>
          </a:stretch>
        </p:blipFill>
        <p:spPr bwMode="auto">
          <a:xfrm>
            <a:off x="1277938" y="1128713"/>
            <a:ext cx="6610350" cy="541813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740727" y="1643930"/>
            <a:ext cx="988291" cy="4295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878940" y="1643930"/>
            <a:ext cx="988291" cy="4295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844137" y="1653165"/>
            <a:ext cx="988291" cy="4295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Box 4"/>
          <p:cNvSpPr txBox="1">
            <a:spLocks noChangeArrowheads="1"/>
          </p:cNvSpPr>
          <p:nvPr/>
        </p:nvSpPr>
        <p:spPr bwMode="auto">
          <a:xfrm>
            <a:off x="250825" y="29051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Network diffusion features: simulation test</a:t>
            </a:r>
            <a:endParaRPr lang="en-US" altLang="en-US" sz="2000" i="1" dirty="0"/>
          </a:p>
        </p:txBody>
      </p:sp>
    </p:spTree>
    <p:extLst>
      <p:ext uri="{BB962C8B-B14F-4D97-AF65-F5344CB8AC3E}">
        <p14:creationId xmlns:p14="http://schemas.microsoft.com/office/powerpoint/2010/main" val="37768620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7522" name="Rectangle 3"/>
          <p:cNvSpPr>
            <a:spLocks noChangeArrowheads="1"/>
          </p:cNvSpPr>
          <p:nvPr/>
        </p:nvSpPr>
        <p:spPr bwMode="auto">
          <a:xfrm>
            <a:off x="1833563" y="16716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07523" name="Rectangle 5"/>
          <p:cNvSpPr>
            <a:spLocks noChangeArrowheads="1"/>
          </p:cNvSpPr>
          <p:nvPr/>
        </p:nvSpPr>
        <p:spPr bwMode="auto">
          <a:xfrm>
            <a:off x="2428875" y="1809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07524" name="Rectangle 6"/>
          <p:cNvSpPr>
            <a:spLocks noChangeArrowheads="1"/>
          </p:cNvSpPr>
          <p:nvPr/>
        </p:nvSpPr>
        <p:spPr bwMode="auto">
          <a:xfrm>
            <a:off x="1828800" y="2286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pic>
        <p:nvPicPr>
          <p:cNvPr id="107525"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r="14520"/>
          <a:stretch>
            <a:fillRect/>
          </a:stretch>
        </p:blipFill>
        <p:spPr bwMode="auto">
          <a:xfrm>
            <a:off x="1277938" y="1128713"/>
            <a:ext cx="6610350" cy="541813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740727" y="1643930"/>
            <a:ext cx="988291" cy="4295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844137" y="1653165"/>
            <a:ext cx="988291" cy="4295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Box 4"/>
          <p:cNvSpPr txBox="1">
            <a:spLocks noChangeArrowheads="1"/>
          </p:cNvSpPr>
          <p:nvPr/>
        </p:nvSpPr>
        <p:spPr bwMode="auto">
          <a:xfrm>
            <a:off x="250825" y="29051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Network diffusion features: simulation test</a:t>
            </a:r>
            <a:endParaRPr lang="en-US" altLang="en-US" sz="2000" i="1" dirty="0"/>
          </a:p>
        </p:txBody>
      </p:sp>
    </p:spTree>
    <p:extLst>
      <p:ext uri="{BB962C8B-B14F-4D97-AF65-F5344CB8AC3E}">
        <p14:creationId xmlns:p14="http://schemas.microsoft.com/office/powerpoint/2010/main" val="22529227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7522" name="Rectangle 3"/>
          <p:cNvSpPr>
            <a:spLocks noChangeArrowheads="1"/>
          </p:cNvSpPr>
          <p:nvPr/>
        </p:nvSpPr>
        <p:spPr bwMode="auto">
          <a:xfrm>
            <a:off x="1833563" y="16716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07523" name="Rectangle 5"/>
          <p:cNvSpPr>
            <a:spLocks noChangeArrowheads="1"/>
          </p:cNvSpPr>
          <p:nvPr/>
        </p:nvSpPr>
        <p:spPr bwMode="auto">
          <a:xfrm>
            <a:off x="2428875" y="1809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07524" name="Rectangle 6"/>
          <p:cNvSpPr>
            <a:spLocks noChangeArrowheads="1"/>
          </p:cNvSpPr>
          <p:nvPr/>
        </p:nvSpPr>
        <p:spPr bwMode="auto">
          <a:xfrm>
            <a:off x="1828800" y="2286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pic>
        <p:nvPicPr>
          <p:cNvPr id="107525"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r="14520"/>
          <a:stretch>
            <a:fillRect/>
          </a:stretch>
        </p:blipFill>
        <p:spPr bwMode="auto">
          <a:xfrm>
            <a:off x="1277938" y="1128713"/>
            <a:ext cx="6610350" cy="541813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Box 4"/>
          <p:cNvSpPr txBox="1">
            <a:spLocks noChangeArrowheads="1"/>
          </p:cNvSpPr>
          <p:nvPr/>
        </p:nvSpPr>
        <p:spPr bwMode="auto">
          <a:xfrm>
            <a:off x="250825" y="29051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Network diffusion features: simulation test</a:t>
            </a:r>
            <a:endParaRPr lang="en-US" altLang="en-US" sz="2000" i="1" dirty="0"/>
          </a:p>
        </p:txBody>
      </p:sp>
    </p:spTree>
    <p:extLst>
      <p:ext uri="{BB962C8B-B14F-4D97-AF65-F5344CB8AC3E}">
        <p14:creationId xmlns:p14="http://schemas.microsoft.com/office/powerpoint/2010/main" val="42555726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3"/>
          <p:cNvSpPr>
            <a:spLocks noChangeArrowheads="1"/>
          </p:cNvSpPr>
          <p:nvPr/>
        </p:nvSpPr>
        <p:spPr bwMode="auto">
          <a:xfrm>
            <a:off x="1833563" y="16716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08547" name="Rectangle 5"/>
          <p:cNvSpPr>
            <a:spLocks noChangeArrowheads="1"/>
          </p:cNvSpPr>
          <p:nvPr/>
        </p:nvSpPr>
        <p:spPr bwMode="auto">
          <a:xfrm>
            <a:off x="2428875" y="1809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08548" name="Rectangle 6"/>
          <p:cNvSpPr>
            <a:spLocks noChangeArrowheads="1"/>
          </p:cNvSpPr>
          <p:nvPr/>
        </p:nvSpPr>
        <p:spPr bwMode="auto">
          <a:xfrm>
            <a:off x="1828800" y="2286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pic>
        <p:nvPicPr>
          <p:cNvPr id="108549"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1375" y="990600"/>
            <a:ext cx="7442200" cy="55292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7" name="Text Box 4"/>
          <p:cNvSpPr txBox="1">
            <a:spLocks noChangeArrowheads="1"/>
          </p:cNvSpPr>
          <p:nvPr/>
        </p:nvSpPr>
        <p:spPr bwMode="auto">
          <a:xfrm>
            <a:off x="250825" y="29051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Network diffusion features: simulation test</a:t>
            </a:r>
            <a:endParaRPr lang="en-US" altLang="en-US" sz="2000" i="1" dirty="0"/>
          </a:p>
        </p:txBody>
      </p:sp>
    </p:spTree>
    <p:extLst>
      <p:ext uri="{BB962C8B-B14F-4D97-AF65-F5344CB8AC3E}">
        <p14:creationId xmlns:p14="http://schemas.microsoft.com/office/powerpoint/2010/main" val="13843302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6218" y="997527"/>
            <a:ext cx="4064702" cy="2554545"/>
          </a:xfrm>
          <a:prstGeom prst="rect">
            <a:avLst/>
          </a:prstGeom>
          <a:noFill/>
        </p:spPr>
        <p:txBody>
          <a:bodyPr wrap="none" rtlCol="0">
            <a:spAutoFit/>
          </a:bodyPr>
          <a:lstStyle/>
          <a:p>
            <a:pPr marL="457200" indent="-457200">
              <a:buAutoNum type="arabicPeriod"/>
            </a:pPr>
            <a:r>
              <a:rPr lang="en-US" dirty="0" smtClean="0"/>
              <a:t>Diffusion</a:t>
            </a:r>
          </a:p>
          <a:p>
            <a:pPr marL="914400" lvl="1" indent="-457200">
              <a:buAutoNum type="alphaUcPeriod"/>
            </a:pPr>
            <a:r>
              <a:rPr lang="en-US" dirty="0" smtClean="0"/>
              <a:t>Compartmental Models</a:t>
            </a:r>
          </a:p>
          <a:p>
            <a:pPr marL="914400" lvl="1" indent="-457200">
              <a:buAutoNum type="alphaUcPeriod"/>
            </a:pPr>
            <a:r>
              <a:rPr lang="en-US" dirty="0" smtClean="0"/>
              <a:t>Network Diffusion</a:t>
            </a:r>
          </a:p>
          <a:p>
            <a:pPr marL="1428750" lvl="2" indent="-514350">
              <a:buAutoNum type="romanLcPeriod"/>
            </a:pPr>
            <a:r>
              <a:rPr lang="en-US" dirty="0" smtClean="0"/>
              <a:t>Topology</a:t>
            </a:r>
          </a:p>
          <a:p>
            <a:pPr marL="1428750" lvl="2" indent="-514350">
              <a:buAutoNum type="romanLcPeriod"/>
            </a:pPr>
            <a:r>
              <a:rPr lang="en-US" dirty="0" smtClean="0"/>
              <a:t>Timing</a:t>
            </a:r>
          </a:p>
          <a:p>
            <a:pPr marL="1428750" lvl="2" indent="-514350">
              <a:buAutoNum type="romanLcPeriod"/>
            </a:pPr>
            <a:r>
              <a:rPr lang="en-US" dirty="0" smtClean="0"/>
              <a:t>Structural Transmission</a:t>
            </a:r>
          </a:p>
          <a:p>
            <a:pPr marL="1828800" lvl="3" indent="-457200">
              <a:buAutoNum type="alphaLcPeriod"/>
            </a:pPr>
            <a:r>
              <a:rPr lang="en-US" dirty="0" smtClean="0"/>
              <a:t>Complex contagion</a:t>
            </a:r>
          </a:p>
          <a:p>
            <a:pPr marL="457200" indent="-457200">
              <a:buAutoNum type="arabicPeriod"/>
            </a:pPr>
            <a:r>
              <a:rPr lang="en-US" dirty="0" smtClean="0"/>
              <a:t>Peer Influence</a:t>
            </a:r>
            <a:endParaRPr lang="en-US" dirty="0"/>
          </a:p>
        </p:txBody>
      </p:sp>
    </p:spTree>
    <p:extLst>
      <p:ext uri="{BB962C8B-B14F-4D97-AF65-F5344CB8AC3E}">
        <p14:creationId xmlns:p14="http://schemas.microsoft.com/office/powerpoint/2010/main" val="4096858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559837" y="1268963"/>
            <a:ext cx="7807519"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800" dirty="0">
                <a:latin typeface="Times New Roman" pitchFamily="18" charset="0"/>
              </a:rPr>
              <a:t>Traditional “core group” models have a local-vision understanding of risk: those with lots of ties (high degree) are the focus for intervention and actions.</a:t>
            </a:r>
          </a:p>
          <a:p>
            <a:pPr eaLnBrk="1" hangingPunct="1"/>
            <a:endParaRPr lang="en-US" altLang="en-US" sz="1800" dirty="0">
              <a:latin typeface="Times New Roman" pitchFamily="18" charset="0"/>
            </a:endParaRPr>
          </a:p>
          <a:p>
            <a:pPr eaLnBrk="1" hangingPunct="1">
              <a:buFontTx/>
              <a:buChar char="•"/>
            </a:pPr>
            <a:r>
              <a:rPr lang="en-US" altLang="en-US" sz="1800" dirty="0">
                <a:latin typeface="Times New Roman" pitchFamily="18" charset="0"/>
              </a:rPr>
              <a:t>In the short time-windows necessary for STD transfer, </a:t>
            </a:r>
            <a:r>
              <a:rPr lang="en-US" altLang="en-US" sz="1800" i="1" dirty="0">
                <a:latin typeface="Times New Roman" pitchFamily="18" charset="0"/>
              </a:rPr>
              <a:t>low-degree networks </a:t>
            </a:r>
            <a:r>
              <a:rPr lang="en-US" altLang="en-US" sz="1800" dirty="0">
                <a:latin typeface="Times New Roman" pitchFamily="18" charset="0"/>
              </a:rPr>
              <a:t>are the relevant features for transmission.  What sorts of networks emerge when average degree (in the short run) is held to small numbers?</a:t>
            </a:r>
          </a:p>
          <a:p>
            <a:pPr eaLnBrk="1" hangingPunct="1"/>
            <a:endParaRPr lang="en-US" altLang="en-US" sz="1800" dirty="0">
              <a:latin typeface="Times New Roman" pitchFamily="18" charset="0"/>
            </a:endParaRPr>
          </a:p>
          <a:p>
            <a:pPr eaLnBrk="1" hangingPunct="1">
              <a:buFontTx/>
              <a:buChar char="•"/>
            </a:pPr>
            <a:r>
              <a:rPr lang="en-US" altLang="en-US" sz="1800" dirty="0">
                <a:latin typeface="Times New Roman" pitchFamily="18" charset="0"/>
              </a:rPr>
              <a:t>How does the shape of the degree distribution matter? If activity is homogeneous do we get fundamentally different networks than if it is very heterogeneous?</a:t>
            </a:r>
          </a:p>
          <a:p>
            <a:pPr eaLnBrk="1" hangingPunct="1"/>
            <a:endParaRPr lang="en-US" altLang="en-US" sz="1800" dirty="0">
              <a:latin typeface="Times New Roman" pitchFamily="18" charset="0"/>
            </a:endParaRPr>
          </a:p>
        </p:txBody>
      </p:sp>
      <p:sp>
        <p:nvSpPr>
          <p:cNvPr id="4" name="Text Box 4"/>
          <p:cNvSpPr txBox="1">
            <a:spLocks noChangeArrowheads="1"/>
          </p:cNvSpPr>
          <p:nvPr/>
        </p:nvSpPr>
        <p:spPr bwMode="auto">
          <a:xfrm>
            <a:off x="250825" y="29051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A closer look at emerging connectivity</a:t>
            </a:r>
            <a:endParaRPr lang="en-US" altLang="en-US" sz="2000" i="1" dirty="0"/>
          </a:p>
        </p:txBody>
      </p:sp>
    </p:spTree>
    <p:extLst>
      <p:ext uri="{BB962C8B-B14F-4D97-AF65-F5344CB8AC3E}">
        <p14:creationId xmlns:p14="http://schemas.microsoft.com/office/powerpoint/2010/main" val="41232726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7950" y="1731963"/>
            <a:ext cx="1889125" cy="120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6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4775" y="3149600"/>
            <a:ext cx="1835150" cy="291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8200" y="1749425"/>
            <a:ext cx="1806575" cy="121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7725" y="3189288"/>
            <a:ext cx="1714500" cy="287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5425" y="3201988"/>
            <a:ext cx="1816100" cy="287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3"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70500" y="1749425"/>
            <a:ext cx="1806575" cy="121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4"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88200" y="1749425"/>
            <a:ext cx="1806575" cy="121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5"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19950" y="3201988"/>
            <a:ext cx="1787525" cy="287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706" name="Text Box 10"/>
          <p:cNvSpPr txBox="1">
            <a:spLocks noChangeArrowheads="1"/>
          </p:cNvSpPr>
          <p:nvPr/>
        </p:nvSpPr>
        <p:spPr bwMode="auto">
          <a:xfrm>
            <a:off x="63500" y="2057400"/>
            <a:ext cx="12890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a:latin typeface="Times New Roman" pitchFamily="18" charset="0"/>
              </a:rPr>
              <a:t>Partner</a:t>
            </a:r>
          </a:p>
          <a:p>
            <a:pPr algn="ctr" eaLnBrk="1" hangingPunct="1"/>
            <a:r>
              <a:rPr lang="en-US" altLang="en-US">
                <a:latin typeface="Times New Roman" pitchFamily="18" charset="0"/>
              </a:rPr>
              <a:t>Distribution</a:t>
            </a:r>
          </a:p>
        </p:txBody>
      </p:sp>
      <p:sp>
        <p:nvSpPr>
          <p:cNvPr id="29707" name="Text Box 11"/>
          <p:cNvSpPr txBox="1">
            <a:spLocks noChangeArrowheads="1"/>
          </p:cNvSpPr>
          <p:nvPr/>
        </p:nvSpPr>
        <p:spPr bwMode="auto">
          <a:xfrm>
            <a:off x="82550" y="4152900"/>
            <a:ext cx="12509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a:latin typeface="Times New Roman" pitchFamily="18" charset="0"/>
              </a:rPr>
              <a:t>Component</a:t>
            </a:r>
          </a:p>
          <a:p>
            <a:pPr algn="ctr" eaLnBrk="1" hangingPunct="1"/>
            <a:r>
              <a:rPr lang="en-US" altLang="en-US">
                <a:latin typeface="Times New Roman" pitchFamily="18" charset="0"/>
              </a:rPr>
              <a:t>Size/Shape</a:t>
            </a:r>
          </a:p>
        </p:txBody>
      </p:sp>
      <p:sp>
        <p:nvSpPr>
          <p:cNvPr id="29708" name="Text Box 12"/>
          <p:cNvSpPr txBox="1">
            <a:spLocks noChangeArrowheads="1"/>
          </p:cNvSpPr>
          <p:nvPr/>
        </p:nvSpPr>
        <p:spPr bwMode="auto">
          <a:xfrm>
            <a:off x="2714625" y="1168400"/>
            <a:ext cx="4527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latin typeface="Times New Roman" pitchFamily="18" charset="0"/>
              </a:rPr>
              <a:t>Emergent Connectivity in low-degree networks</a:t>
            </a:r>
          </a:p>
        </p:txBody>
      </p:sp>
      <p:sp>
        <p:nvSpPr>
          <p:cNvPr id="14" name="Text Box 4"/>
          <p:cNvSpPr txBox="1">
            <a:spLocks noChangeArrowheads="1"/>
          </p:cNvSpPr>
          <p:nvPr/>
        </p:nvSpPr>
        <p:spPr bwMode="auto">
          <a:xfrm>
            <a:off x="250825" y="29051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A closer look at emerging connectivity</a:t>
            </a:r>
            <a:endParaRPr lang="en-US" altLang="en-US" sz="2000" i="1" dirty="0"/>
          </a:p>
        </p:txBody>
      </p:sp>
    </p:spTree>
    <p:extLst>
      <p:ext uri="{BB962C8B-B14F-4D97-AF65-F5344CB8AC3E}">
        <p14:creationId xmlns:p14="http://schemas.microsoft.com/office/powerpoint/2010/main" val="2915779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423426" y="1447417"/>
            <a:ext cx="4510087" cy="4757737"/>
          </a:xfrm>
          <a:prstGeom prst="rect">
            <a:avLst/>
          </a:prstGeom>
          <a:solidFill>
            <a:srgbClr val="FFFFFF"/>
          </a:solidFill>
          <a:ln w="9525">
            <a:solidFill>
              <a:schemeClr val="tx1"/>
            </a:solidFill>
            <a:miter lim="800000"/>
            <a:headEnd/>
            <a:tailEnd/>
          </a:ln>
          <a:effec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pic>
        <p:nvPicPr>
          <p:cNvPr id="307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563" y="5411788"/>
            <a:ext cx="1333500" cy="75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4" name="Picture 5" descr="bigNet_fig1">
            <a:hlinkClick r:id="rId5" action="ppaction://hlinkfile"/>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3275" y="1516063"/>
            <a:ext cx="3967163" cy="463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LDCore2b">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150287" y="1447417"/>
            <a:ext cx="3657046" cy="3150442"/>
          </a:xfrm>
          <a:prstGeom prst="rect">
            <a:avLst/>
          </a:prstGeom>
        </p:spPr>
      </p:pic>
      <p:sp>
        <p:nvSpPr>
          <p:cNvPr id="7" name="Text Box 4"/>
          <p:cNvSpPr txBox="1">
            <a:spLocks noChangeArrowheads="1"/>
          </p:cNvSpPr>
          <p:nvPr/>
        </p:nvSpPr>
        <p:spPr bwMode="auto">
          <a:xfrm>
            <a:off x="250825" y="29051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A closer look at emerging connectivity</a:t>
            </a:r>
            <a:endParaRPr lang="en-US" altLang="en-US" sz="2000" i="1" dirty="0"/>
          </a:p>
        </p:txBody>
      </p:sp>
    </p:spTree>
    <p:extLst>
      <p:ext uri="{BB962C8B-B14F-4D97-AF65-F5344CB8AC3E}">
        <p14:creationId xmlns:p14="http://schemas.microsoft.com/office/powerpoint/2010/main" val="1166727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6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663" y="886691"/>
            <a:ext cx="8104187" cy="5830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p:cNvGrpSpPr/>
          <p:nvPr/>
        </p:nvGrpSpPr>
        <p:grpSpPr>
          <a:xfrm>
            <a:off x="4219575" y="974725"/>
            <a:ext cx="4079875" cy="5245100"/>
            <a:chOff x="4219575" y="974725"/>
            <a:chExt cx="4079875" cy="5245100"/>
          </a:xfrm>
        </p:grpSpPr>
        <p:pic>
          <p:nvPicPr>
            <p:cNvPr id="32772" name="Picture 4" descr="LD_CompCur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3863" y="974725"/>
              <a:ext cx="4065587" cy="5208588"/>
            </a:xfrm>
            <a:prstGeom prst="rect">
              <a:avLst/>
            </a:prstGeom>
            <a:noFill/>
            <a:extLst>
              <a:ext uri="{909E8E84-426E-40DD-AFC4-6F175D3DCCD1}">
                <a14:hiddenFill xmlns:a14="http://schemas.microsoft.com/office/drawing/2010/main">
                  <a:solidFill>
                    <a:srgbClr val="FFFFFF"/>
                  </a:solidFill>
                </a14:hiddenFill>
              </a:ext>
            </a:extLst>
          </p:spPr>
        </p:pic>
        <p:pic>
          <p:nvPicPr>
            <p:cNvPr id="32773" name="Picture 5" descr="LD_BiCompCur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9575" y="1541463"/>
              <a:ext cx="3997325" cy="46783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2035175" y="2065338"/>
            <a:ext cx="6291263" cy="4143375"/>
            <a:chOff x="2035175" y="2065338"/>
            <a:chExt cx="6291263" cy="4143375"/>
          </a:xfrm>
        </p:grpSpPr>
        <p:pic>
          <p:nvPicPr>
            <p:cNvPr id="32774" name="Picture 6" descr="SF_CompCurv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5175" y="2065338"/>
              <a:ext cx="6291263" cy="4143375"/>
            </a:xfrm>
            <a:prstGeom prst="rect">
              <a:avLst/>
            </a:prstGeom>
            <a:noFill/>
            <a:extLst>
              <a:ext uri="{909E8E84-426E-40DD-AFC4-6F175D3DCCD1}">
                <a14:hiddenFill xmlns:a14="http://schemas.microsoft.com/office/drawing/2010/main">
                  <a:solidFill>
                    <a:srgbClr val="FFFFFF"/>
                  </a:solidFill>
                </a14:hiddenFill>
              </a:ext>
            </a:extLst>
          </p:spPr>
        </p:pic>
        <p:pic>
          <p:nvPicPr>
            <p:cNvPr id="32775" name="Picture 7" descr="SF_BICompCur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3763" y="4606925"/>
              <a:ext cx="6105525" cy="15795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776" name="Group 8"/>
          <p:cNvGrpSpPr>
            <a:grpSpLocks/>
          </p:cNvGrpSpPr>
          <p:nvPr/>
        </p:nvGrpSpPr>
        <p:grpSpPr bwMode="auto">
          <a:xfrm>
            <a:off x="3719513" y="1176338"/>
            <a:ext cx="1524000" cy="5062537"/>
            <a:chOff x="2343" y="741"/>
            <a:chExt cx="960" cy="3189"/>
          </a:xfrm>
        </p:grpSpPr>
        <p:sp>
          <p:nvSpPr>
            <p:cNvPr id="32777" name="Line 9"/>
            <p:cNvSpPr>
              <a:spLocks noChangeShapeType="1"/>
            </p:cNvSpPr>
            <p:nvPr/>
          </p:nvSpPr>
          <p:spPr bwMode="auto">
            <a:xfrm flipV="1">
              <a:off x="2496" y="2847"/>
              <a:ext cx="1" cy="1065"/>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2778" name="Picture 10"/>
            <p:cNvPicPr>
              <a:picLocks noChangeAspect="1" noChangeArrowheads="1"/>
            </p:cNvPicPr>
            <p:nvPr/>
          </p:nvPicPr>
          <p:blipFill>
            <a:blip r:embed="rId7" cstate="print">
              <a:extLst>
                <a:ext uri="{28A0092B-C50C-407E-A947-70E740481C1C}">
                  <a14:useLocalDpi xmlns:a14="http://schemas.microsoft.com/office/drawing/2010/main" val="0"/>
                </a:ext>
              </a:extLst>
            </a:blip>
            <a:srcRect t="16478"/>
            <a:stretch>
              <a:fillRect/>
            </a:stretch>
          </p:blipFill>
          <p:spPr bwMode="auto">
            <a:xfrm>
              <a:off x="2343" y="2616"/>
              <a:ext cx="282" cy="354"/>
            </a:xfrm>
            <a:prstGeom prst="rect">
              <a:avLst/>
            </a:prstGeom>
            <a:noFill/>
            <a:ln w="9525">
              <a:solidFill>
                <a:srgbClr val="0000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779" name="Line 11"/>
            <p:cNvSpPr>
              <a:spLocks noChangeShapeType="1"/>
            </p:cNvSpPr>
            <p:nvPr/>
          </p:nvSpPr>
          <p:spPr bwMode="auto">
            <a:xfrm flipH="1" flipV="1">
              <a:off x="2689" y="1879"/>
              <a:ext cx="5" cy="2021"/>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2780" name="Picture 12"/>
            <p:cNvPicPr>
              <a:picLocks noChangeAspect="1" noChangeArrowheads="1"/>
            </p:cNvPicPr>
            <p:nvPr/>
          </p:nvPicPr>
          <p:blipFill>
            <a:blip r:embed="rId8" cstate="print">
              <a:extLst>
                <a:ext uri="{28A0092B-C50C-407E-A947-70E740481C1C}">
                  <a14:useLocalDpi xmlns:a14="http://schemas.microsoft.com/office/drawing/2010/main" val="0"/>
                </a:ext>
              </a:extLst>
            </a:blip>
            <a:srcRect t="15454"/>
            <a:stretch>
              <a:fillRect/>
            </a:stretch>
          </p:blipFill>
          <p:spPr bwMode="auto">
            <a:xfrm>
              <a:off x="2574" y="1669"/>
              <a:ext cx="242" cy="328"/>
            </a:xfrm>
            <a:prstGeom prst="rect">
              <a:avLst/>
            </a:prstGeom>
            <a:noFill/>
            <a:ln w="9525">
              <a:solidFill>
                <a:srgbClr val="0000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781" name="Line 13"/>
            <p:cNvSpPr>
              <a:spLocks noChangeShapeType="1"/>
            </p:cNvSpPr>
            <p:nvPr/>
          </p:nvSpPr>
          <p:spPr bwMode="auto">
            <a:xfrm flipH="1" flipV="1">
              <a:off x="2947" y="1520"/>
              <a:ext cx="11" cy="2410"/>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782" name="Line 14"/>
            <p:cNvSpPr>
              <a:spLocks noChangeShapeType="1"/>
            </p:cNvSpPr>
            <p:nvPr/>
          </p:nvSpPr>
          <p:spPr bwMode="auto">
            <a:xfrm flipH="1" flipV="1">
              <a:off x="3151" y="1029"/>
              <a:ext cx="5" cy="2877"/>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2783" name="Picture 15"/>
            <p:cNvPicPr>
              <a:picLocks noChangeAspect="1" noChangeArrowheads="1"/>
            </p:cNvPicPr>
            <p:nvPr/>
          </p:nvPicPr>
          <p:blipFill>
            <a:blip r:embed="rId9" cstate="print">
              <a:extLst>
                <a:ext uri="{28A0092B-C50C-407E-A947-70E740481C1C}">
                  <a14:useLocalDpi xmlns:a14="http://schemas.microsoft.com/office/drawing/2010/main" val="0"/>
                </a:ext>
              </a:extLst>
            </a:blip>
            <a:srcRect t="13611"/>
            <a:stretch>
              <a:fillRect/>
            </a:stretch>
          </p:blipFill>
          <p:spPr bwMode="auto">
            <a:xfrm>
              <a:off x="2801" y="1247"/>
              <a:ext cx="286" cy="360"/>
            </a:xfrm>
            <a:prstGeom prst="rect">
              <a:avLst/>
            </a:prstGeom>
            <a:noFill/>
            <a:ln w="9525">
              <a:solidFill>
                <a:srgbClr val="0000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84" name="Picture 16"/>
            <p:cNvPicPr>
              <a:picLocks noChangeAspect="1" noChangeArrowheads="1"/>
            </p:cNvPicPr>
            <p:nvPr/>
          </p:nvPicPr>
          <p:blipFill>
            <a:blip r:embed="rId10" cstate="print">
              <a:extLst>
                <a:ext uri="{28A0092B-C50C-407E-A947-70E740481C1C}">
                  <a14:useLocalDpi xmlns:a14="http://schemas.microsoft.com/office/drawing/2010/main" val="0"/>
                </a:ext>
              </a:extLst>
            </a:blip>
            <a:srcRect t="16570"/>
            <a:stretch>
              <a:fillRect/>
            </a:stretch>
          </p:blipFill>
          <p:spPr bwMode="auto">
            <a:xfrm>
              <a:off x="3010" y="741"/>
              <a:ext cx="293" cy="375"/>
            </a:xfrm>
            <a:prstGeom prst="rect">
              <a:avLst/>
            </a:prstGeom>
            <a:noFill/>
            <a:ln w="9525">
              <a:solidFill>
                <a:srgbClr val="0000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TextBox 1"/>
          <p:cNvSpPr txBox="1"/>
          <p:nvPr/>
        </p:nvSpPr>
        <p:spPr>
          <a:xfrm>
            <a:off x="1441036" y="1394115"/>
            <a:ext cx="2577050" cy="1169551"/>
          </a:xfrm>
          <a:prstGeom prst="rect">
            <a:avLst/>
          </a:prstGeom>
          <a:noFill/>
        </p:spPr>
        <p:txBody>
          <a:bodyPr wrap="square" rtlCol="0">
            <a:spAutoFit/>
          </a:bodyPr>
          <a:lstStyle/>
          <a:p>
            <a:r>
              <a:rPr lang="en-US" sz="1400" dirty="0" smtClean="0">
                <a:solidFill>
                  <a:srgbClr val="000000"/>
                </a:solidFill>
              </a:rPr>
              <a:t>In both distributions, a giant component &amp; reconnected core emerges as density increases, </a:t>
            </a:r>
            <a:r>
              <a:rPr lang="en-US" sz="1400" i="1" dirty="0" smtClean="0">
                <a:solidFill>
                  <a:srgbClr val="000000"/>
                </a:solidFill>
              </a:rPr>
              <a:t>but at very different speeds and ultimate extent.</a:t>
            </a:r>
            <a:endParaRPr lang="en-US" sz="1400" i="1" dirty="0">
              <a:solidFill>
                <a:srgbClr val="000000"/>
              </a:solidFill>
            </a:endParaRPr>
          </a:p>
        </p:txBody>
      </p:sp>
      <p:sp>
        <p:nvSpPr>
          <p:cNvPr id="21" name="Text Box 4"/>
          <p:cNvSpPr txBox="1">
            <a:spLocks noChangeArrowheads="1"/>
          </p:cNvSpPr>
          <p:nvPr/>
        </p:nvSpPr>
        <p:spPr bwMode="auto">
          <a:xfrm>
            <a:off x="250825" y="29051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A closer look at emerging connectivity</a:t>
            </a:r>
            <a:endParaRPr lang="en-US" altLang="en-US" sz="2000" i="1" dirty="0"/>
          </a:p>
        </p:txBody>
      </p:sp>
    </p:spTree>
    <p:extLst>
      <p:ext uri="{BB962C8B-B14F-4D97-AF65-F5344CB8AC3E}">
        <p14:creationId xmlns:p14="http://schemas.microsoft.com/office/powerpoint/2010/main" val="33235376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27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Text Box 2"/>
          <p:cNvSpPr txBox="1">
            <a:spLocks noChangeArrowheads="1"/>
          </p:cNvSpPr>
          <p:nvPr/>
        </p:nvSpPr>
        <p:spPr bwMode="auto">
          <a:xfrm>
            <a:off x="536575" y="1127125"/>
            <a:ext cx="8123238"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i="1" dirty="0">
                <a:latin typeface="Times New Roman" pitchFamily="18" charset="0"/>
              </a:rPr>
              <a:t>Very small </a:t>
            </a:r>
            <a:r>
              <a:rPr lang="en-US" altLang="en-US" dirty="0">
                <a:latin typeface="Times New Roman" pitchFamily="18" charset="0"/>
              </a:rPr>
              <a:t>changes in degree generate a quick cascade to large connected components.  While not quite as rapid, STD cores follow a similar pattern, emerging rapidly and rising steadily with small changes in the degree distribution.</a:t>
            </a:r>
          </a:p>
          <a:p>
            <a:pPr eaLnBrk="1" hangingPunct="1"/>
            <a:endParaRPr lang="en-US" altLang="en-US" dirty="0">
              <a:latin typeface="Times New Roman" pitchFamily="18" charset="0"/>
            </a:endParaRPr>
          </a:p>
          <a:p>
            <a:pPr eaLnBrk="1" hangingPunct="1"/>
            <a:r>
              <a:rPr lang="en-US" altLang="en-US" dirty="0">
                <a:latin typeface="Times New Roman" pitchFamily="18" charset="0"/>
              </a:rPr>
              <a:t>This suggests that, even in </a:t>
            </a:r>
            <a:r>
              <a:rPr lang="en-US" altLang="en-US" i="1" dirty="0">
                <a:latin typeface="Times New Roman" pitchFamily="18" charset="0"/>
              </a:rPr>
              <a:t>the short run</a:t>
            </a:r>
            <a:r>
              <a:rPr lang="en-US" altLang="en-US" dirty="0">
                <a:latin typeface="Times New Roman" pitchFamily="18" charset="0"/>
              </a:rPr>
              <a:t> (days or weeks, in some populations) large connected cores can emerge covering the majority of the interacting population, which can sustain disease.</a:t>
            </a:r>
          </a:p>
          <a:p>
            <a:pPr eaLnBrk="1" hangingPunct="1"/>
            <a:endParaRPr lang="en-US" altLang="en-US" dirty="0">
              <a:latin typeface="Times New Roman" pitchFamily="18" charset="0"/>
            </a:endParaRPr>
          </a:p>
          <a:p>
            <a:pPr eaLnBrk="1" hangingPunct="1"/>
            <a:r>
              <a:rPr lang="en-US" altLang="en-US" dirty="0">
                <a:latin typeface="Times New Roman" pitchFamily="18" charset="0"/>
              </a:rPr>
              <a:t>The analogous curve for the long-tailed (“scale free”) distribution is gentler: with components emerging slowly and bicomponents never reaching a large set.  </a:t>
            </a:r>
          </a:p>
        </p:txBody>
      </p:sp>
      <p:sp>
        <p:nvSpPr>
          <p:cNvPr id="4" name="Text Box 4"/>
          <p:cNvSpPr txBox="1">
            <a:spLocks noChangeArrowheads="1"/>
          </p:cNvSpPr>
          <p:nvPr/>
        </p:nvSpPr>
        <p:spPr bwMode="auto">
          <a:xfrm>
            <a:off x="250825" y="29051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A closer look at emerging connectivity</a:t>
            </a:r>
            <a:endParaRPr lang="en-US" altLang="en-US" sz="2000" i="1" dirty="0"/>
          </a:p>
        </p:txBody>
      </p:sp>
    </p:spTree>
    <p:extLst>
      <p:ext uri="{BB962C8B-B14F-4D97-AF65-F5344CB8AC3E}">
        <p14:creationId xmlns:p14="http://schemas.microsoft.com/office/powerpoint/2010/main" val="8055505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663" y="942109"/>
            <a:ext cx="8104187" cy="5774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3795" name="Group 4"/>
          <p:cNvGrpSpPr>
            <a:grpSpLocks/>
          </p:cNvGrpSpPr>
          <p:nvPr/>
        </p:nvGrpSpPr>
        <p:grpSpPr bwMode="auto">
          <a:xfrm>
            <a:off x="4219575" y="974725"/>
            <a:ext cx="4079875" cy="5245100"/>
            <a:chOff x="2658" y="614"/>
            <a:chExt cx="2570" cy="3304"/>
          </a:xfrm>
        </p:grpSpPr>
        <p:pic>
          <p:nvPicPr>
            <p:cNvPr id="33802" name="Picture 5" descr="LD_CompCur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 y="614"/>
              <a:ext cx="2561" cy="3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3" name="Picture 6" descr="LD_BiCompCur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8" y="971"/>
              <a:ext cx="2518" cy="2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3796" name="Group 7"/>
          <p:cNvGrpSpPr>
            <a:grpSpLocks/>
          </p:cNvGrpSpPr>
          <p:nvPr/>
        </p:nvGrpSpPr>
        <p:grpSpPr bwMode="auto">
          <a:xfrm>
            <a:off x="2035175" y="2065338"/>
            <a:ext cx="6291263" cy="4143375"/>
            <a:chOff x="1282" y="1301"/>
            <a:chExt cx="3963" cy="2610"/>
          </a:xfrm>
        </p:grpSpPr>
        <p:pic>
          <p:nvPicPr>
            <p:cNvPr id="33800" name="Picture 8" descr="SF_CompCurv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2" y="1301"/>
              <a:ext cx="3963" cy="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1" name="Picture 9" descr="SF_BICompCur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63" y="2902"/>
              <a:ext cx="3846" cy="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3797" name="Text Box 10"/>
          <p:cNvSpPr txBox="1">
            <a:spLocks noChangeArrowheads="1"/>
          </p:cNvSpPr>
          <p:nvPr/>
        </p:nvSpPr>
        <p:spPr bwMode="auto">
          <a:xfrm>
            <a:off x="1593850" y="1169988"/>
            <a:ext cx="26574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800" dirty="0">
                <a:solidFill>
                  <a:srgbClr val="000000"/>
                </a:solidFill>
              </a:rPr>
              <a:t>What distinguishes these two distributions?</a:t>
            </a:r>
          </a:p>
        </p:txBody>
      </p:sp>
      <p:sp>
        <p:nvSpPr>
          <p:cNvPr id="34827" name="Text Box 11"/>
          <p:cNvSpPr txBox="1">
            <a:spLocks noChangeArrowheads="1"/>
          </p:cNvSpPr>
          <p:nvPr/>
        </p:nvSpPr>
        <p:spPr bwMode="auto">
          <a:xfrm>
            <a:off x="2070100" y="2160588"/>
            <a:ext cx="844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solidFill>
                  <a:srgbClr val="000000"/>
                </a:solidFill>
              </a:rPr>
              <a:t>Shape</a:t>
            </a:r>
          </a:p>
        </p:txBody>
      </p:sp>
      <p:sp>
        <p:nvSpPr>
          <p:cNvPr id="14" name="Text Box 4"/>
          <p:cNvSpPr txBox="1">
            <a:spLocks noChangeArrowheads="1"/>
          </p:cNvSpPr>
          <p:nvPr/>
        </p:nvSpPr>
        <p:spPr bwMode="auto">
          <a:xfrm>
            <a:off x="250825" y="29051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A closer look at emerging connectivity</a:t>
            </a:r>
            <a:endParaRPr lang="en-US" altLang="en-US" sz="2000" i="1" dirty="0"/>
          </a:p>
        </p:txBody>
      </p:sp>
    </p:spTree>
    <p:extLst>
      <p:ext uri="{BB962C8B-B14F-4D97-AF65-F5344CB8AC3E}">
        <p14:creationId xmlns:p14="http://schemas.microsoft.com/office/powerpoint/2010/main" val="31177619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3"/>
          <p:cNvSpPr txBox="1">
            <a:spLocks noChangeArrowheads="1"/>
          </p:cNvSpPr>
          <p:nvPr/>
        </p:nvSpPr>
        <p:spPr bwMode="auto">
          <a:xfrm>
            <a:off x="574675" y="1036638"/>
            <a:ext cx="50673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What distinguishes these two distributions?  Shape: </a:t>
            </a:r>
          </a:p>
        </p:txBody>
      </p:sp>
      <p:grpSp>
        <p:nvGrpSpPr>
          <p:cNvPr id="34819" name="Group 4"/>
          <p:cNvGrpSpPr>
            <a:grpSpLocks/>
          </p:cNvGrpSpPr>
          <p:nvPr/>
        </p:nvGrpSpPr>
        <p:grpSpPr bwMode="auto">
          <a:xfrm>
            <a:off x="1428750" y="1990725"/>
            <a:ext cx="5753100" cy="3924300"/>
            <a:chOff x="1572" y="1386"/>
            <a:chExt cx="2538" cy="1416"/>
          </a:xfrm>
        </p:grpSpPr>
        <p:sp>
          <p:nvSpPr>
            <p:cNvPr id="34823" name="Line 5"/>
            <p:cNvSpPr>
              <a:spLocks noChangeShapeType="1"/>
            </p:cNvSpPr>
            <p:nvPr/>
          </p:nvSpPr>
          <p:spPr bwMode="auto">
            <a:xfrm>
              <a:off x="1674" y="1386"/>
              <a:ext cx="12" cy="141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824" name="Line 6"/>
            <p:cNvSpPr>
              <a:spLocks noChangeShapeType="1"/>
            </p:cNvSpPr>
            <p:nvPr/>
          </p:nvSpPr>
          <p:spPr bwMode="auto">
            <a:xfrm>
              <a:off x="1572" y="2694"/>
              <a:ext cx="19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825" name="Freeform 7"/>
            <p:cNvSpPr>
              <a:spLocks/>
            </p:cNvSpPr>
            <p:nvPr/>
          </p:nvSpPr>
          <p:spPr bwMode="auto">
            <a:xfrm>
              <a:off x="1710" y="1781"/>
              <a:ext cx="918" cy="907"/>
            </a:xfrm>
            <a:custGeom>
              <a:avLst/>
              <a:gdLst>
                <a:gd name="T0" fmla="*/ 0 w 918"/>
                <a:gd name="T1" fmla="*/ 907 h 907"/>
                <a:gd name="T2" fmla="*/ 408 w 918"/>
                <a:gd name="T3" fmla="*/ 7 h 907"/>
                <a:gd name="T4" fmla="*/ 918 w 918"/>
                <a:gd name="T5" fmla="*/ 865 h 907"/>
                <a:gd name="T6" fmla="*/ 0 60000 65536"/>
                <a:gd name="T7" fmla="*/ 0 60000 65536"/>
                <a:gd name="T8" fmla="*/ 0 60000 65536"/>
              </a:gdLst>
              <a:ahLst/>
              <a:cxnLst>
                <a:cxn ang="T6">
                  <a:pos x="T0" y="T1"/>
                </a:cxn>
                <a:cxn ang="T7">
                  <a:pos x="T2" y="T3"/>
                </a:cxn>
                <a:cxn ang="T8">
                  <a:pos x="T4" y="T5"/>
                </a:cxn>
              </a:cxnLst>
              <a:rect l="0" t="0" r="r" b="b"/>
              <a:pathLst>
                <a:path w="918" h="907">
                  <a:moveTo>
                    <a:pt x="0" y="907"/>
                  </a:moveTo>
                  <a:cubicBezTo>
                    <a:pt x="68" y="757"/>
                    <a:pt x="255" y="14"/>
                    <a:pt x="408" y="7"/>
                  </a:cubicBezTo>
                  <a:cubicBezTo>
                    <a:pt x="561" y="0"/>
                    <a:pt x="812" y="686"/>
                    <a:pt x="918" y="86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826" name="Freeform 8"/>
            <p:cNvSpPr>
              <a:spLocks/>
            </p:cNvSpPr>
            <p:nvPr/>
          </p:nvSpPr>
          <p:spPr bwMode="auto">
            <a:xfrm>
              <a:off x="1698" y="1698"/>
              <a:ext cx="2412" cy="918"/>
            </a:xfrm>
            <a:custGeom>
              <a:avLst/>
              <a:gdLst>
                <a:gd name="T0" fmla="*/ 0 w 2412"/>
                <a:gd name="T1" fmla="*/ 0 h 918"/>
                <a:gd name="T2" fmla="*/ 1026 w 2412"/>
                <a:gd name="T3" fmla="*/ 684 h 918"/>
                <a:gd name="T4" fmla="*/ 2412 w 2412"/>
                <a:gd name="T5" fmla="*/ 918 h 918"/>
                <a:gd name="T6" fmla="*/ 0 60000 65536"/>
                <a:gd name="T7" fmla="*/ 0 60000 65536"/>
                <a:gd name="T8" fmla="*/ 0 60000 65536"/>
              </a:gdLst>
              <a:ahLst/>
              <a:cxnLst>
                <a:cxn ang="T6">
                  <a:pos x="T0" y="T1"/>
                </a:cxn>
                <a:cxn ang="T7">
                  <a:pos x="T2" y="T3"/>
                </a:cxn>
                <a:cxn ang="T8">
                  <a:pos x="T4" y="T5"/>
                </a:cxn>
              </a:cxnLst>
              <a:rect l="0" t="0" r="r" b="b"/>
              <a:pathLst>
                <a:path w="2412" h="918">
                  <a:moveTo>
                    <a:pt x="0" y="0"/>
                  </a:moveTo>
                  <a:cubicBezTo>
                    <a:pt x="171" y="114"/>
                    <a:pt x="624" y="531"/>
                    <a:pt x="1026" y="684"/>
                  </a:cubicBezTo>
                  <a:cubicBezTo>
                    <a:pt x="1428" y="837"/>
                    <a:pt x="2123" y="869"/>
                    <a:pt x="2412" y="918"/>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4820" name="Text Box 9"/>
          <p:cNvSpPr txBox="1">
            <a:spLocks noChangeArrowheads="1"/>
          </p:cNvSpPr>
          <p:nvPr/>
        </p:nvSpPr>
        <p:spPr bwMode="auto">
          <a:xfrm>
            <a:off x="2232025" y="2046288"/>
            <a:ext cx="5149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The scale-free network’s signature is the long-tail</a:t>
            </a:r>
          </a:p>
        </p:txBody>
      </p:sp>
      <p:sp>
        <p:nvSpPr>
          <p:cNvPr id="34821" name="Text Box 10"/>
          <p:cNvSpPr txBox="1">
            <a:spLocks noChangeArrowheads="1"/>
          </p:cNvSpPr>
          <p:nvPr/>
        </p:nvSpPr>
        <p:spPr bwMode="auto">
          <a:xfrm>
            <a:off x="2346325" y="2493963"/>
            <a:ext cx="668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So what effect does changes in the shape have on connectivity?</a:t>
            </a:r>
          </a:p>
        </p:txBody>
      </p:sp>
      <p:sp>
        <p:nvSpPr>
          <p:cNvPr id="12" name="Text Box 4"/>
          <p:cNvSpPr txBox="1">
            <a:spLocks noChangeArrowheads="1"/>
          </p:cNvSpPr>
          <p:nvPr/>
        </p:nvSpPr>
        <p:spPr bwMode="auto">
          <a:xfrm>
            <a:off x="250825" y="29051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A closer look at emerging connectivity</a:t>
            </a:r>
            <a:endParaRPr lang="en-US" altLang="en-US" sz="2000" i="1" dirty="0"/>
          </a:p>
        </p:txBody>
      </p:sp>
    </p:spTree>
    <p:extLst>
      <p:ext uri="{BB962C8B-B14F-4D97-AF65-F5344CB8AC3E}">
        <p14:creationId xmlns:p14="http://schemas.microsoft.com/office/powerpoint/2010/main" val="343698984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525" y="838200"/>
            <a:ext cx="6864350" cy="5878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868" name="Text Box 4"/>
          <p:cNvSpPr txBox="1">
            <a:spLocks noChangeArrowheads="1"/>
          </p:cNvSpPr>
          <p:nvPr/>
        </p:nvSpPr>
        <p:spPr bwMode="auto">
          <a:xfrm>
            <a:off x="3511550" y="5208588"/>
            <a:ext cx="17779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000066"/>
                </a:solidFill>
                <a:sym typeface="Wingdings" pitchFamily="2" charset="2"/>
              </a:rPr>
              <a:t>    </a:t>
            </a:r>
            <a:r>
              <a:rPr lang="en-US">
                <a:solidFill>
                  <a:srgbClr val="000066"/>
                </a:solidFill>
              </a:rPr>
              <a:t>Volume    </a:t>
            </a:r>
            <a:r>
              <a:rPr lang="en-US">
                <a:solidFill>
                  <a:srgbClr val="000066"/>
                </a:solidFill>
                <a:sym typeface="Wingdings" pitchFamily="2" charset="2"/>
              </a:rPr>
              <a:t></a:t>
            </a:r>
            <a:endParaRPr lang="en-US">
              <a:solidFill>
                <a:srgbClr val="000066"/>
              </a:solidFill>
            </a:endParaRPr>
          </a:p>
        </p:txBody>
      </p:sp>
      <p:sp>
        <p:nvSpPr>
          <p:cNvPr id="36869" name="Text Box 5"/>
          <p:cNvSpPr txBox="1">
            <a:spLocks noChangeArrowheads="1"/>
          </p:cNvSpPr>
          <p:nvPr/>
        </p:nvSpPr>
        <p:spPr bwMode="auto">
          <a:xfrm rot="16200000">
            <a:off x="553606" y="3234810"/>
            <a:ext cx="314887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000066"/>
                </a:solidFill>
                <a:sym typeface="Wingdings" pitchFamily="2" charset="2"/>
              </a:rPr>
              <a:t>    </a:t>
            </a:r>
            <a:r>
              <a:rPr lang="en-US" dirty="0">
                <a:solidFill>
                  <a:srgbClr val="000066"/>
                </a:solidFill>
              </a:rPr>
              <a:t>Dispersion x </a:t>
            </a:r>
            <a:r>
              <a:rPr lang="en-US" dirty="0" err="1">
                <a:solidFill>
                  <a:srgbClr val="000066"/>
                </a:solidFill>
              </a:rPr>
              <a:t>Skewness</a:t>
            </a:r>
            <a:r>
              <a:rPr lang="en-US" dirty="0">
                <a:solidFill>
                  <a:srgbClr val="000066"/>
                </a:solidFill>
              </a:rPr>
              <a:t>    </a:t>
            </a:r>
            <a:r>
              <a:rPr lang="en-US" dirty="0">
                <a:solidFill>
                  <a:srgbClr val="000066"/>
                </a:solidFill>
                <a:sym typeface="Wingdings" pitchFamily="2" charset="2"/>
              </a:rPr>
              <a:t></a:t>
            </a:r>
            <a:endParaRPr lang="en-US" dirty="0">
              <a:solidFill>
                <a:srgbClr val="000066"/>
              </a:solidFill>
            </a:endParaRPr>
          </a:p>
        </p:txBody>
      </p: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7775" y="5230025"/>
            <a:ext cx="972805" cy="972805"/>
          </a:xfrm>
          <a:prstGeom prst="rect">
            <a:avLst/>
          </a:prstGeom>
          <a:noFill/>
          <a:ln>
            <a:noFill/>
          </a:ln>
        </p:spPr>
      </p:pic>
      <p:pic>
        <p:nvPicPr>
          <p:cNvPr id="27"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47130" y="5375305"/>
            <a:ext cx="827526" cy="8275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85227" y="980812"/>
            <a:ext cx="716502" cy="7128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4536458">
            <a:off x="6135307" y="1398084"/>
            <a:ext cx="914144" cy="982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 Box 4"/>
          <p:cNvSpPr txBox="1">
            <a:spLocks noChangeArrowheads="1"/>
          </p:cNvSpPr>
          <p:nvPr/>
        </p:nvSpPr>
        <p:spPr bwMode="auto">
          <a:xfrm>
            <a:off x="250825" y="29051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A closer look at emerging connectivity</a:t>
            </a:r>
            <a:endParaRPr lang="en-US" altLang="en-US" sz="2000" i="1" dirty="0"/>
          </a:p>
        </p:txBody>
      </p:sp>
    </p:spTree>
    <p:extLst>
      <p:ext uri="{BB962C8B-B14F-4D97-AF65-F5344CB8AC3E}">
        <p14:creationId xmlns:p14="http://schemas.microsoft.com/office/powerpoint/2010/main" val="7168801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050" y="951345"/>
            <a:ext cx="6929438" cy="5749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867" name="Rectangle 4"/>
          <p:cNvSpPr>
            <a:spLocks noChangeArrowheads="1"/>
          </p:cNvSpPr>
          <p:nvPr/>
        </p:nvSpPr>
        <p:spPr bwMode="auto">
          <a:xfrm>
            <a:off x="1620932" y="1023795"/>
            <a:ext cx="514350" cy="333375"/>
          </a:xfrm>
          <a:prstGeom prst="rect">
            <a:avLst/>
          </a:prstGeom>
          <a:solidFill>
            <a:srgbClr val="FFFFFF"/>
          </a:solidFill>
          <a:ln>
            <a:noFill/>
          </a:ln>
          <a:effec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sp>
        <p:nvSpPr>
          <p:cNvPr id="40965" name="Text Box 5"/>
          <p:cNvSpPr txBox="1">
            <a:spLocks noChangeArrowheads="1"/>
          </p:cNvSpPr>
          <p:nvPr/>
        </p:nvSpPr>
        <p:spPr bwMode="auto">
          <a:xfrm>
            <a:off x="3946525" y="2808288"/>
            <a:ext cx="3956050"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400" dirty="0">
                <a:solidFill>
                  <a:srgbClr val="000000"/>
                </a:solidFill>
              </a:rPr>
              <a:t>Search Procedure: </a:t>
            </a:r>
          </a:p>
          <a:p>
            <a:pPr eaLnBrk="1" hangingPunct="1">
              <a:buFontTx/>
              <a:buAutoNum type="arabicParenR"/>
            </a:pPr>
            <a:r>
              <a:rPr lang="en-US" altLang="en-US" sz="1400" dirty="0">
                <a:solidFill>
                  <a:srgbClr val="000000"/>
                </a:solidFill>
              </a:rPr>
              <a:t>Identify all valid degree distributions with the given mean degree and a maximum of 6 w. brute force search.</a:t>
            </a:r>
          </a:p>
          <a:p>
            <a:pPr eaLnBrk="1" hangingPunct="1">
              <a:buFontTx/>
              <a:buAutoNum type="arabicParenR"/>
            </a:pPr>
            <a:r>
              <a:rPr lang="en-US" altLang="en-US" sz="1400" dirty="0">
                <a:solidFill>
                  <a:srgbClr val="000000"/>
                </a:solidFill>
              </a:rPr>
              <a:t>Map them to this space</a:t>
            </a:r>
          </a:p>
          <a:p>
            <a:pPr eaLnBrk="1" hangingPunct="1">
              <a:buFontTx/>
              <a:buAutoNum type="arabicParenR"/>
            </a:pPr>
            <a:r>
              <a:rPr lang="en-US" altLang="en-US" sz="1400" dirty="0">
                <a:solidFill>
                  <a:srgbClr val="000000"/>
                </a:solidFill>
              </a:rPr>
              <a:t>Simulate networks each degree distribution</a:t>
            </a:r>
          </a:p>
          <a:p>
            <a:pPr eaLnBrk="1" hangingPunct="1">
              <a:buFontTx/>
              <a:buAutoNum type="arabicParenR"/>
            </a:pPr>
            <a:r>
              <a:rPr lang="en-US" altLang="en-US" sz="1400" dirty="0">
                <a:solidFill>
                  <a:srgbClr val="000000"/>
                </a:solidFill>
              </a:rPr>
              <a:t>Measure size of components &amp; Bicomponents</a:t>
            </a:r>
          </a:p>
        </p:txBody>
      </p:sp>
      <p:sp>
        <p:nvSpPr>
          <p:cNvPr id="7" name="Text Box 4"/>
          <p:cNvSpPr txBox="1">
            <a:spLocks noChangeArrowheads="1"/>
          </p:cNvSpPr>
          <p:nvPr/>
        </p:nvSpPr>
        <p:spPr bwMode="auto">
          <a:xfrm>
            <a:off x="250825" y="29051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A closer look at emerging connectivity</a:t>
            </a:r>
            <a:endParaRPr lang="en-US" altLang="en-US" sz="2000" i="1" dirty="0"/>
          </a:p>
        </p:txBody>
      </p:sp>
    </p:spTree>
    <p:extLst>
      <p:ext uri="{BB962C8B-B14F-4D97-AF65-F5344CB8AC3E}">
        <p14:creationId xmlns:p14="http://schemas.microsoft.com/office/powerpoint/2010/main" val="36454039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9038" y="850900"/>
            <a:ext cx="7019925" cy="569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8545" y="6640080"/>
            <a:ext cx="6353021" cy="215444"/>
          </a:xfrm>
          <a:prstGeom prst="rect">
            <a:avLst/>
          </a:prstGeom>
          <a:noFill/>
        </p:spPr>
        <p:txBody>
          <a:bodyPr wrap="none" rtlCol="0">
            <a:spAutoFit/>
          </a:bodyPr>
          <a:lstStyle/>
          <a:p>
            <a:r>
              <a:rPr lang="en-US" sz="800" dirty="0" smtClean="0">
                <a:solidFill>
                  <a:srgbClr val="DDDDDD"/>
                </a:solidFill>
              </a:rPr>
              <a:t>Based on work supported </a:t>
            </a:r>
            <a:r>
              <a:rPr lang="en-US" sz="800" dirty="0">
                <a:solidFill>
                  <a:srgbClr val="DDDDDD"/>
                </a:solidFill>
              </a:rPr>
              <a:t>by R21-HD072810 </a:t>
            </a:r>
            <a:r>
              <a:rPr lang="en-US" sz="800" dirty="0" smtClean="0">
                <a:solidFill>
                  <a:srgbClr val="DDDDDD"/>
                </a:solidFill>
              </a:rPr>
              <a:t>(NICHD, Moody PI), </a:t>
            </a:r>
            <a:r>
              <a:rPr lang="en-US" sz="800" dirty="0">
                <a:solidFill>
                  <a:srgbClr val="DDDDDD"/>
                </a:solidFill>
              </a:rPr>
              <a:t>R01 HD068523-01 </a:t>
            </a:r>
            <a:r>
              <a:rPr lang="en-US" sz="800" dirty="0" smtClean="0">
                <a:solidFill>
                  <a:srgbClr val="DDDDDD"/>
                </a:solidFill>
              </a:rPr>
              <a:t>(</a:t>
            </a:r>
            <a:r>
              <a:rPr lang="en-US" sz="800" dirty="0">
                <a:solidFill>
                  <a:srgbClr val="DDDDDD"/>
                </a:solidFill>
              </a:rPr>
              <a:t>NICHD, Moody PI</a:t>
            </a:r>
            <a:r>
              <a:rPr lang="en-US" sz="800" dirty="0" smtClean="0">
                <a:solidFill>
                  <a:srgbClr val="DDDDDD"/>
                </a:solidFill>
              </a:rPr>
              <a:t>), </a:t>
            </a:r>
            <a:r>
              <a:rPr lang="it-IT" sz="800" dirty="0" smtClean="0">
                <a:solidFill>
                  <a:srgbClr val="DDDDDD"/>
                </a:solidFill>
              </a:rPr>
              <a:t>R01 </a:t>
            </a:r>
            <a:r>
              <a:rPr lang="it-IT" sz="800" dirty="0">
                <a:solidFill>
                  <a:srgbClr val="DDDDDD"/>
                </a:solidFill>
              </a:rPr>
              <a:t>DA012831-05 </a:t>
            </a:r>
            <a:r>
              <a:rPr lang="it-IT" sz="800" dirty="0" smtClean="0">
                <a:solidFill>
                  <a:srgbClr val="DDDDDD"/>
                </a:solidFill>
              </a:rPr>
              <a:t>(NIDA Morris</a:t>
            </a:r>
            <a:r>
              <a:rPr lang="it-IT" sz="800" dirty="0">
                <a:solidFill>
                  <a:srgbClr val="DDDDDD"/>
                </a:solidFill>
              </a:rPr>
              <a:t>, Martina PI</a:t>
            </a:r>
            <a:r>
              <a:rPr lang="it-IT" sz="800" dirty="0" smtClean="0">
                <a:solidFill>
                  <a:srgbClr val="DDDDDD"/>
                </a:solidFill>
              </a:rPr>
              <a:t>), </a:t>
            </a:r>
            <a:endParaRPr lang="en-US" sz="800" dirty="0">
              <a:solidFill>
                <a:srgbClr val="DDDDDD"/>
              </a:solidFill>
            </a:endParaRPr>
          </a:p>
        </p:txBody>
      </p:sp>
      <p:sp>
        <p:nvSpPr>
          <p:cNvPr id="6" name="Text Box 4"/>
          <p:cNvSpPr txBox="1">
            <a:spLocks noChangeArrowheads="1"/>
          </p:cNvSpPr>
          <p:nvPr/>
        </p:nvSpPr>
        <p:spPr bwMode="auto">
          <a:xfrm>
            <a:off x="250825" y="179676"/>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A closer look at emerging connectivity</a:t>
            </a:r>
            <a:endParaRPr lang="en-US" altLang="en-US" sz="2000" i="1" dirty="0"/>
          </a:p>
        </p:txBody>
      </p:sp>
    </p:spTree>
    <p:extLst>
      <p:ext uri="{BB962C8B-B14F-4D97-AF65-F5344CB8AC3E}">
        <p14:creationId xmlns:p14="http://schemas.microsoft.com/office/powerpoint/2010/main" val="23584562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Text Box 2"/>
          <p:cNvSpPr txBox="1">
            <a:spLocks noChangeArrowheads="1"/>
          </p:cNvSpPr>
          <p:nvPr/>
        </p:nvSpPr>
        <p:spPr bwMode="auto">
          <a:xfrm>
            <a:off x="496600" y="1065356"/>
            <a:ext cx="3595109"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altLang="en-US" sz="1800" dirty="0"/>
              <a:t>Coleman, Katz and </a:t>
            </a:r>
            <a:r>
              <a:rPr lang="en-US" altLang="en-US" sz="1800" dirty="0" err="1"/>
              <a:t>Menzel</a:t>
            </a:r>
            <a:r>
              <a:rPr lang="en-US" altLang="en-US" sz="1800" dirty="0"/>
              <a:t>, “Diffusion of an innovation among </a:t>
            </a:r>
            <a:r>
              <a:rPr lang="en-US" altLang="en-US" sz="1800" dirty="0" smtClean="0"/>
              <a:t>physicians”  </a:t>
            </a:r>
            <a:r>
              <a:rPr lang="en-US" altLang="en-US" sz="1800" i="1" dirty="0" err="1" smtClean="0"/>
              <a:t>Sociometry</a:t>
            </a:r>
            <a:r>
              <a:rPr lang="en-US" altLang="en-US" sz="1800" i="1" dirty="0" smtClean="0"/>
              <a:t> </a:t>
            </a:r>
            <a:r>
              <a:rPr lang="en-US" altLang="en-US" sz="1800" dirty="0"/>
              <a:t>(1957</a:t>
            </a:r>
            <a:r>
              <a:rPr lang="en-US" altLang="en-US" sz="1800" dirty="0" smtClean="0"/>
              <a:t>)</a:t>
            </a:r>
          </a:p>
          <a:p>
            <a:pPr eaLnBrk="0" hangingPunct="0"/>
            <a:endParaRPr lang="en-US" altLang="en-US" sz="1800" dirty="0"/>
          </a:p>
          <a:p>
            <a:pPr eaLnBrk="0" hangingPunct="0"/>
            <a:r>
              <a:rPr lang="en-US" altLang="en-US" sz="1800" dirty="0" smtClean="0"/>
              <a:t>Our substantive interest in networks is often in how things move through them, from disease to ideas to behavior.</a:t>
            </a:r>
          </a:p>
          <a:p>
            <a:pPr eaLnBrk="0" hangingPunct="0"/>
            <a:endParaRPr lang="en-US" altLang="en-US" sz="1800" dirty="0"/>
          </a:p>
          <a:p>
            <a:pPr eaLnBrk="0" hangingPunct="0"/>
            <a:endParaRPr lang="en-US" altLang="en-US" sz="1800" dirty="0" smtClean="0"/>
          </a:p>
        </p:txBody>
      </p:sp>
      <p:sp>
        <p:nvSpPr>
          <p:cNvPr id="99" name="Text Box 4"/>
          <p:cNvSpPr txBox="1">
            <a:spLocks noChangeArrowheads="1"/>
          </p:cNvSpPr>
          <p:nvPr/>
        </p:nvSpPr>
        <p:spPr bwMode="auto">
          <a:xfrm>
            <a:off x="250825" y="29051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Basics</a:t>
            </a:r>
            <a:endParaRPr lang="en-US" altLang="en-US" sz="2000" i="1" dirty="0"/>
          </a:p>
        </p:txBody>
      </p:sp>
      <p:pic>
        <p:nvPicPr>
          <p:cNvPr id="1617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5701" y="1016000"/>
            <a:ext cx="4119639" cy="55695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74498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2688" y="841375"/>
            <a:ext cx="7019925" cy="570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8545" y="6640080"/>
            <a:ext cx="6353021" cy="215444"/>
          </a:xfrm>
          <a:prstGeom prst="rect">
            <a:avLst/>
          </a:prstGeom>
          <a:noFill/>
        </p:spPr>
        <p:txBody>
          <a:bodyPr wrap="none" rtlCol="0">
            <a:spAutoFit/>
          </a:bodyPr>
          <a:lstStyle/>
          <a:p>
            <a:r>
              <a:rPr lang="en-US" sz="800" dirty="0" smtClean="0">
                <a:solidFill>
                  <a:srgbClr val="DDDDDD"/>
                </a:solidFill>
              </a:rPr>
              <a:t>Based on work supported </a:t>
            </a:r>
            <a:r>
              <a:rPr lang="en-US" sz="800" dirty="0">
                <a:solidFill>
                  <a:srgbClr val="DDDDDD"/>
                </a:solidFill>
              </a:rPr>
              <a:t>by R21-HD072810 </a:t>
            </a:r>
            <a:r>
              <a:rPr lang="en-US" sz="800" dirty="0" smtClean="0">
                <a:solidFill>
                  <a:srgbClr val="DDDDDD"/>
                </a:solidFill>
              </a:rPr>
              <a:t>(NICHD, Moody PI), </a:t>
            </a:r>
            <a:r>
              <a:rPr lang="en-US" sz="800" dirty="0">
                <a:solidFill>
                  <a:srgbClr val="DDDDDD"/>
                </a:solidFill>
              </a:rPr>
              <a:t>R01 HD068523-01 </a:t>
            </a:r>
            <a:r>
              <a:rPr lang="en-US" sz="800" dirty="0" smtClean="0">
                <a:solidFill>
                  <a:srgbClr val="DDDDDD"/>
                </a:solidFill>
              </a:rPr>
              <a:t>(</a:t>
            </a:r>
            <a:r>
              <a:rPr lang="en-US" sz="800" dirty="0">
                <a:solidFill>
                  <a:srgbClr val="DDDDDD"/>
                </a:solidFill>
              </a:rPr>
              <a:t>NICHD, Moody PI</a:t>
            </a:r>
            <a:r>
              <a:rPr lang="en-US" sz="800" dirty="0" smtClean="0">
                <a:solidFill>
                  <a:srgbClr val="DDDDDD"/>
                </a:solidFill>
              </a:rPr>
              <a:t>), </a:t>
            </a:r>
            <a:r>
              <a:rPr lang="it-IT" sz="800" dirty="0" smtClean="0">
                <a:solidFill>
                  <a:srgbClr val="DDDDDD"/>
                </a:solidFill>
              </a:rPr>
              <a:t>R01 </a:t>
            </a:r>
            <a:r>
              <a:rPr lang="it-IT" sz="800" dirty="0">
                <a:solidFill>
                  <a:srgbClr val="DDDDDD"/>
                </a:solidFill>
              </a:rPr>
              <a:t>DA012831-05 </a:t>
            </a:r>
            <a:r>
              <a:rPr lang="it-IT" sz="800" dirty="0" smtClean="0">
                <a:solidFill>
                  <a:srgbClr val="DDDDDD"/>
                </a:solidFill>
              </a:rPr>
              <a:t>(NIDA Morris</a:t>
            </a:r>
            <a:r>
              <a:rPr lang="it-IT" sz="800" dirty="0">
                <a:solidFill>
                  <a:srgbClr val="DDDDDD"/>
                </a:solidFill>
              </a:rPr>
              <a:t>, Martina PI</a:t>
            </a:r>
            <a:r>
              <a:rPr lang="it-IT" sz="800" dirty="0" smtClean="0">
                <a:solidFill>
                  <a:srgbClr val="DDDDDD"/>
                </a:solidFill>
              </a:rPr>
              <a:t>), </a:t>
            </a:r>
            <a:endParaRPr lang="en-US" sz="800" dirty="0">
              <a:solidFill>
                <a:srgbClr val="DDDDDD"/>
              </a:solidFill>
            </a:endParaRPr>
          </a:p>
        </p:txBody>
      </p:sp>
      <p:sp>
        <p:nvSpPr>
          <p:cNvPr id="6" name="Text Box 4"/>
          <p:cNvSpPr txBox="1">
            <a:spLocks noChangeArrowheads="1"/>
          </p:cNvSpPr>
          <p:nvPr/>
        </p:nvSpPr>
        <p:spPr bwMode="auto">
          <a:xfrm>
            <a:off x="250825" y="179676"/>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A closer look at emerging connectivity</a:t>
            </a:r>
            <a:endParaRPr lang="en-US" altLang="en-US" sz="2000" i="1" dirty="0"/>
          </a:p>
        </p:txBody>
      </p:sp>
    </p:spTree>
    <p:extLst>
      <p:ext uri="{BB962C8B-B14F-4D97-AF65-F5344CB8AC3E}">
        <p14:creationId xmlns:p14="http://schemas.microsoft.com/office/powerpoint/2010/main" val="150491081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9213" y="4144963"/>
            <a:ext cx="3295650" cy="247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299" name="Picture 3"/>
          <p:cNvPicPr>
            <a:picLocks noChangeAspect="1" noChangeArrowheads="1"/>
          </p:cNvPicPr>
          <p:nvPr/>
        </p:nvPicPr>
        <p:blipFill>
          <a:blip r:embed="rId6">
            <a:extLst>
              <a:ext uri="{28A0092B-C50C-407E-A947-70E740481C1C}">
                <a14:useLocalDpi xmlns:a14="http://schemas.microsoft.com/office/drawing/2010/main" val="0"/>
              </a:ext>
            </a:extLst>
          </a:blip>
          <a:srcRect l="3922" t="9540" r="3595" b="3104"/>
          <a:stretch>
            <a:fillRect/>
          </a:stretch>
        </p:blipFill>
        <p:spPr bwMode="auto">
          <a:xfrm>
            <a:off x="76200" y="854102"/>
            <a:ext cx="4900613" cy="575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302" name="Text Box 6"/>
          <p:cNvSpPr txBox="1">
            <a:spLocks noChangeArrowheads="1"/>
          </p:cNvSpPr>
          <p:nvPr/>
        </p:nvSpPr>
        <p:spPr bwMode="auto">
          <a:xfrm>
            <a:off x="98425" y="995363"/>
            <a:ext cx="111601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dirty="0">
                <a:solidFill>
                  <a:srgbClr val="004992"/>
                </a:solidFill>
              </a:rPr>
              <a:t>C:45%, B: 8.5%</a:t>
            </a:r>
          </a:p>
        </p:txBody>
      </p:sp>
      <p:sp>
        <p:nvSpPr>
          <p:cNvPr id="55303" name="Rectangle 7"/>
          <p:cNvSpPr>
            <a:spLocks noChangeArrowheads="1"/>
          </p:cNvSpPr>
          <p:nvPr/>
        </p:nvSpPr>
        <p:spPr bwMode="auto">
          <a:xfrm>
            <a:off x="6048375" y="4757738"/>
            <a:ext cx="546100" cy="439737"/>
          </a:xfrm>
          <a:prstGeom prst="rect">
            <a:avLst/>
          </a:prstGeom>
          <a:solidFill>
            <a:srgbClr val="FF0000">
              <a:alpha val="24001"/>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4" name="C_corespin_2012.avi">
            <a:hlinkClick r:id="" action="ppaction://media"/>
          </p:cNvPr>
          <p:cNvPicPr>
            <a:picLocks noChangeAspect="1"/>
          </p:cNvPicPr>
          <p:nvPr>
            <a:videoFile r:link="rId1"/>
            <p:extLst>
              <p:ext uri="{DAA4B4D4-6D71-4841-9C94-3DE7FCFB9230}">
                <p14:media xmlns:p14="http://schemas.microsoft.com/office/powerpoint/2010/main" r:embed="rId2">
                  <p14:trim st="2314.4392" end="4119.7008"/>
                </p14:media>
              </p:ext>
            </p:extLst>
          </p:nvPr>
        </p:nvPicPr>
        <p:blipFill>
          <a:blip r:embed="rId7"/>
          <a:stretch>
            <a:fillRect/>
          </a:stretch>
        </p:blipFill>
        <p:spPr>
          <a:xfrm>
            <a:off x="5163126" y="965200"/>
            <a:ext cx="3449859" cy="3130964"/>
          </a:xfrm>
          <a:prstGeom prst="rect">
            <a:avLst/>
          </a:prstGeom>
        </p:spPr>
      </p:pic>
      <p:sp>
        <p:nvSpPr>
          <p:cNvPr id="21" name="TextBox 20"/>
          <p:cNvSpPr txBox="1"/>
          <p:nvPr/>
        </p:nvSpPr>
        <p:spPr>
          <a:xfrm>
            <a:off x="8545" y="6640080"/>
            <a:ext cx="6353021" cy="215444"/>
          </a:xfrm>
          <a:prstGeom prst="rect">
            <a:avLst/>
          </a:prstGeom>
          <a:noFill/>
        </p:spPr>
        <p:txBody>
          <a:bodyPr wrap="none" rtlCol="0">
            <a:spAutoFit/>
          </a:bodyPr>
          <a:lstStyle/>
          <a:p>
            <a:r>
              <a:rPr lang="en-US" sz="800" dirty="0" smtClean="0">
                <a:solidFill>
                  <a:srgbClr val="DDDDDD"/>
                </a:solidFill>
              </a:rPr>
              <a:t>Based on work supported </a:t>
            </a:r>
            <a:r>
              <a:rPr lang="en-US" sz="800" dirty="0">
                <a:solidFill>
                  <a:srgbClr val="DDDDDD"/>
                </a:solidFill>
              </a:rPr>
              <a:t>by R21-HD072810 </a:t>
            </a:r>
            <a:r>
              <a:rPr lang="en-US" sz="800" dirty="0" smtClean="0">
                <a:solidFill>
                  <a:srgbClr val="DDDDDD"/>
                </a:solidFill>
              </a:rPr>
              <a:t>(NICHD, Moody PI), </a:t>
            </a:r>
            <a:r>
              <a:rPr lang="en-US" sz="800" dirty="0">
                <a:solidFill>
                  <a:srgbClr val="DDDDDD"/>
                </a:solidFill>
              </a:rPr>
              <a:t>R01 HD068523-01 </a:t>
            </a:r>
            <a:r>
              <a:rPr lang="en-US" sz="800" dirty="0" smtClean="0">
                <a:solidFill>
                  <a:srgbClr val="DDDDDD"/>
                </a:solidFill>
              </a:rPr>
              <a:t>(</a:t>
            </a:r>
            <a:r>
              <a:rPr lang="en-US" sz="800" dirty="0">
                <a:solidFill>
                  <a:srgbClr val="DDDDDD"/>
                </a:solidFill>
              </a:rPr>
              <a:t>NICHD, Moody PI</a:t>
            </a:r>
            <a:r>
              <a:rPr lang="en-US" sz="800" dirty="0" smtClean="0">
                <a:solidFill>
                  <a:srgbClr val="DDDDDD"/>
                </a:solidFill>
              </a:rPr>
              <a:t>), </a:t>
            </a:r>
            <a:r>
              <a:rPr lang="it-IT" sz="800" dirty="0" smtClean="0">
                <a:solidFill>
                  <a:srgbClr val="DDDDDD"/>
                </a:solidFill>
              </a:rPr>
              <a:t>R01 </a:t>
            </a:r>
            <a:r>
              <a:rPr lang="it-IT" sz="800" dirty="0">
                <a:solidFill>
                  <a:srgbClr val="DDDDDD"/>
                </a:solidFill>
              </a:rPr>
              <a:t>DA012831-05 </a:t>
            </a:r>
            <a:r>
              <a:rPr lang="it-IT" sz="800" dirty="0" smtClean="0">
                <a:solidFill>
                  <a:srgbClr val="DDDDDD"/>
                </a:solidFill>
              </a:rPr>
              <a:t>(NIDA Morris</a:t>
            </a:r>
            <a:r>
              <a:rPr lang="it-IT" sz="800" dirty="0">
                <a:solidFill>
                  <a:srgbClr val="DDDDDD"/>
                </a:solidFill>
              </a:rPr>
              <a:t>, Martina PI</a:t>
            </a:r>
            <a:r>
              <a:rPr lang="it-IT" sz="800" dirty="0" smtClean="0">
                <a:solidFill>
                  <a:srgbClr val="DDDDDD"/>
                </a:solidFill>
              </a:rPr>
              <a:t>), </a:t>
            </a:r>
            <a:endParaRPr lang="en-US" sz="800" dirty="0">
              <a:solidFill>
                <a:srgbClr val="DDDDDD"/>
              </a:solidFill>
            </a:endParaRPr>
          </a:p>
        </p:txBody>
      </p:sp>
      <p:sp>
        <p:nvSpPr>
          <p:cNvPr id="10" name="Text Box 4"/>
          <p:cNvSpPr txBox="1">
            <a:spLocks noChangeArrowheads="1"/>
          </p:cNvSpPr>
          <p:nvPr/>
        </p:nvSpPr>
        <p:spPr bwMode="auto">
          <a:xfrm>
            <a:off x="250825" y="179676"/>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A closer look at emerging connectivity</a:t>
            </a:r>
            <a:endParaRPr lang="en-US" altLang="en-US" sz="2000" i="1" dirty="0"/>
          </a:p>
        </p:txBody>
      </p:sp>
    </p:spTree>
    <p:extLst>
      <p:ext uri="{BB962C8B-B14F-4D97-AF65-F5344CB8AC3E}">
        <p14:creationId xmlns:p14="http://schemas.microsoft.com/office/powerpoint/2010/main" val="3063925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9213" y="4144963"/>
            <a:ext cx="3295650" cy="247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302" name="Text Box 6"/>
          <p:cNvSpPr txBox="1">
            <a:spLocks noChangeArrowheads="1"/>
          </p:cNvSpPr>
          <p:nvPr/>
        </p:nvSpPr>
        <p:spPr bwMode="auto">
          <a:xfrm>
            <a:off x="98425" y="995363"/>
            <a:ext cx="111601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dirty="0">
                <a:solidFill>
                  <a:srgbClr val="004992"/>
                </a:solidFill>
              </a:rPr>
              <a:t>C:45%, B: 8.5%</a:t>
            </a:r>
          </a:p>
        </p:txBody>
      </p:sp>
      <p:sp>
        <p:nvSpPr>
          <p:cNvPr id="55303" name="Rectangle 7"/>
          <p:cNvSpPr>
            <a:spLocks noChangeArrowheads="1"/>
          </p:cNvSpPr>
          <p:nvPr/>
        </p:nvSpPr>
        <p:spPr bwMode="auto">
          <a:xfrm>
            <a:off x="6475675" y="5629430"/>
            <a:ext cx="546100" cy="439737"/>
          </a:xfrm>
          <a:prstGeom prst="rect">
            <a:avLst/>
          </a:prstGeom>
          <a:solidFill>
            <a:srgbClr val="FF0000">
              <a:alpha val="24001"/>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9218"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5831" t="11631" r="5831" b="3537"/>
          <a:stretch/>
        </p:blipFill>
        <p:spPr bwMode="auto">
          <a:xfrm>
            <a:off x="99895" y="995363"/>
            <a:ext cx="4899395" cy="565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e_corespin.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091375" y="906463"/>
            <a:ext cx="3314700" cy="3238500"/>
          </a:xfrm>
          <a:prstGeom prst="rect">
            <a:avLst/>
          </a:prstGeom>
        </p:spPr>
      </p:pic>
      <p:sp>
        <p:nvSpPr>
          <p:cNvPr id="19" name="TextBox 18"/>
          <p:cNvSpPr txBox="1"/>
          <p:nvPr/>
        </p:nvSpPr>
        <p:spPr>
          <a:xfrm>
            <a:off x="8545" y="6640080"/>
            <a:ext cx="6353021" cy="215444"/>
          </a:xfrm>
          <a:prstGeom prst="rect">
            <a:avLst/>
          </a:prstGeom>
          <a:noFill/>
        </p:spPr>
        <p:txBody>
          <a:bodyPr wrap="none" rtlCol="0">
            <a:spAutoFit/>
          </a:bodyPr>
          <a:lstStyle/>
          <a:p>
            <a:r>
              <a:rPr lang="en-US" sz="800" dirty="0" smtClean="0">
                <a:solidFill>
                  <a:srgbClr val="DDDDDD"/>
                </a:solidFill>
              </a:rPr>
              <a:t>Based on work supported </a:t>
            </a:r>
            <a:r>
              <a:rPr lang="en-US" sz="800" dirty="0">
                <a:solidFill>
                  <a:srgbClr val="DDDDDD"/>
                </a:solidFill>
              </a:rPr>
              <a:t>by R21-HD072810 </a:t>
            </a:r>
            <a:r>
              <a:rPr lang="en-US" sz="800" dirty="0" smtClean="0">
                <a:solidFill>
                  <a:srgbClr val="DDDDDD"/>
                </a:solidFill>
              </a:rPr>
              <a:t>(NICHD, Moody PI), </a:t>
            </a:r>
            <a:r>
              <a:rPr lang="en-US" sz="800" dirty="0">
                <a:solidFill>
                  <a:srgbClr val="DDDDDD"/>
                </a:solidFill>
              </a:rPr>
              <a:t>R01 HD068523-01 </a:t>
            </a:r>
            <a:r>
              <a:rPr lang="en-US" sz="800" dirty="0" smtClean="0">
                <a:solidFill>
                  <a:srgbClr val="DDDDDD"/>
                </a:solidFill>
              </a:rPr>
              <a:t>(</a:t>
            </a:r>
            <a:r>
              <a:rPr lang="en-US" sz="800" dirty="0">
                <a:solidFill>
                  <a:srgbClr val="DDDDDD"/>
                </a:solidFill>
              </a:rPr>
              <a:t>NICHD, Moody PI</a:t>
            </a:r>
            <a:r>
              <a:rPr lang="en-US" sz="800" dirty="0" smtClean="0">
                <a:solidFill>
                  <a:srgbClr val="DDDDDD"/>
                </a:solidFill>
              </a:rPr>
              <a:t>), </a:t>
            </a:r>
            <a:r>
              <a:rPr lang="it-IT" sz="800" dirty="0" smtClean="0">
                <a:solidFill>
                  <a:srgbClr val="DDDDDD"/>
                </a:solidFill>
              </a:rPr>
              <a:t>R01 </a:t>
            </a:r>
            <a:r>
              <a:rPr lang="it-IT" sz="800" dirty="0">
                <a:solidFill>
                  <a:srgbClr val="DDDDDD"/>
                </a:solidFill>
              </a:rPr>
              <a:t>DA012831-05 </a:t>
            </a:r>
            <a:r>
              <a:rPr lang="it-IT" sz="800" dirty="0" smtClean="0">
                <a:solidFill>
                  <a:srgbClr val="DDDDDD"/>
                </a:solidFill>
              </a:rPr>
              <a:t>(NIDA Morris</a:t>
            </a:r>
            <a:r>
              <a:rPr lang="it-IT" sz="800" dirty="0">
                <a:solidFill>
                  <a:srgbClr val="DDDDDD"/>
                </a:solidFill>
              </a:rPr>
              <a:t>, Martina PI</a:t>
            </a:r>
            <a:r>
              <a:rPr lang="it-IT" sz="800" dirty="0" smtClean="0">
                <a:solidFill>
                  <a:srgbClr val="DDDDDD"/>
                </a:solidFill>
              </a:rPr>
              <a:t>), </a:t>
            </a:r>
            <a:endParaRPr lang="en-US" sz="800" dirty="0">
              <a:solidFill>
                <a:srgbClr val="DDDDDD"/>
              </a:solidFill>
            </a:endParaRPr>
          </a:p>
        </p:txBody>
      </p:sp>
      <p:sp>
        <p:nvSpPr>
          <p:cNvPr id="10" name="Text Box 4"/>
          <p:cNvSpPr txBox="1">
            <a:spLocks noChangeArrowheads="1"/>
          </p:cNvSpPr>
          <p:nvPr/>
        </p:nvSpPr>
        <p:spPr bwMode="auto">
          <a:xfrm>
            <a:off x="250825" y="179676"/>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A closer look at emerging connectivity</a:t>
            </a:r>
            <a:endParaRPr lang="en-US" altLang="en-US" sz="2000" i="1" dirty="0"/>
          </a:p>
        </p:txBody>
      </p:sp>
    </p:spTree>
    <p:extLst>
      <p:ext uri="{BB962C8B-B14F-4D97-AF65-F5344CB8AC3E}">
        <p14:creationId xmlns:p14="http://schemas.microsoft.com/office/powerpoint/2010/main" val="25936504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3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9213" y="4144963"/>
            <a:ext cx="3295650" cy="247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43"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8244" t="1590" r="3102"/>
          <a:stretch/>
        </p:blipFill>
        <p:spPr bwMode="auto">
          <a:xfrm>
            <a:off x="122324" y="948357"/>
            <a:ext cx="4819564" cy="5693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445" name="Rectangle 5"/>
          <p:cNvSpPr>
            <a:spLocks noChangeArrowheads="1"/>
          </p:cNvSpPr>
          <p:nvPr/>
        </p:nvSpPr>
        <p:spPr bwMode="auto">
          <a:xfrm>
            <a:off x="7504113" y="4703763"/>
            <a:ext cx="546100" cy="439737"/>
          </a:xfrm>
          <a:prstGeom prst="rect">
            <a:avLst/>
          </a:prstGeom>
          <a:solidFill>
            <a:srgbClr val="FF0000">
              <a:alpha val="24001"/>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6" name="Text Box 6"/>
          <p:cNvSpPr txBox="1">
            <a:spLocks noChangeArrowheads="1"/>
          </p:cNvSpPr>
          <p:nvPr/>
        </p:nvSpPr>
        <p:spPr bwMode="auto">
          <a:xfrm>
            <a:off x="152399" y="906102"/>
            <a:ext cx="107753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dirty="0" smtClean="0">
                <a:solidFill>
                  <a:srgbClr val="004992"/>
                </a:solidFill>
              </a:rPr>
              <a:t>C:83%, </a:t>
            </a:r>
            <a:r>
              <a:rPr lang="en-US" sz="1200" dirty="0">
                <a:solidFill>
                  <a:srgbClr val="004992"/>
                </a:solidFill>
              </a:rPr>
              <a:t>B: </a:t>
            </a:r>
            <a:r>
              <a:rPr lang="en-US" sz="1200" dirty="0" smtClean="0">
                <a:solidFill>
                  <a:srgbClr val="004992"/>
                </a:solidFill>
              </a:rPr>
              <a:t>36</a:t>
            </a:r>
            <a:r>
              <a:rPr lang="en-US" sz="1200" dirty="0">
                <a:solidFill>
                  <a:srgbClr val="004992"/>
                </a:solidFill>
              </a:rPr>
              <a:t>%</a:t>
            </a:r>
          </a:p>
        </p:txBody>
      </p:sp>
      <p:sp>
        <p:nvSpPr>
          <p:cNvPr id="61447" name="Rectangle 7"/>
          <p:cNvSpPr>
            <a:spLocks noChangeArrowheads="1"/>
          </p:cNvSpPr>
          <p:nvPr/>
        </p:nvSpPr>
        <p:spPr bwMode="auto">
          <a:xfrm>
            <a:off x="5154613" y="987425"/>
            <a:ext cx="3221037" cy="30337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2" name="k_corespin_2012.avi">
            <a:hlinkClick r:id="" action="ppaction://media"/>
          </p:cNvPr>
          <p:cNvPicPr>
            <a:picLocks noChangeAspect="1"/>
          </p:cNvPicPr>
          <p:nvPr>
            <a:videoFile r:link="rId1"/>
            <p:extLst>
              <p:ext uri="{DAA4B4D4-6D71-4841-9C94-3DE7FCFB9230}">
                <p14:media xmlns:p14="http://schemas.microsoft.com/office/powerpoint/2010/main" r:embed="rId2">
                  <p14:trim st="935.6564" end="4171.4672"/>
                </p14:media>
              </p:ext>
            </p:extLst>
          </p:nvPr>
        </p:nvPicPr>
        <p:blipFill>
          <a:blip r:embed="rId7"/>
          <a:stretch>
            <a:fillRect/>
          </a:stretch>
        </p:blipFill>
        <p:spPr>
          <a:xfrm>
            <a:off x="5086346" y="956904"/>
            <a:ext cx="3390900" cy="3086100"/>
          </a:xfrm>
          <a:prstGeom prst="rect">
            <a:avLst/>
          </a:prstGeom>
        </p:spPr>
      </p:pic>
      <p:sp>
        <p:nvSpPr>
          <p:cNvPr id="20" name="TextBox 19"/>
          <p:cNvSpPr txBox="1"/>
          <p:nvPr/>
        </p:nvSpPr>
        <p:spPr>
          <a:xfrm>
            <a:off x="8545" y="6640080"/>
            <a:ext cx="6353021" cy="215444"/>
          </a:xfrm>
          <a:prstGeom prst="rect">
            <a:avLst/>
          </a:prstGeom>
          <a:noFill/>
        </p:spPr>
        <p:txBody>
          <a:bodyPr wrap="none" rtlCol="0">
            <a:spAutoFit/>
          </a:bodyPr>
          <a:lstStyle/>
          <a:p>
            <a:r>
              <a:rPr lang="en-US" sz="800" dirty="0" smtClean="0">
                <a:solidFill>
                  <a:srgbClr val="DDDDDD"/>
                </a:solidFill>
              </a:rPr>
              <a:t>Based on work supported </a:t>
            </a:r>
            <a:r>
              <a:rPr lang="en-US" sz="800" dirty="0">
                <a:solidFill>
                  <a:srgbClr val="DDDDDD"/>
                </a:solidFill>
              </a:rPr>
              <a:t>by R21-HD072810 </a:t>
            </a:r>
            <a:r>
              <a:rPr lang="en-US" sz="800" dirty="0" smtClean="0">
                <a:solidFill>
                  <a:srgbClr val="DDDDDD"/>
                </a:solidFill>
              </a:rPr>
              <a:t>(NICHD, Moody PI), </a:t>
            </a:r>
            <a:r>
              <a:rPr lang="en-US" sz="800" dirty="0">
                <a:solidFill>
                  <a:srgbClr val="DDDDDD"/>
                </a:solidFill>
              </a:rPr>
              <a:t>R01 HD068523-01 </a:t>
            </a:r>
            <a:r>
              <a:rPr lang="en-US" sz="800" dirty="0" smtClean="0">
                <a:solidFill>
                  <a:srgbClr val="DDDDDD"/>
                </a:solidFill>
              </a:rPr>
              <a:t>(</a:t>
            </a:r>
            <a:r>
              <a:rPr lang="en-US" sz="800" dirty="0">
                <a:solidFill>
                  <a:srgbClr val="DDDDDD"/>
                </a:solidFill>
              </a:rPr>
              <a:t>NICHD, Moody PI</a:t>
            </a:r>
            <a:r>
              <a:rPr lang="en-US" sz="800" dirty="0" smtClean="0">
                <a:solidFill>
                  <a:srgbClr val="DDDDDD"/>
                </a:solidFill>
              </a:rPr>
              <a:t>), </a:t>
            </a:r>
            <a:r>
              <a:rPr lang="it-IT" sz="800" dirty="0" smtClean="0">
                <a:solidFill>
                  <a:srgbClr val="DDDDDD"/>
                </a:solidFill>
              </a:rPr>
              <a:t>R01 </a:t>
            </a:r>
            <a:r>
              <a:rPr lang="it-IT" sz="800" dirty="0">
                <a:solidFill>
                  <a:srgbClr val="DDDDDD"/>
                </a:solidFill>
              </a:rPr>
              <a:t>DA012831-05 </a:t>
            </a:r>
            <a:r>
              <a:rPr lang="it-IT" sz="800" dirty="0" smtClean="0">
                <a:solidFill>
                  <a:srgbClr val="DDDDDD"/>
                </a:solidFill>
              </a:rPr>
              <a:t>(NIDA Morris</a:t>
            </a:r>
            <a:r>
              <a:rPr lang="it-IT" sz="800" dirty="0">
                <a:solidFill>
                  <a:srgbClr val="DDDDDD"/>
                </a:solidFill>
              </a:rPr>
              <a:t>, Martina PI</a:t>
            </a:r>
            <a:r>
              <a:rPr lang="it-IT" sz="800" dirty="0" smtClean="0">
                <a:solidFill>
                  <a:srgbClr val="DDDDDD"/>
                </a:solidFill>
              </a:rPr>
              <a:t>), </a:t>
            </a:r>
            <a:endParaRPr lang="en-US" sz="800" dirty="0">
              <a:solidFill>
                <a:srgbClr val="DDDDDD"/>
              </a:solidFill>
            </a:endParaRPr>
          </a:p>
        </p:txBody>
      </p:sp>
      <p:sp>
        <p:nvSpPr>
          <p:cNvPr id="11" name="Text Box 4"/>
          <p:cNvSpPr txBox="1">
            <a:spLocks noChangeArrowheads="1"/>
          </p:cNvSpPr>
          <p:nvPr/>
        </p:nvSpPr>
        <p:spPr bwMode="auto">
          <a:xfrm>
            <a:off x="250825" y="179676"/>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A closer look at emerging connectivity</a:t>
            </a:r>
            <a:endParaRPr lang="en-US" altLang="en-US" sz="2000" i="1" dirty="0"/>
          </a:p>
        </p:txBody>
      </p:sp>
    </p:spTree>
    <p:extLst>
      <p:ext uri="{BB962C8B-B14F-4D97-AF65-F5344CB8AC3E}">
        <p14:creationId xmlns:p14="http://schemas.microsoft.com/office/powerpoint/2010/main" val="10960338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22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9213" y="4144963"/>
            <a:ext cx="3295650" cy="247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5"/>
          <p:cNvSpPr>
            <a:spLocks noChangeArrowheads="1"/>
          </p:cNvSpPr>
          <p:nvPr/>
        </p:nvSpPr>
        <p:spPr bwMode="auto">
          <a:xfrm>
            <a:off x="7820315" y="5558363"/>
            <a:ext cx="546100" cy="439737"/>
          </a:xfrm>
          <a:prstGeom prst="rect">
            <a:avLst/>
          </a:prstGeom>
          <a:solidFill>
            <a:srgbClr val="FF0000">
              <a:alpha val="24001"/>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 name="m_convertd.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71942" y="953687"/>
            <a:ext cx="3237203" cy="3079930"/>
          </a:xfrm>
          <a:prstGeom prst="rect">
            <a:avLst/>
          </a:prstGeom>
        </p:spPr>
      </p:pic>
      <p:pic>
        <p:nvPicPr>
          <p:cNvPr id="10242"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4588" t="9830" r="3761" b="3537"/>
          <a:stretch/>
        </p:blipFill>
        <p:spPr bwMode="auto">
          <a:xfrm>
            <a:off x="147605" y="953687"/>
            <a:ext cx="4851685" cy="5701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8545" y="6640080"/>
            <a:ext cx="6353021" cy="215444"/>
          </a:xfrm>
          <a:prstGeom prst="rect">
            <a:avLst/>
          </a:prstGeom>
          <a:noFill/>
        </p:spPr>
        <p:txBody>
          <a:bodyPr wrap="none" rtlCol="0">
            <a:spAutoFit/>
          </a:bodyPr>
          <a:lstStyle/>
          <a:p>
            <a:r>
              <a:rPr lang="en-US" sz="800" dirty="0" smtClean="0">
                <a:solidFill>
                  <a:srgbClr val="DDDDDD"/>
                </a:solidFill>
              </a:rPr>
              <a:t>Based on work supported </a:t>
            </a:r>
            <a:r>
              <a:rPr lang="en-US" sz="800" dirty="0">
                <a:solidFill>
                  <a:srgbClr val="DDDDDD"/>
                </a:solidFill>
              </a:rPr>
              <a:t>by R21-HD072810 </a:t>
            </a:r>
            <a:r>
              <a:rPr lang="en-US" sz="800" dirty="0" smtClean="0">
                <a:solidFill>
                  <a:srgbClr val="DDDDDD"/>
                </a:solidFill>
              </a:rPr>
              <a:t>(NICHD, Moody PI), </a:t>
            </a:r>
            <a:r>
              <a:rPr lang="en-US" sz="800" dirty="0">
                <a:solidFill>
                  <a:srgbClr val="DDDDDD"/>
                </a:solidFill>
              </a:rPr>
              <a:t>R01 HD068523-01 </a:t>
            </a:r>
            <a:r>
              <a:rPr lang="en-US" sz="800" dirty="0" smtClean="0">
                <a:solidFill>
                  <a:srgbClr val="DDDDDD"/>
                </a:solidFill>
              </a:rPr>
              <a:t>(</a:t>
            </a:r>
            <a:r>
              <a:rPr lang="en-US" sz="800" dirty="0">
                <a:solidFill>
                  <a:srgbClr val="DDDDDD"/>
                </a:solidFill>
              </a:rPr>
              <a:t>NICHD, Moody PI</a:t>
            </a:r>
            <a:r>
              <a:rPr lang="en-US" sz="800" dirty="0" smtClean="0">
                <a:solidFill>
                  <a:srgbClr val="DDDDDD"/>
                </a:solidFill>
              </a:rPr>
              <a:t>), </a:t>
            </a:r>
            <a:r>
              <a:rPr lang="it-IT" sz="800" dirty="0" smtClean="0">
                <a:solidFill>
                  <a:srgbClr val="DDDDDD"/>
                </a:solidFill>
              </a:rPr>
              <a:t>R01 </a:t>
            </a:r>
            <a:r>
              <a:rPr lang="it-IT" sz="800" dirty="0">
                <a:solidFill>
                  <a:srgbClr val="DDDDDD"/>
                </a:solidFill>
              </a:rPr>
              <a:t>DA012831-05 </a:t>
            </a:r>
            <a:r>
              <a:rPr lang="it-IT" sz="800" dirty="0" smtClean="0">
                <a:solidFill>
                  <a:srgbClr val="DDDDDD"/>
                </a:solidFill>
              </a:rPr>
              <a:t>(NIDA Morris</a:t>
            </a:r>
            <a:r>
              <a:rPr lang="it-IT" sz="800" dirty="0">
                <a:solidFill>
                  <a:srgbClr val="DDDDDD"/>
                </a:solidFill>
              </a:rPr>
              <a:t>, Martina PI</a:t>
            </a:r>
            <a:r>
              <a:rPr lang="it-IT" sz="800" dirty="0" smtClean="0">
                <a:solidFill>
                  <a:srgbClr val="DDDDDD"/>
                </a:solidFill>
              </a:rPr>
              <a:t>), </a:t>
            </a:r>
            <a:endParaRPr lang="en-US" sz="800" dirty="0">
              <a:solidFill>
                <a:srgbClr val="DDDDDD"/>
              </a:solidFill>
            </a:endParaRPr>
          </a:p>
        </p:txBody>
      </p:sp>
      <p:sp>
        <p:nvSpPr>
          <p:cNvPr id="23" name="Text Box 6"/>
          <p:cNvSpPr txBox="1">
            <a:spLocks noChangeArrowheads="1"/>
          </p:cNvSpPr>
          <p:nvPr/>
        </p:nvSpPr>
        <p:spPr bwMode="auto">
          <a:xfrm>
            <a:off x="152399" y="906102"/>
            <a:ext cx="107753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dirty="0" smtClean="0">
                <a:solidFill>
                  <a:srgbClr val="004992"/>
                </a:solidFill>
              </a:rPr>
              <a:t>C:99%, </a:t>
            </a:r>
            <a:r>
              <a:rPr lang="en-US" sz="1200" dirty="0">
                <a:solidFill>
                  <a:srgbClr val="004992"/>
                </a:solidFill>
              </a:rPr>
              <a:t>B: </a:t>
            </a:r>
            <a:r>
              <a:rPr lang="en-US" sz="1200" dirty="0" smtClean="0">
                <a:solidFill>
                  <a:srgbClr val="004992"/>
                </a:solidFill>
              </a:rPr>
              <a:t>86</a:t>
            </a:r>
            <a:r>
              <a:rPr lang="en-US" sz="1200" dirty="0">
                <a:solidFill>
                  <a:srgbClr val="004992"/>
                </a:solidFill>
              </a:rPr>
              <a:t>%</a:t>
            </a:r>
          </a:p>
        </p:txBody>
      </p:sp>
      <p:sp>
        <p:nvSpPr>
          <p:cNvPr id="10" name="Text Box 4"/>
          <p:cNvSpPr txBox="1">
            <a:spLocks noChangeArrowheads="1"/>
          </p:cNvSpPr>
          <p:nvPr/>
        </p:nvSpPr>
        <p:spPr bwMode="auto">
          <a:xfrm>
            <a:off x="250825" y="179676"/>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A closer look at emerging connectivity</a:t>
            </a:r>
            <a:endParaRPr lang="en-US" altLang="en-US" sz="2000" i="1" dirty="0"/>
          </a:p>
        </p:txBody>
      </p:sp>
    </p:spTree>
    <p:extLst>
      <p:ext uri="{BB962C8B-B14F-4D97-AF65-F5344CB8AC3E}">
        <p14:creationId xmlns:p14="http://schemas.microsoft.com/office/powerpoint/2010/main" val="11139657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33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13319"/>
          <a:stretch/>
        </p:blipFill>
        <p:spPr>
          <a:xfrm>
            <a:off x="333788" y="870434"/>
            <a:ext cx="4156364" cy="356128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0712" y="870435"/>
            <a:ext cx="4147127" cy="3561288"/>
          </a:xfrm>
          <a:prstGeom prst="rect">
            <a:avLst/>
          </a:prstGeom>
        </p:spPr>
      </p:pic>
      <p:sp>
        <p:nvSpPr>
          <p:cNvPr id="6" name="TextBox 5"/>
          <p:cNvSpPr txBox="1"/>
          <p:nvPr/>
        </p:nvSpPr>
        <p:spPr>
          <a:xfrm>
            <a:off x="1562220" y="4518872"/>
            <a:ext cx="2016771" cy="646331"/>
          </a:xfrm>
          <a:prstGeom prst="rect">
            <a:avLst/>
          </a:prstGeom>
          <a:noFill/>
        </p:spPr>
        <p:txBody>
          <a:bodyPr wrap="none" rtlCol="0">
            <a:spAutoFit/>
          </a:bodyPr>
          <a:lstStyle/>
          <a:p>
            <a:pPr algn="ctr"/>
            <a:r>
              <a:rPr lang="en-US" dirty="0" smtClean="0"/>
              <a:t>Largest Component</a:t>
            </a:r>
          </a:p>
          <a:p>
            <a:pPr algn="ctr"/>
            <a:r>
              <a:rPr lang="en-US" dirty="0" smtClean="0"/>
              <a:t>(at least 1 path)</a:t>
            </a:r>
            <a:endParaRPr lang="en-US" dirty="0"/>
          </a:p>
        </p:txBody>
      </p:sp>
      <p:sp>
        <p:nvSpPr>
          <p:cNvPr id="19" name="TextBox 18"/>
          <p:cNvSpPr txBox="1"/>
          <p:nvPr/>
        </p:nvSpPr>
        <p:spPr>
          <a:xfrm>
            <a:off x="5674455" y="4498844"/>
            <a:ext cx="2167132" cy="646331"/>
          </a:xfrm>
          <a:prstGeom prst="rect">
            <a:avLst/>
          </a:prstGeom>
          <a:noFill/>
        </p:spPr>
        <p:txBody>
          <a:bodyPr wrap="none" rtlCol="0">
            <a:spAutoFit/>
          </a:bodyPr>
          <a:lstStyle/>
          <a:p>
            <a:pPr algn="ctr"/>
            <a:r>
              <a:rPr lang="en-US" dirty="0" smtClean="0"/>
              <a:t>Largest </a:t>
            </a:r>
            <a:r>
              <a:rPr lang="en-US" dirty="0" err="1" smtClean="0"/>
              <a:t>Bicomponent</a:t>
            </a:r>
            <a:endParaRPr lang="en-US" dirty="0" smtClean="0"/>
          </a:p>
          <a:p>
            <a:pPr algn="ctr"/>
            <a:r>
              <a:rPr lang="en-US" dirty="0" smtClean="0"/>
              <a:t>(at least 2 paths)</a:t>
            </a:r>
            <a:endParaRPr lang="en-US" dirty="0"/>
          </a:p>
        </p:txBody>
      </p:sp>
      <p:sp>
        <p:nvSpPr>
          <p:cNvPr id="21" name="AutoShape 5"/>
          <p:cNvSpPr>
            <a:spLocks noChangeArrowheads="1"/>
          </p:cNvSpPr>
          <p:nvPr/>
        </p:nvSpPr>
        <p:spPr bwMode="auto">
          <a:xfrm>
            <a:off x="8171874" y="2216727"/>
            <a:ext cx="276225" cy="1767898"/>
          </a:xfrm>
          <a:prstGeom prst="downArrow">
            <a:avLst>
              <a:gd name="adj1" fmla="val 50000"/>
              <a:gd name="adj2" fmla="val 204310"/>
            </a:avLst>
          </a:prstGeom>
          <a:gradFill>
            <a:gsLst>
              <a:gs pos="0">
                <a:schemeClr val="accent1">
                  <a:lumMod val="20000"/>
                  <a:lumOff val="80000"/>
                </a:schemeClr>
              </a:gs>
              <a:gs pos="17000">
                <a:schemeClr val="accent1">
                  <a:tint val="44500"/>
                  <a:satMod val="160000"/>
                </a:schemeClr>
              </a:gs>
              <a:gs pos="100000">
                <a:srgbClr val="FF0000"/>
              </a:gs>
            </a:gsLst>
            <a:lin ang="5400000" scaled="0"/>
          </a:gradFill>
          <a:ln w="9525">
            <a:solidFill>
              <a:schemeClr val="bg1">
                <a:lumMod val="10000"/>
              </a:schemeClr>
            </a:solidFill>
            <a:miter lim="800000"/>
            <a:headEnd/>
            <a:tailEnd/>
          </a:ln>
          <a:effectLst/>
          <a:extLst/>
        </p:spPr>
        <p:txBody>
          <a:bodyPr vert="eaVert" wrap="none" anchor="ctr"/>
          <a:lstStyle/>
          <a:p>
            <a:endParaRPr lang="en-US"/>
          </a:p>
        </p:txBody>
      </p:sp>
      <p:sp>
        <p:nvSpPr>
          <p:cNvPr id="22" name="TextBox 21"/>
          <p:cNvSpPr txBox="1"/>
          <p:nvPr/>
        </p:nvSpPr>
        <p:spPr>
          <a:xfrm>
            <a:off x="8545" y="6640080"/>
            <a:ext cx="6353021" cy="215444"/>
          </a:xfrm>
          <a:prstGeom prst="rect">
            <a:avLst/>
          </a:prstGeom>
          <a:noFill/>
        </p:spPr>
        <p:txBody>
          <a:bodyPr wrap="none" rtlCol="0">
            <a:spAutoFit/>
          </a:bodyPr>
          <a:lstStyle/>
          <a:p>
            <a:r>
              <a:rPr lang="en-US" sz="800" dirty="0" smtClean="0">
                <a:solidFill>
                  <a:srgbClr val="DDDDDD"/>
                </a:solidFill>
              </a:rPr>
              <a:t>Based on work supported </a:t>
            </a:r>
            <a:r>
              <a:rPr lang="en-US" sz="800" dirty="0">
                <a:solidFill>
                  <a:srgbClr val="DDDDDD"/>
                </a:solidFill>
              </a:rPr>
              <a:t>by R21-HD072810 </a:t>
            </a:r>
            <a:r>
              <a:rPr lang="en-US" sz="800" dirty="0" smtClean="0">
                <a:solidFill>
                  <a:srgbClr val="DDDDDD"/>
                </a:solidFill>
              </a:rPr>
              <a:t>(NICHD, Moody PI), </a:t>
            </a:r>
            <a:r>
              <a:rPr lang="en-US" sz="800" dirty="0">
                <a:solidFill>
                  <a:srgbClr val="DDDDDD"/>
                </a:solidFill>
              </a:rPr>
              <a:t>R01 HD068523-01 </a:t>
            </a:r>
            <a:r>
              <a:rPr lang="en-US" sz="800" dirty="0" smtClean="0">
                <a:solidFill>
                  <a:srgbClr val="DDDDDD"/>
                </a:solidFill>
              </a:rPr>
              <a:t>(</a:t>
            </a:r>
            <a:r>
              <a:rPr lang="en-US" sz="800" dirty="0">
                <a:solidFill>
                  <a:srgbClr val="DDDDDD"/>
                </a:solidFill>
              </a:rPr>
              <a:t>NICHD, Moody PI</a:t>
            </a:r>
            <a:r>
              <a:rPr lang="en-US" sz="800" dirty="0" smtClean="0">
                <a:solidFill>
                  <a:srgbClr val="DDDDDD"/>
                </a:solidFill>
              </a:rPr>
              <a:t>), </a:t>
            </a:r>
            <a:r>
              <a:rPr lang="it-IT" sz="800" dirty="0" smtClean="0">
                <a:solidFill>
                  <a:srgbClr val="DDDDDD"/>
                </a:solidFill>
              </a:rPr>
              <a:t>R01 </a:t>
            </a:r>
            <a:r>
              <a:rPr lang="it-IT" sz="800" dirty="0">
                <a:solidFill>
                  <a:srgbClr val="DDDDDD"/>
                </a:solidFill>
              </a:rPr>
              <a:t>DA012831-05 </a:t>
            </a:r>
            <a:r>
              <a:rPr lang="it-IT" sz="800" dirty="0" smtClean="0">
                <a:solidFill>
                  <a:srgbClr val="DDDDDD"/>
                </a:solidFill>
              </a:rPr>
              <a:t>(NIDA Morris</a:t>
            </a:r>
            <a:r>
              <a:rPr lang="it-IT" sz="800" dirty="0">
                <a:solidFill>
                  <a:srgbClr val="DDDDDD"/>
                </a:solidFill>
              </a:rPr>
              <a:t>, Martina PI</a:t>
            </a:r>
            <a:r>
              <a:rPr lang="it-IT" sz="800" dirty="0" smtClean="0">
                <a:solidFill>
                  <a:srgbClr val="DDDDDD"/>
                </a:solidFill>
              </a:rPr>
              <a:t>), </a:t>
            </a:r>
            <a:endParaRPr lang="en-US" sz="800" dirty="0">
              <a:solidFill>
                <a:srgbClr val="DDDDDD"/>
              </a:solidFill>
            </a:endParaRPr>
          </a:p>
        </p:txBody>
      </p:sp>
      <p:sp>
        <p:nvSpPr>
          <p:cNvPr id="10" name="Text Box 4"/>
          <p:cNvSpPr txBox="1">
            <a:spLocks noChangeArrowheads="1"/>
          </p:cNvSpPr>
          <p:nvPr/>
        </p:nvSpPr>
        <p:spPr bwMode="auto">
          <a:xfrm>
            <a:off x="250825" y="179676"/>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A closer look at emerging connectivity</a:t>
            </a:r>
            <a:endParaRPr lang="en-US" altLang="en-US" sz="2000" i="1" dirty="0"/>
          </a:p>
        </p:txBody>
      </p:sp>
    </p:spTree>
    <p:extLst>
      <p:ext uri="{BB962C8B-B14F-4D97-AF65-F5344CB8AC3E}">
        <p14:creationId xmlns:p14="http://schemas.microsoft.com/office/powerpoint/2010/main" val="4092750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9938" name="Picture 3" descr="Both3d_SASRainbow"/>
          <p:cNvPicPr>
            <a:picLocks noChangeAspect="1" noChangeArrowheads="1"/>
          </p:cNvPicPr>
          <p:nvPr/>
        </p:nvPicPr>
        <p:blipFill>
          <a:blip r:embed="rId3">
            <a:extLst>
              <a:ext uri="{28A0092B-C50C-407E-A947-70E740481C1C}">
                <a14:useLocalDpi xmlns:a14="http://schemas.microsoft.com/office/drawing/2010/main" val="0"/>
              </a:ext>
            </a:extLst>
          </a:blip>
          <a:srcRect r="50166"/>
          <a:stretch>
            <a:fillRect/>
          </a:stretch>
        </p:blipFill>
        <p:spPr bwMode="auto">
          <a:xfrm>
            <a:off x="242888" y="1166646"/>
            <a:ext cx="3908698" cy="410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Both3d_SASRainbow"/>
          <p:cNvPicPr>
            <a:picLocks noChangeAspect="1" noChangeArrowheads="1"/>
          </p:cNvPicPr>
          <p:nvPr/>
        </p:nvPicPr>
        <p:blipFill>
          <a:blip r:embed="rId3">
            <a:extLst>
              <a:ext uri="{28A0092B-C50C-407E-A947-70E740481C1C}">
                <a14:useLocalDpi xmlns:a14="http://schemas.microsoft.com/office/drawing/2010/main" val="0"/>
              </a:ext>
            </a:extLst>
          </a:blip>
          <a:srcRect l="50055"/>
          <a:stretch>
            <a:fillRect/>
          </a:stretch>
        </p:blipFill>
        <p:spPr bwMode="auto">
          <a:xfrm>
            <a:off x="4762945" y="1154479"/>
            <a:ext cx="3950130" cy="4142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4"/>
          <p:cNvSpPr txBox="1">
            <a:spLocks noChangeArrowheads="1"/>
          </p:cNvSpPr>
          <p:nvPr/>
        </p:nvSpPr>
        <p:spPr bwMode="auto">
          <a:xfrm>
            <a:off x="250825" y="179676"/>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A closer look at emerging connectivity</a:t>
            </a:r>
            <a:endParaRPr lang="en-US" altLang="en-US" sz="2000" i="1" dirty="0"/>
          </a:p>
        </p:txBody>
      </p:sp>
    </p:spTree>
    <p:extLst>
      <p:ext uri="{BB962C8B-B14F-4D97-AF65-F5344CB8AC3E}">
        <p14:creationId xmlns:p14="http://schemas.microsoft.com/office/powerpoint/2010/main" val="33590914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704850" y="1674813"/>
            <a:ext cx="7762875" cy="3083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628650" indent="-1714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1800" i="1" dirty="0">
                <a:latin typeface="Times New Roman" pitchFamily="18" charset="0"/>
              </a:rPr>
              <a:t>In addition to*</a:t>
            </a:r>
            <a:r>
              <a:rPr lang="en-US" sz="1800" dirty="0">
                <a:latin typeface="Times New Roman" pitchFamily="18" charset="0"/>
              </a:rPr>
              <a:t> the dyadic probability that one actor passes something to another (</a:t>
            </a:r>
            <a:r>
              <a:rPr lang="en-US" sz="1800" i="1" dirty="0" err="1">
                <a:latin typeface="Times New Roman" pitchFamily="18" charset="0"/>
              </a:rPr>
              <a:t>p</a:t>
            </a:r>
            <a:r>
              <a:rPr lang="en-US" sz="1800" baseline="-25000" dirty="0" err="1">
                <a:latin typeface="Times New Roman" pitchFamily="18" charset="0"/>
              </a:rPr>
              <a:t>ij</a:t>
            </a:r>
            <a:r>
              <a:rPr lang="en-US" sz="1800" dirty="0">
                <a:latin typeface="Times New Roman" pitchFamily="18" charset="0"/>
              </a:rPr>
              <a:t>), two factors affect flow through a network:</a:t>
            </a:r>
          </a:p>
          <a:p>
            <a:pPr>
              <a:lnSpc>
                <a:spcPct val="90000"/>
              </a:lnSpc>
            </a:pPr>
            <a:endParaRPr lang="en-US" sz="1800" dirty="0">
              <a:latin typeface="Times New Roman" pitchFamily="18" charset="0"/>
            </a:endParaRPr>
          </a:p>
          <a:p>
            <a:r>
              <a:rPr lang="en-US" sz="1800" i="1" dirty="0">
                <a:solidFill>
                  <a:srgbClr val="996600"/>
                </a:solidFill>
                <a:latin typeface="Times New Roman" pitchFamily="18" charset="0"/>
              </a:rPr>
              <a:t>Topology</a:t>
            </a:r>
          </a:p>
          <a:p>
            <a:pPr lvl="1">
              <a:buFontTx/>
              <a:buChar char="-"/>
            </a:pPr>
            <a:r>
              <a:rPr lang="en-US" sz="1800" dirty="0">
                <a:solidFill>
                  <a:srgbClr val="996600"/>
                </a:solidFill>
                <a:latin typeface="Times New Roman" pitchFamily="18" charset="0"/>
              </a:rPr>
              <a:t>the shape, or form, of the network</a:t>
            </a:r>
          </a:p>
          <a:p>
            <a:pPr lvl="1"/>
            <a:r>
              <a:rPr lang="en-US" sz="1800" dirty="0">
                <a:solidFill>
                  <a:srgbClr val="996600"/>
                </a:solidFill>
                <a:latin typeface="Times New Roman" pitchFamily="18" charset="0"/>
              </a:rPr>
              <a:t>- Example: one actor cannot pass information to another unless </a:t>
            </a:r>
            <a:r>
              <a:rPr lang="en-US" sz="1800" dirty="0" smtClean="0">
                <a:solidFill>
                  <a:srgbClr val="996600"/>
                </a:solidFill>
                <a:latin typeface="Times New Roman" pitchFamily="18" charset="0"/>
              </a:rPr>
              <a:t>they are </a:t>
            </a:r>
            <a:r>
              <a:rPr lang="en-US" sz="1800" dirty="0">
                <a:solidFill>
                  <a:srgbClr val="996600"/>
                </a:solidFill>
                <a:latin typeface="Times New Roman" pitchFamily="18" charset="0"/>
              </a:rPr>
              <a:t>either directly or indirectly connected</a:t>
            </a:r>
          </a:p>
          <a:p>
            <a:pPr>
              <a:lnSpc>
                <a:spcPct val="90000"/>
              </a:lnSpc>
            </a:pPr>
            <a:endParaRPr lang="en-US" sz="1800" dirty="0">
              <a:latin typeface="Times New Roman" pitchFamily="18" charset="0"/>
            </a:endParaRPr>
          </a:p>
          <a:p>
            <a:r>
              <a:rPr lang="en-US" sz="1800" i="1" dirty="0">
                <a:latin typeface="Times New Roman" pitchFamily="18" charset="0"/>
              </a:rPr>
              <a:t>Time</a:t>
            </a:r>
            <a:r>
              <a:rPr lang="en-US" sz="1800" dirty="0">
                <a:latin typeface="Times New Roman" pitchFamily="18" charset="0"/>
              </a:rPr>
              <a:t> </a:t>
            </a:r>
          </a:p>
          <a:p>
            <a:pPr lvl="1"/>
            <a:r>
              <a:rPr lang="en-US" sz="1800" dirty="0">
                <a:latin typeface="Times New Roman" pitchFamily="18" charset="0"/>
              </a:rPr>
              <a:t>- the timing of contact matters</a:t>
            </a:r>
          </a:p>
          <a:p>
            <a:pPr lvl="1"/>
            <a:r>
              <a:rPr lang="en-US" sz="1800" dirty="0">
                <a:latin typeface="Times New Roman" pitchFamily="18" charset="0"/>
              </a:rPr>
              <a:t>- Example: an actor cannot pass information he has not receive yet</a:t>
            </a:r>
          </a:p>
        </p:txBody>
      </p:sp>
      <p:sp>
        <p:nvSpPr>
          <p:cNvPr id="21507" name="Text Box 4"/>
          <p:cNvSpPr txBox="1">
            <a:spLocks noChangeArrowheads="1"/>
          </p:cNvSpPr>
          <p:nvPr/>
        </p:nvSpPr>
        <p:spPr bwMode="auto">
          <a:xfrm>
            <a:off x="469900" y="6019800"/>
            <a:ext cx="86741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600" dirty="0">
                <a:latin typeface="Times New Roman" pitchFamily="18" charset="0"/>
              </a:rPr>
              <a:t>*This is a big conditional! – lots of work on how the dyadic transmission rate may differ across populations. </a:t>
            </a:r>
          </a:p>
        </p:txBody>
      </p:sp>
      <p:sp>
        <p:nvSpPr>
          <p:cNvPr id="21508" name="Text Box 5"/>
          <p:cNvSpPr txBox="1">
            <a:spLocks noChangeArrowheads="1"/>
          </p:cNvSpPr>
          <p:nvPr/>
        </p:nvSpPr>
        <p:spPr bwMode="auto">
          <a:xfrm>
            <a:off x="422275" y="1077913"/>
            <a:ext cx="8261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800" dirty="0"/>
              <a:t>Key Question: What features of a network contribute most to diffusion potential?</a:t>
            </a:r>
          </a:p>
        </p:txBody>
      </p:sp>
      <p:sp>
        <p:nvSpPr>
          <p:cNvPr id="6" name="Text Box 4"/>
          <p:cNvSpPr txBox="1">
            <a:spLocks noChangeArrowheads="1"/>
          </p:cNvSpPr>
          <p:nvPr/>
        </p:nvSpPr>
        <p:spPr bwMode="auto">
          <a:xfrm>
            <a:off x="250825" y="29051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Relational Dynamics</a:t>
            </a:r>
            <a:endParaRPr lang="en-US" altLang="en-US" sz="2000" i="1" dirty="0"/>
          </a:p>
        </p:txBody>
      </p:sp>
      <p:sp>
        <p:nvSpPr>
          <p:cNvPr id="2" name="TextBox 1"/>
          <p:cNvSpPr txBox="1"/>
          <p:nvPr/>
        </p:nvSpPr>
        <p:spPr>
          <a:xfrm>
            <a:off x="518474" y="5027344"/>
            <a:ext cx="7493533" cy="707886"/>
          </a:xfrm>
          <a:prstGeom prst="rect">
            <a:avLst/>
          </a:prstGeom>
          <a:noFill/>
        </p:spPr>
        <p:txBody>
          <a:bodyPr wrap="square" rtlCol="0">
            <a:spAutoFit/>
          </a:bodyPr>
          <a:lstStyle/>
          <a:p>
            <a:r>
              <a:rPr lang="en-US" dirty="0" smtClean="0"/>
              <a:t>Use simulation tools to explore the relative effects of structural connectivity features</a:t>
            </a:r>
            <a:endParaRPr lang="en-US" dirty="0"/>
          </a:p>
        </p:txBody>
      </p:sp>
    </p:spTree>
    <p:extLst>
      <p:ext uri="{BB962C8B-B14F-4D97-AF65-F5344CB8AC3E}">
        <p14:creationId xmlns:p14="http://schemas.microsoft.com/office/powerpoint/2010/main" val="136119669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209838" y="1038225"/>
            <a:ext cx="2813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b="1" dirty="0">
                <a:latin typeface="Arial" pitchFamily="34" charset="0"/>
              </a:rPr>
              <a:t>Three relevant networks</a:t>
            </a:r>
          </a:p>
        </p:txBody>
      </p:sp>
      <p:sp>
        <p:nvSpPr>
          <p:cNvPr id="28675" name="Text Box 3"/>
          <p:cNvSpPr txBox="1">
            <a:spLocks noChangeArrowheads="1"/>
          </p:cNvSpPr>
          <p:nvPr/>
        </p:nvSpPr>
        <p:spPr bwMode="auto">
          <a:xfrm>
            <a:off x="310572" y="1415473"/>
            <a:ext cx="852805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600" dirty="0">
                <a:latin typeface="Arial" pitchFamily="34" charset="0"/>
              </a:rPr>
              <a:t>Discussions of network effects on STD spread often speak loosely of “the network.”   </a:t>
            </a:r>
          </a:p>
          <a:p>
            <a:pPr eaLnBrk="1" hangingPunct="1"/>
            <a:endParaRPr lang="en-US" altLang="en-US" sz="1600" dirty="0">
              <a:latin typeface="Arial" pitchFamily="34" charset="0"/>
            </a:endParaRPr>
          </a:p>
          <a:p>
            <a:pPr eaLnBrk="1" hangingPunct="1"/>
            <a:r>
              <a:rPr lang="en-US" altLang="en-US" sz="1600" dirty="0">
                <a:latin typeface="Arial" pitchFamily="34" charset="0"/>
              </a:rPr>
              <a:t>There are three relevant networks that are often conflated:</a:t>
            </a:r>
          </a:p>
          <a:p>
            <a:pPr eaLnBrk="1" hangingPunct="1"/>
            <a:endParaRPr lang="en-US" altLang="en-US" sz="1600" dirty="0">
              <a:latin typeface="Arial" pitchFamily="34" charset="0"/>
            </a:endParaRPr>
          </a:p>
          <a:p>
            <a:pPr eaLnBrk="1" hangingPunct="1">
              <a:buFontTx/>
              <a:buAutoNum type="arabicParenR"/>
            </a:pPr>
            <a:r>
              <a:rPr lang="en-US" altLang="en-US" sz="1600" i="1" dirty="0">
                <a:latin typeface="Arial" pitchFamily="34" charset="0"/>
              </a:rPr>
              <a:t>The contact network</a:t>
            </a:r>
            <a:r>
              <a:rPr lang="en-US" altLang="en-US" sz="1600" dirty="0">
                <a:latin typeface="Arial" pitchFamily="34" charset="0"/>
              </a:rPr>
              <a:t>.  The set of pairs of people connected by sexual contact. G(V,E).</a:t>
            </a:r>
          </a:p>
          <a:p>
            <a:pPr eaLnBrk="1" hangingPunct="1">
              <a:buFontTx/>
              <a:buAutoNum type="arabicParenR"/>
            </a:pPr>
            <a:endParaRPr lang="en-US" altLang="en-US" sz="1600" dirty="0">
              <a:latin typeface="Arial" pitchFamily="34" charset="0"/>
            </a:endParaRPr>
          </a:p>
          <a:p>
            <a:pPr eaLnBrk="1" hangingPunct="1">
              <a:buFontTx/>
              <a:buAutoNum type="arabicParenR"/>
            </a:pPr>
            <a:r>
              <a:rPr lang="en-US" altLang="en-US" sz="1600" i="1" dirty="0">
                <a:latin typeface="Arial" pitchFamily="34" charset="0"/>
              </a:rPr>
              <a:t>The exposure network</a:t>
            </a:r>
            <a:r>
              <a:rPr lang="en-US" altLang="en-US" sz="1600" dirty="0">
                <a:latin typeface="Arial" pitchFamily="34" charset="0"/>
              </a:rPr>
              <a:t>.  A subset of the edges in the contact network where timing makes it possible for one person to pass infection to another.</a:t>
            </a:r>
          </a:p>
          <a:p>
            <a:pPr eaLnBrk="1" hangingPunct="1">
              <a:buFontTx/>
              <a:buAutoNum type="arabicParenR"/>
            </a:pPr>
            <a:endParaRPr lang="en-US" altLang="en-US" sz="1600" dirty="0">
              <a:latin typeface="Arial" pitchFamily="34" charset="0"/>
            </a:endParaRPr>
          </a:p>
          <a:p>
            <a:pPr eaLnBrk="1" hangingPunct="1">
              <a:buFontTx/>
              <a:buAutoNum type="arabicParenR"/>
            </a:pPr>
            <a:r>
              <a:rPr lang="en-US" altLang="en-US" sz="1600" i="1" dirty="0">
                <a:latin typeface="Arial" pitchFamily="34" charset="0"/>
              </a:rPr>
              <a:t>The transmission network. </a:t>
            </a:r>
            <a:r>
              <a:rPr lang="en-US" altLang="en-US" sz="1600" dirty="0">
                <a:latin typeface="Arial" pitchFamily="34" charset="0"/>
              </a:rPr>
              <a:t>The subset of the exposure network where disease is actually passed.  In most cases this is a tree layered on (2) and rooted on a source/seed node.</a:t>
            </a:r>
          </a:p>
          <a:p>
            <a:pPr eaLnBrk="1" hangingPunct="1"/>
            <a:endParaRPr lang="en-US" altLang="en-US" sz="1600" dirty="0">
              <a:latin typeface="Arial" pitchFamily="34" charset="0"/>
            </a:endParaRPr>
          </a:p>
        </p:txBody>
      </p:sp>
      <p:sp>
        <p:nvSpPr>
          <p:cNvPr id="5" name="Text Box 4"/>
          <p:cNvSpPr txBox="1">
            <a:spLocks noChangeArrowheads="1"/>
          </p:cNvSpPr>
          <p:nvPr/>
        </p:nvSpPr>
        <p:spPr bwMode="auto">
          <a:xfrm>
            <a:off x="250825" y="29051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Relational Dynamics</a:t>
            </a:r>
            <a:endParaRPr lang="en-US" altLang="en-US" sz="2000" i="1" dirty="0"/>
          </a:p>
        </p:txBody>
      </p:sp>
    </p:spTree>
    <p:extLst>
      <p:ext uri="{BB962C8B-B14F-4D97-AF65-F5344CB8AC3E}">
        <p14:creationId xmlns:p14="http://schemas.microsoft.com/office/powerpoint/2010/main" val="283368013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0" name="Picture 4"/>
          <p:cNvPicPr>
            <a:picLocks noChangeAspect="1" noChangeArrowheads="1"/>
          </p:cNvPicPr>
          <p:nvPr/>
        </p:nvPicPr>
        <p:blipFill>
          <a:blip r:embed="rId3">
            <a:extLst>
              <a:ext uri="{28A0092B-C50C-407E-A947-70E740481C1C}">
                <a14:useLocalDpi xmlns:a14="http://schemas.microsoft.com/office/drawing/2010/main" val="0"/>
              </a:ext>
            </a:extLst>
          </a:blip>
          <a:srcRect l="16577" t="26259" r="11441" b="27431"/>
          <a:stretch>
            <a:fillRect/>
          </a:stretch>
        </p:blipFill>
        <p:spPr bwMode="auto">
          <a:xfrm>
            <a:off x="1228725" y="2506663"/>
            <a:ext cx="5943600" cy="338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701" name="Text Box 5"/>
          <p:cNvSpPr txBox="1">
            <a:spLocks noChangeArrowheads="1"/>
          </p:cNvSpPr>
          <p:nvPr/>
        </p:nvSpPr>
        <p:spPr bwMode="auto">
          <a:xfrm>
            <a:off x="1249363" y="5922963"/>
            <a:ext cx="67230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600">
                <a:latin typeface="Arial" pitchFamily="34" charset="0"/>
              </a:rPr>
              <a:t>Contact network: Everyone, it is a connected component</a:t>
            </a:r>
          </a:p>
        </p:txBody>
      </p:sp>
      <p:sp>
        <p:nvSpPr>
          <p:cNvPr id="29702" name="Text Box 6"/>
          <p:cNvSpPr txBox="1">
            <a:spLocks noChangeArrowheads="1"/>
          </p:cNvSpPr>
          <p:nvPr/>
        </p:nvSpPr>
        <p:spPr bwMode="auto">
          <a:xfrm>
            <a:off x="1257300" y="2190750"/>
            <a:ext cx="17605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400">
                <a:latin typeface="Arial" pitchFamily="34" charset="0"/>
              </a:rPr>
              <a:t>Who can “A” reach?</a:t>
            </a:r>
          </a:p>
        </p:txBody>
      </p:sp>
      <p:sp>
        <p:nvSpPr>
          <p:cNvPr id="29703" name="Rectangle 7"/>
          <p:cNvSpPr>
            <a:spLocks noChangeArrowheads="1"/>
          </p:cNvSpPr>
          <p:nvPr/>
        </p:nvSpPr>
        <p:spPr bwMode="auto">
          <a:xfrm>
            <a:off x="3738563" y="3973513"/>
            <a:ext cx="163512" cy="171450"/>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10" name="Text Box 4"/>
          <p:cNvSpPr txBox="1">
            <a:spLocks noChangeArrowheads="1"/>
          </p:cNvSpPr>
          <p:nvPr/>
        </p:nvSpPr>
        <p:spPr bwMode="auto">
          <a:xfrm>
            <a:off x="250825" y="29051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Relational Dynamics</a:t>
            </a:r>
            <a:endParaRPr lang="en-US" altLang="en-US" sz="2000" i="1" dirty="0"/>
          </a:p>
        </p:txBody>
      </p:sp>
      <p:sp>
        <p:nvSpPr>
          <p:cNvPr id="11" name="Text Box 3"/>
          <p:cNvSpPr txBox="1">
            <a:spLocks noChangeArrowheads="1"/>
          </p:cNvSpPr>
          <p:nvPr/>
        </p:nvSpPr>
        <p:spPr bwMode="auto">
          <a:xfrm>
            <a:off x="310572" y="1415473"/>
            <a:ext cx="85280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600" dirty="0">
                <a:latin typeface="Arial" pitchFamily="34" charset="0"/>
              </a:rPr>
              <a:t>Discussions of network effects on STD spread often speak loosely of “the network.”   </a:t>
            </a:r>
          </a:p>
          <a:p>
            <a:pPr eaLnBrk="1" hangingPunct="1"/>
            <a:endParaRPr lang="en-US" altLang="en-US" sz="1600" dirty="0">
              <a:latin typeface="Arial" pitchFamily="34" charset="0"/>
            </a:endParaRPr>
          </a:p>
          <a:p>
            <a:pPr eaLnBrk="1" hangingPunct="1"/>
            <a:r>
              <a:rPr lang="en-US" altLang="en-US" sz="1600" dirty="0">
                <a:latin typeface="Arial" pitchFamily="34" charset="0"/>
              </a:rPr>
              <a:t>There are three relevant networks that are often conflated</a:t>
            </a:r>
            <a:r>
              <a:rPr lang="en-US" altLang="en-US" sz="1600" dirty="0" smtClean="0">
                <a:latin typeface="Arial" pitchFamily="34" charset="0"/>
              </a:rPr>
              <a:t>:</a:t>
            </a:r>
            <a:endParaRPr lang="en-US" altLang="en-US" sz="1600" dirty="0">
              <a:latin typeface="Arial" pitchFamily="34" charset="0"/>
            </a:endParaRPr>
          </a:p>
        </p:txBody>
      </p:sp>
      <p:sp>
        <p:nvSpPr>
          <p:cNvPr id="12" name="Text Box 2"/>
          <p:cNvSpPr txBox="1">
            <a:spLocks noChangeArrowheads="1"/>
          </p:cNvSpPr>
          <p:nvPr/>
        </p:nvSpPr>
        <p:spPr bwMode="auto">
          <a:xfrm>
            <a:off x="209838" y="1038225"/>
            <a:ext cx="2813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b="1" dirty="0">
                <a:latin typeface="Arial" pitchFamily="34" charset="0"/>
              </a:rPr>
              <a:t>Three relevant networks</a:t>
            </a:r>
          </a:p>
        </p:txBody>
      </p:sp>
    </p:spTree>
    <p:extLst>
      <p:ext uri="{BB962C8B-B14F-4D97-AF65-F5344CB8AC3E}">
        <p14:creationId xmlns:p14="http://schemas.microsoft.com/office/powerpoint/2010/main" val="15467860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148820" y="1144877"/>
            <a:ext cx="2317289" cy="41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9pPr>
          </a:lstStyle>
          <a:p>
            <a:r>
              <a:rPr lang="en-GB" altLang="en-US" sz="1451" b="1" dirty="0">
                <a:latin typeface="Arial" panose="020B0604020202020204" pitchFamily="34" charset="0"/>
              </a:rPr>
              <a:t>Figure 2. Binge Drinking Predicted Probabilities by Gender and Friends’ Prior Drinking. </a:t>
            </a:r>
          </a:p>
        </p:txBody>
      </p:sp>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53454" y="1041699"/>
            <a:ext cx="6156000" cy="48931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6" name="Text Box 4"/>
          <p:cNvSpPr txBox="1">
            <a:spLocks noChangeArrowheads="1"/>
          </p:cNvSpPr>
          <p:nvPr/>
        </p:nvSpPr>
        <p:spPr bwMode="auto">
          <a:xfrm>
            <a:off x="2425744" y="5978760"/>
            <a:ext cx="3918240" cy="3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1pPr>
            <a:lvl2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2pPr>
            <a:lvl3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3pPr>
            <a:lvl4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4pPr>
            <a:lvl5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9pPr>
          </a:lstStyle>
          <a:p>
            <a:r>
              <a:rPr lang="en-GB" altLang="en-US" sz="1089" b="1" dirty="0">
                <a:latin typeface="Arial" panose="020B0604020202020204" pitchFamily="34" charset="0"/>
              </a:rPr>
              <a:t>Derek A. Kreager, and Dana L. </a:t>
            </a:r>
            <a:r>
              <a:rPr lang="en-GB" altLang="en-US" sz="1089" b="1" dirty="0" err="1">
                <a:latin typeface="Arial" panose="020B0604020202020204" pitchFamily="34" charset="0"/>
              </a:rPr>
              <a:t>Haynie</a:t>
            </a:r>
            <a:r>
              <a:rPr lang="en-GB" altLang="en-US" sz="1089" b="1" dirty="0">
                <a:latin typeface="Arial" panose="020B0604020202020204" pitchFamily="34" charset="0"/>
              </a:rPr>
              <a:t> American Sociological Review 2011;76:737-763</a:t>
            </a:r>
          </a:p>
        </p:txBody>
      </p:sp>
      <p:sp>
        <p:nvSpPr>
          <p:cNvPr id="7" name="Text Box 3"/>
          <p:cNvSpPr txBox="1">
            <a:spLocks noChangeArrowheads="1"/>
          </p:cNvSpPr>
          <p:nvPr/>
        </p:nvSpPr>
        <p:spPr bwMode="auto">
          <a:xfrm>
            <a:off x="110836" y="2335535"/>
            <a:ext cx="2216728"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000">
                <a:solidFill>
                  <a:schemeClr val="tx1"/>
                </a:solidFill>
                <a:latin typeface="Times New Roman" pitchFamily="18" charset="0"/>
              </a:defRPr>
            </a:lvl1pPr>
            <a:lvl2pPr marL="742950" indent="-285750" eaLnBrk="0" hangingPunct="0">
              <a:defRPr sz="2000">
                <a:solidFill>
                  <a:schemeClr val="tx1"/>
                </a:solidFill>
                <a:latin typeface="Times New Roman" pitchFamily="18" charset="0"/>
              </a:defRPr>
            </a:lvl2pPr>
            <a:lvl3pPr marL="1143000" indent="-228600" eaLnBrk="0" hangingPunct="0">
              <a:defRPr sz="2000">
                <a:solidFill>
                  <a:schemeClr val="tx1"/>
                </a:solidFill>
                <a:latin typeface="Times New Roman" pitchFamily="18" charset="0"/>
              </a:defRPr>
            </a:lvl3pPr>
            <a:lvl4pPr marL="1600200" indent="-228600" eaLnBrk="0" hangingPunct="0">
              <a:defRPr sz="2000">
                <a:solidFill>
                  <a:schemeClr val="tx1"/>
                </a:solidFill>
                <a:latin typeface="Times New Roman" pitchFamily="18" charset="0"/>
              </a:defRPr>
            </a:lvl4pPr>
            <a:lvl5pPr marL="2057400" indent="-228600" eaLnBrk="0" hangingPunct="0">
              <a:defRPr sz="2000">
                <a:solidFill>
                  <a:schemeClr val="tx1"/>
                </a:solidFill>
                <a:latin typeface="Times New Roman" pitchFamily="18" charset="0"/>
              </a:defRPr>
            </a:lvl5pPr>
            <a:lvl6pPr marL="2514600" indent="-228600" eaLnBrk="0" fontAlgn="base" hangingPunct="0">
              <a:spcBef>
                <a:spcPct val="0"/>
              </a:spcBef>
              <a:spcAft>
                <a:spcPct val="0"/>
              </a:spcAft>
              <a:defRPr sz="2000">
                <a:solidFill>
                  <a:schemeClr val="tx1"/>
                </a:solidFill>
                <a:latin typeface="Times New Roman" pitchFamily="18" charset="0"/>
              </a:defRPr>
            </a:lvl6pPr>
            <a:lvl7pPr marL="2971800" indent="-228600" eaLnBrk="0" fontAlgn="base" hangingPunct="0">
              <a:spcBef>
                <a:spcPct val="0"/>
              </a:spcBef>
              <a:spcAft>
                <a:spcPct val="0"/>
              </a:spcAft>
              <a:defRPr sz="2000">
                <a:solidFill>
                  <a:schemeClr val="tx1"/>
                </a:solidFill>
                <a:latin typeface="Times New Roman" pitchFamily="18" charset="0"/>
              </a:defRPr>
            </a:lvl7pPr>
            <a:lvl8pPr marL="3429000" indent="-228600" eaLnBrk="0" fontAlgn="base" hangingPunct="0">
              <a:spcBef>
                <a:spcPct val="0"/>
              </a:spcBef>
              <a:spcAft>
                <a:spcPct val="0"/>
              </a:spcAft>
              <a:defRPr sz="2000">
                <a:solidFill>
                  <a:schemeClr val="tx1"/>
                </a:solidFill>
                <a:latin typeface="Times New Roman" pitchFamily="18" charset="0"/>
              </a:defRPr>
            </a:lvl8pPr>
            <a:lvl9pPr marL="3886200" indent="-228600" eaLnBrk="0" fontAlgn="base" hangingPunct="0">
              <a:spcBef>
                <a:spcPct val="0"/>
              </a:spcBef>
              <a:spcAft>
                <a:spcPct val="0"/>
              </a:spcAft>
              <a:defRPr sz="2000">
                <a:solidFill>
                  <a:schemeClr val="tx1"/>
                </a:solidFill>
                <a:latin typeface="Times New Roman" pitchFamily="18" charset="0"/>
              </a:defRPr>
            </a:lvl9pPr>
          </a:lstStyle>
          <a:p>
            <a:r>
              <a:rPr lang="en-US" altLang="en-US" sz="1600" dirty="0" smtClean="0"/>
              <a:t>Romantic partnerships in high school lead to adoption of partners’ friends’ behaviors</a:t>
            </a:r>
            <a:endParaRPr lang="en-US" altLang="en-US" sz="1600" dirty="0"/>
          </a:p>
        </p:txBody>
      </p:sp>
      <p:sp>
        <p:nvSpPr>
          <p:cNvPr id="8" name="Text Box 4"/>
          <p:cNvSpPr txBox="1">
            <a:spLocks noChangeArrowheads="1"/>
          </p:cNvSpPr>
          <p:nvPr/>
        </p:nvSpPr>
        <p:spPr bwMode="auto">
          <a:xfrm>
            <a:off x="250825" y="29051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Basics</a:t>
            </a:r>
            <a:endParaRPr lang="en-US" altLang="en-US" sz="2000" i="1" dirty="0"/>
          </a:p>
        </p:txBody>
      </p:sp>
    </p:spTree>
    <p:extLst>
      <p:ext uri="{BB962C8B-B14F-4D97-AF65-F5344CB8AC3E}">
        <p14:creationId xmlns:p14="http://schemas.microsoft.com/office/powerpoint/2010/main" val="2173218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3" name="Picture 4"/>
          <p:cNvPicPr>
            <a:picLocks noChangeAspect="1" noChangeArrowheads="1"/>
          </p:cNvPicPr>
          <p:nvPr/>
        </p:nvPicPr>
        <p:blipFill>
          <a:blip r:embed="rId3">
            <a:extLst>
              <a:ext uri="{28A0092B-C50C-407E-A947-70E740481C1C}">
                <a14:useLocalDpi xmlns:a14="http://schemas.microsoft.com/office/drawing/2010/main" val="0"/>
              </a:ext>
            </a:extLst>
          </a:blip>
          <a:srcRect l="16577" t="26259" r="11441" b="27431"/>
          <a:stretch>
            <a:fillRect/>
          </a:stretch>
        </p:blipFill>
        <p:spPr bwMode="auto">
          <a:xfrm>
            <a:off x="1228725" y="2506663"/>
            <a:ext cx="5943600" cy="338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24" name="Text Box 5"/>
          <p:cNvSpPr txBox="1">
            <a:spLocks noChangeArrowheads="1"/>
          </p:cNvSpPr>
          <p:nvPr/>
        </p:nvSpPr>
        <p:spPr bwMode="auto">
          <a:xfrm>
            <a:off x="1220788" y="5905500"/>
            <a:ext cx="67230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600">
                <a:latin typeface="Arial" pitchFamily="34" charset="0"/>
              </a:rPr>
              <a:t>Exposure network: here, node “A” could reach up to 8 others</a:t>
            </a:r>
          </a:p>
        </p:txBody>
      </p:sp>
      <p:sp>
        <p:nvSpPr>
          <p:cNvPr id="30725" name="Text Box 6"/>
          <p:cNvSpPr txBox="1">
            <a:spLocks noChangeArrowheads="1"/>
          </p:cNvSpPr>
          <p:nvPr/>
        </p:nvSpPr>
        <p:spPr bwMode="auto">
          <a:xfrm>
            <a:off x="1257300" y="2190750"/>
            <a:ext cx="17605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400">
                <a:latin typeface="Arial" pitchFamily="34" charset="0"/>
              </a:rPr>
              <a:t>Who can “A” reach?</a:t>
            </a:r>
          </a:p>
        </p:txBody>
      </p:sp>
      <p:sp>
        <p:nvSpPr>
          <p:cNvPr id="30726" name="Rectangle 7"/>
          <p:cNvSpPr>
            <a:spLocks noChangeArrowheads="1"/>
          </p:cNvSpPr>
          <p:nvPr/>
        </p:nvSpPr>
        <p:spPr bwMode="auto">
          <a:xfrm>
            <a:off x="3738563" y="3973513"/>
            <a:ext cx="163512" cy="171450"/>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30727" name="Freeform 8"/>
          <p:cNvSpPr>
            <a:spLocks/>
          </p:cNvSpPr>
          <p:nvPr/>
        </p:nvSpPr>
        <p:spPr bwMode="auto">
          <a:xfrm>
            <a:off x="3811588" y="4137025"/>
            <a:ext cx="606425" cy="263525"/>
          </a:xfrm>
          <a:custGeom>
            <a:avLst/>
            <a:gdLst>
              <a:gd name="T0" fmla="*/ 0 w 382"/>
              <a:gd name="T1" fmla="*/ 0 h 166"/>
              <a:gd name="T2" fmla="*/ 345262200 w 382"/>
              <a:gd name="T3" fmla="*/ 345262200 h 166"/>
              <a:gd name="T4" fmla="*/ 962699688 w 382"/>
              <a:gd name="T5" fmla="*/ 418345938 h 166"/>
              <a:gd name="T6" fmla="*/ 0 60000 65536"/>
              <a:gd name="T7" fmla="*/ 0 60000 65536"/>
              <a:gd name="T8" fmla="*/ 0 60000 65536"/>
            </a:gdLst>
            <a:ahLst/>
            <a:cxnLst>
              <a:cxn ang="T6">
                <a:pos x="T0" y="T1"/>
              </a:cxn>
              <a:cxn ang="T7">
                <a:pos x="T2" y="T3"/>
              </a:cxn>
              <a:cxn ang="T8">
                <a:pos x="T4" y="T5"/>
              </a:cxn>
            </a:cxnLst>
            <a:rect l="0" t="0" r="r" b="b"/>
            <a:pathLst>
              <a:path w="382" h="166">
                <a:moveTo>
                  <a:pt x="0" y="0"/>
                </a:moveTo>
                <a:cubicBezTo>
                  <a:pt x="36" y="54"/>
                  <a:pt x="73" y="109"/>
                  <a:pt x="137" y="137"/>
                </a:cubicBezTo>
                <a:cubicBezTo>
                  <a:pt x="201" y="165"/>
                  <a:pt x="291" y="165"/>
                  <a:pt x="382" y="166"/>
                </a:cubicBezTo>
              </a:path>
            </a:pathLst>
          </a:custGeom>
          <a:noFill/>
          <a:ln w="9525">
            <a:solidFill>
              <a:srgbClr val="0000FF"/>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28" name="Freeform 9"/>
          <p:cNvSpPr>
            <a:spLocks/>
          </p:cNvSpPr>
          <p:nvPr/>
        </p:nvSpPr>
        <p:spPr bwMode="auto">
          <a:xfrm>
            <a:off x="3883025" y="3368675"/>
            <a:ext cx="309563" cy="676275"/>
          </a:xfrm>
          <a:custGeom>
            <a:avLst/>
            <a:gdLst>
              <a:gd name="T0" fmla="*/ 0 w 195"/>
              <a:gd name="T1" fmla="*/ 1073586563 h 426"/>
              <a:gd name="T2" fmla="*/ 433467575 w 195"/>
              <a:gd name="T3" fmla="*/ 703124388 h 426"/>
              <a:gd name="T4" fmla="*/ 345262758 w 195"/>
              <a:gd name="T5" fmla="*/ 0 h 426"/>
              <a:gd name="T6" fmla="*/ 0 60000 65536"/>
              <a:gd name="T7" fmla="*/ 0 60000 65536"/>
              <a:gd name="T8" fmla="*/ 0 60000 65536"/>
            </a:gdLst>
            <a:ahLst/>
            <a:cxnLst>
              <a:cxn ang="T6">
                <a:pos x="T0" y="T1"/>
              </a:cxn>
              <a:cxn ang="T7">
                <a:pos x="T2" y="T3"/>
              </a:cxn>
              <a:cxn ang="T8">
                <a:pos x="T4" y="T5"/>
              </a:cxn>
            </a:cxnLst>
            <a:rect l="0" t="0" r="r" b="b"/>
            <a:pathLst>
              <a:path w="195" h="426">
                <a:moveTo>
                  <a:pt x="0" y="426"/>
                </a:moveTo>
                <a:cubicBezTo>
                  <a:pt x="29" y="402"/>
                  <a:pt x="149" y="350"/>
                  <a:pt x="172" y="279"/>
                </a:cubicBezTo>
                <a:cubicBezTo>
                  <a:pt x="195" y="208"/>
                  <a:pt x="144" y="58"/>
                  <a:pt x="137" y="0"/>
                </a:cubicBezTo>
              </a:path>
            </a:pathLst>
          </a:custGeom>
          <a:noFill/>
          <a:ln w="9525">
            <a:solidFill>
              <a:srgbClr val="0000FF"/>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29" name="Freeform 10"/>
          <p:cNvSpPr>
            <a:spLocks/>
          </p:cNvSpPr>
          <p:nvPr/>
        </p:nvSpPr>
        <p:spPr bwMode="auto">
          <a:xfrm>
            <a:off x="3078163" y="3851275"/>
            <a:ext cx="652462" cy="187325"/>
          </a:xfrm>
          <a:custGeom>
            <a:avLst/>
            <a:gdLst>
              <a:gd name="T0" fmla="*/ 1035782631 w 411"/>
              <a:gd name="T1" fmla="*/ 252015625 h 118"/>
              <a:gd name="T2" fmla="*/ 589716111 w 411"/>
              <a:gd name="T3" fmla="*/ 7561263 h 118"/>
              <a:gd name="T4" fmla="*/ 0 w 411"/>
              <a:gd name="T5" fmla="*/ 297378438 h 118"/>
              <a:gd name="T6" fmla="*/ 0 60000 65536"/>
              <a:gd name="T7" fmla="*/ 0 60000 65536"/>
              <a:gd name="T8" fmla="*/ 0 60000 65536"/>
            </a:gdLst>
            <a:ahLst/>
            <a:cxnLst>
              <a:cxn ang="T6">
                <a:pos x="T0" y="T1"/>
              </a:cxn>
              <a:cxn ang="T7">
                <a:pos x="T2" y="T3"/>
              </a:cxn>
              <a:cxn ang="T8">
                <a:pos x="T4" y="T5"/>
              </a:cxn>
            </a:cxnLst>
            <a:rect l="0" t="0" r="r" b="b"/>
            <a:pathLst>
              <a:path w="411" h="118">
                <a:moveTo>
                  <a:pt x="411" y="100"/>
                </a:moveTo>
                <a:cubicBezTo>
                  <a:pt x="382" y="84"/>
                  <a:pt x="302" y="0"/>
                  <a:pt x="234" y="3"/>
                </a:cubicBezTo>
                <a:cubicBezTo>
                  <a:pt x="166" y="6"/>
                  <a:pt x="49" y="94"/>
                  <a:pt x="0" y="118"/>
                </a:cubicBezTo>
              </a:path>
            </a:pathLst>
          </a:custGeom>
          <a:noFill/>
          <a:ln w="9525">
            <a:solidFill>
              <a:srgbClr val="0000FF"/>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30" name="Freeform 11"/>
          <p:cNvSpPr>
            <a:spLocks/>
          </p:cNvSpPr>
          <p:nvPr/>
        </p:nvSpPr>
        <p:spPr bwMode="auto">
          <a:xfrm>
            <a:off x="2725738" y="3413125"/>
            <a:ext cx="993775" cy="549275"/>
          </a:xfrm>
          <a:custGeom>
            <a:avLst/>
            <a:gdLst>
              <a:gd name="T0" fmla="*/ 1577617813 w 626"/>
              <a:gd name="T1" fmla="*/ 871974063 h 346"/>
              <a:gd name="T2" fmla="*/ 1134070313 w 626"/>
              <a:gd name="T3" fmla="*/ 302418750 h 346"/>
              <a:gd name="T4" fmla="*/ 0 w 626"/>
              <a:gd name="T5" fmla="*/ 0 h 346"/>
              <a:gd name="T6" fmla="*/ 0 60000 65536"/>
              <a:gd name="T7" fmla="*/ 0 60000 65536"/>
              <a:gd name="T8" fmla="*/ 0 60000 65536"/>
            </a:gdLst>
            <a:ahLst/>
            <a:cxnLst>
              <a:cxn ang="T6">
                <a:pos x="T0" y="T1"/>
              </a:cxn>
              <a:cxn ang="T7">
                <a:pos x="T2" y="T3"/>
              </a:cxn>
              <a:cxn ang="T8">
                <a:pos x="T4" y="T5"/>
              </a:cxn>
            </a:cxnLst>
            <a:rect l="0" t="0" r="r" b="b"/>
            <a:pathLst>
              <a:path w="626" h="346">
                <a:moveTo>
                  <a:pt x="626" y="346"/>
                </a:moveTo>
                <a:cubicBezTo>
                  <a:pt x="597" y="308"/>
                  <a:pt x="554" y="178"/>
                  <a:pt x="450" y="120"/>
                </a:cubicBezTo>
                <a:cubicBezTo>
                  <a:pt x="346" y="62"/>
                  <a:pt x="94" y="25"/>
                  <a:pt x="0" y="0"/>
                </a:cubicBezTo>
              </a:path>
            </a:pathLst>
          </a:custGeom>
          <a:noFill/>
          <a:ln w="9525">
            <a:solidFill>
              <a:srgbClr val="0000FF"/>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31" name="Freeform 12"/>
          <p:cNvSpPr>
            <a:spLocks/>
          </p:cNvSpPr>
          <p:nvPr/>
        </p:nvSpPr>
        <p:spPr bwMode="auto">
          <a:xfrm>
            <a:off x="2354263" y="2797175"/>
            <a:ext cx="1444625" cy="1154113"/>
          </a:xfrm>
          <a:custGeom>
            <a:avLst/>
            <a:gdLst>
              <a:gd name="T0" fmla="*/ 2147483647 w 910"/>
              <a:gd name="T1" fmla="*/ 1832155181 h 727"/>
              <a:gd name="T2" fmla="*/ 1665824075 w 910"/>
              <a:gd name="T3" fmla="*/ 962700105 h 727"/>
              <a:gd name="T4" fmla="*/ 0 w 910"/>
              <a:gd name="T5" fmla="*/ 0 h 727"/>
              <a:gd name="T6" fmla="*/ 0 60000 65536"/>
              <a:gd name="T7" fmla="*/ 0 60000 65536"/>
              <a:gd name="T8" fmla="*/ 0 60000 65536"/>
            </a:gdLst>
            <a:ahLst/>
            <a:cxnLst>
              <a:cxn ang="T6">
                <a:pos x="T0" y="T1"/>
              </a:cxn>
              <a:cxn ang="T7">
                <a:pos x="T2" y="T3"/>
              </a:cxn>
              <a:cxn ang="T8">
                <a:pos x="T4" y="T5"/>
              </a:cxn>
            </a:cxnLst>
            <a:rect l="0" t="0" r="r" b="b"/>
            <a:pathLst>
              <a:path w="910" h="727">
                <a:moveTo>
                  <a:pt x="910" y="727"/>
                </a:moveTo>
                <a:cubicBezTo>
                  <a:pt x="869" y="670"/>
                  <a:pt x="813" y="503"/>
                  <a:pt x="661" y="382"/>
                </a:cubicBezTo>
                <a:cubicBezTo>
                  <a:pt x="509" y="261"/>
                  <a:pt x="138" y="80"/>
                  <a:pt x="0" y="0"/>
                </a:cubicBezTo>
              </a:path>
            </a:pathLst>
          </a:custGeom>
          <a:noFill/>
          <a:ln w="9525">
            <a:solidFill>
              <a:srgbClr val="0000FF"/>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32" name="Freeform 13"/>
          <p:cNvSpPr>
            <a:spLocks/>
          </p:cNvSpPr>
          <p:nvPr/>
        </p:nvSpPr>
        <p:spPr bwMode="auto">
          <a:xfrm>
            <a:off x="2997200" y="4149725"/>
            <a:ext cx="795338" cy="720725"/>
          </a:xfrm>
          <a:custGeom>
            <a:avLst/>
            <a:gdLst>
              <a:gd name="T0" fmla="*/ 1262599869 w 501"/>
              <a:gd name="T1" fmla="*/ 0 h 454"/>
              <a:gd name="T2" fmla="*/ 776208613 w 501"/>
              <a:gd name="T3" fmla="*/ 670361563 h 454"/>
              <a:gd name="T4" fmla="*/ 0 w 501"/>
              <a:gd name="T5" fmla="*/ 1144150938 h 454"/>
              <a:gd name="T6" fmla="*/ 0 60000 65536"/>
              <a:gd name="T7" fmla="*/ 0 60000 65536"/>
              <a:gd name="T8" fmla="*/ 0 60000 65536"/>
            </a:gdLst>
            <a:ahLst/>
            <a:cxnLst>
              <a:cxn ang="T6">
                <a:pos x="T0" y="T1"/>
              </a:cxn>
              <a:cxn ang="T7">
                <a:pos x="T2" y="T3"/>
              </a:cxn>
              <a:cxn ang="T8">
                <a:pos x="T4" y="T5"/>
              </a:cxn>
            </a:cxnLst>
            <a:rect l="0" t="0" r="r" b="b"/>
            <a:pathLst>
              <a:path w="501" h="454">
                <a:moveTo>
                  <a:pt x="501" y="0"/>
                </a:moveTo>
                <a:cubicBezTo>
                  <a:pt x="469" y="44"/>
                  <a:pt x="392" y="190"/>
                  <a:pt x="308" y="266"/>
                </a:cubicBezTo>
                <a:cubicBezTo>
                  <a:pt x="224" y="342"/>
                  <a:pt x="64" y="415"/>
                  <a:pt x="0" y="454"/>
                </a:cubicBezTo>
              </a:path>
            </a:pathLst>
          </a:custGeom>
          <a:noFill/>
          <a:ln w="9525">
            <a:solidFill>
              <a:srgbClr val="0000FF"/>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33" name="Freeform 14"/>
          <p:cNvSpPr>
            <a:spLocks/>
          </p:cNvSpPr>
          <p:nvPr/>
        </p:nvSpPr>
        <p:spPr bwMode="auto">
          <a:xfrm>
            <a:off x="2408238" y="4121150"/>
            <a:ext cx="1319212" cy="514350"/>
          </a:xfrm>
          <a:custGeom>
            <a:avLst/>
            <a:gdLst>
              <a:gd name="T0" fmla="*/ 2094248256 w 831"/>
              <a:gd name="T1" fmla="*/ 0 h 324"/>
              <a:gd name="T2" fmla="*/ 1222274524 w 831"/>
              <a:gd name="T3" fmla="*/ 630039063 h 324"/>
              <a:gd name="T4" fmla="*/ 0 w 831"/>
              <a:gd name="T5" fmla="*/ 816530625 h 324"/>
              <a:gd name="T6" fmla="*/ 0 60000 65536"/>
              <a:gd name="T7" fmla="*/ 0 60000 65536"/>
              <a:gd name="T8" fmla="*/ 0 60000 65536"/>
            </a:gdLst>
            <a:ahLst/>
            <a:cxnLst>
              <a:cxn ang="T6">
                <a:pos x="T0" y="T1"/>
              </a:cxn>
              <a:cxn ang="T7">
                <a:pos x="T2" y="T3"/>
              </a:cxn>
              <a:cxn ang="T8">
                <a:pos x="T4" y="T5"/>
              </a:cxn>
            </a:cxnLst>
            <a:rect l="0" t="0" r="r" b="b"/>
            <a:pathLst>
              <a:path w="831" h="324">
                <a:moveTo>
                  <a:pt x="831" y="0"/>
                </a:moveTo>
                <a:cubicBezTo>
                  <a:pt x="773" y="42"/>
                  <a:pt x="623" y="196"/>
                  <a:pt x="485" y="250"/>
                </a:cubicBezTo>
                <a:cubicBezTo>
                  <a:pt x="347" y="304"/>
                  <a:pt x="101" y="309"/>
                  <a:pt x="0" y="324"/>
                </a:cubicBezTo>
              </a:path>
            </a:pathLst>
          </a:custGeom>
          <a:noFill/>
          <a:ln w="9525">
            <a:solidFill>
              <a:srgbClr val="0000FF"/>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34" name="Freeform 15"/>
          <p:cNvSpPr>
            <a:spLocks/>
          </p:cNvSpPr>
          <p:nvPr/>
        </p:nvSpPr>
        <p:spPr bwMode="auto">
          <a:xfrm>
            <a:off x="2181225" y="4173538"/>
            <a:ext cx="1603375" cy="1249362"/>
          </a:xfrm>
          <a:custGeom>
            <a:avLst/>
            <a:gdLst>
              <a:gd name="T0" fmla="*/ 2147483647 w 1010"/>
              <a:gd name="T1" fmla="*/ 0 h 787"/>
              <a:gd name="T2" fmla="*/ 1668343438 w 1010"/>
              <a:gd name="T3" fmla="*/ 1280238863 h 787"/>
              <a:gd name="T4" fmla="*/ 0 w 1010"/>
              <a:gd name="T5" fmla="*/ 1983361381 h 787"/>
              <a:gd name="T6" fmla="*/ 0 60000 65536"/>
              <a:gd name="T7" fmla="*/ 0 60000 65536"/>
              <a:gd name="T8" fmla="*/ 0 60000 65536"/>
            </a:gdLst>
            <a:ahLst/>
            <a:cxnLst>
              <a:cxn ang="T6">
                <a:pos x="T0" y="T1"/>
              </a:cxn>
              <a:cxn ang="T7">
                <a:pos x="T2" y="T3"/>
              </a:cxn>
              <a:cxn ang="T8">
                <a:pos x="T4" y="T5"/>
              </a:cxn>
            </a:cxnLst>
            <a:rect l="0" t="0" r="r" b="b"/>
            <a:pathLst>
              <a:path w="1010" h="787">
                <a:moveTo>
                  <a:pt x="1010" y="0"/>
                </a:moveTo>
                <a:cubicBezTo>
                  <a:pt x="951" y="85"/>
                  <a:pt x="830" y="377"/>
                  <a:pt x="662" y="508"/>
                </a:cubicBezTo>
                <a:cubicBezTo>
                  <a:pt x="494" y="639"/>
                  <a:pt x="138" y="729"/>
                  <a:pt x="0" y="787"/>
                </a:cubicBezTo>
              </a:path>
            </a:pathLst>
          </a:custGeom>
          <a:noFill/>
          <a:ln w="9525">
            <a:solidFill>
              <a:srgbClr val="0000FF"/>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35" name="Rectangle 16"/>
          <p:cNvSpPr>
            <a:spLocks noChangeArrowheads="1"/>
          </p:cNvSpPr>
          <p:nvPr/>
        </p:nvSpPr>
        <p:spPr bwMode="auto">
          <a:xfrm>
            <a:off x="3935413" y="3167063"/>
            <a:ext cx="163512" cy="171450"/>
          </a:xfrm>
          <a:prstGeom prst="rect">
            <a:avLst/>
          </a:prstGeom>
          <a:solidFill>
            <a:srgbClr val="66CCFF">
              <a:alpha val="50195"/>
            </a:srgbClr>
          </a:solidFill>
          <a:ln>
            <a:noFill/>
          </a:ln>
          <a:effectLst/>
          <a:extLs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30736" name="Rectangle 17"/>
          <p:cNvSpPr>
            <a:spLocks noChangeArrowheads="1"/>
          </p:cNvSpPr>
          <p:nvPr/>
        </p:nvSpPr>
        <p:spPr bwMode="auto">
          <a:xfrm>
            <a:off x="4440238" y="4279900"/>
            <a:ext cx="163512" cy="171450"/>
          </a:xfrm>
          <a:prstGeom prst="rect">
            <a:avLst/>
          </a:prstGeom>
          <a:solidFill>
            <a:srgbClr val="66CCFF">
              <a:alpha val="50195"/>
            </a:srgbClr>
          </a:solidFill>
          <a:ln>
            <a:noFill/>
          </a:ln>
          <a:effectLst/>
          <a:extLs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30737" name="Rectangle 18"/>
          <p:cNvSpPr>
            <a:spLocks noChangeArrowheads="1"/>
          </p:cNvSpPr>
          <p:nvPr/>
        </p:nvSpPr>
        <p:spPr bwMode="auto">
          <a:xfrm>
            <a:off x="2874963" y="4070350"/>
            <a:ext cx="163512" cy="171450"/>
          </a:xfrm>
          <a:prstGeom prst="rect">
            <a:avLst/>
          </a:prstGeom>
          <a:solidFill>
            <a:srgbClr val="66CCFF">
              <a:alpha val="50195"/>
            </a:srgbClr>
          </a:solidFill>
          <a:ln>
            <a:noFill/>
          </a:ln>
          <a:effectLst/>
          <a:extLs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30738" name="Rectangle 19"/>
          <p:cNvSpPr>
            <a:spLocks noChangeArrowheads="1"/>
          </p:cNvSpPr>
          <p:nvPr/>
        </p:nvSpPr>
        <p:spPr bwMode="auto">
          <a:xfrm>
            <a:off x="2530475" y="3328988"/>
            <a:ext cx="163513" cy="171450"/>
          </a:xfrm>
          <a:prstGeom prst="rect">
            <a:avLst/>
          </a:prstGeom>
          <a:solidFill>
            <a:srgbClr val="66CCFF">
              <a:alpha val="50195"/>
            </a:srgbClr>
          </a:solidFill>
          <a:ln>
            <a:noFill/>
          </a:ln>
          <a:effectLst/>
          <a:extLs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30739" name="Rectangle 20"/>
          <p:cNvSpPr>
            <a:spLocks noChangeArrowheads="1"/>
          </p:cNvSpPr>
          <p:nvPr/>
        </p:nvSpPr>
        <p:spPr bwMode="auto">
          <a:xfrm>
            <a:off x="2122488" y="2649538"/>
            <a:ext cx="163512" cy="171450"/>
          </a:xfrm>
          <a:prstGeom prst="rect">
            <a:avLst/>
          </a:prstGeom>
          <a:solidFill>
            <a:srgbClr val="66CCFF">
              <a:alpha val="50195"/>
            </a:srgbClr>
          </a:solidFill>
          <a:ln>
            <a:noFill/>
          </a:ln>
          <a:effectLst/>
          <a:extLs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30740" name="Rectangle 21"/>
          <p:cNvSpPr>
            <a:spLocks noChangeArrowheads="1"/>
          </p:cNvSpPr>
          <p:nvPr/>
        </p:nvSpPr>
        <p:spPr bwMode="auto">
          <a:xfrm>
            <a:off x="2178050" y="4578350"/>
            <a:ext cx="163513" cy="171450"/>
          </a:xfrm>
          <a:prstGeom prst="rect">
            <a:avLst/>
          </a:prstGeom>
          <a:solidFill>
            <a:srgbClr val="66CCFF">
              <a:alpha val="50195"/>
            </a:srgbClr>
          </a:solidFill>
          <a:ln>
            <a:noFill/>
          </a:ln>
          <a:effectLst/>
          <a:extLs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30741" name="Rectangle 22"/>
          <p:cNvSpPr>
            <a:spLocks noChangeArrowheads="1"/>
          </p:cNvSpPr>
          <p:nvPr/>
        </p:nvSpPr>
        <p:spPr bwMode="auto">
          <a:xfrm>
            <a:off x="2784475" y="4795838"/>
            <a:ext cx="163513" cy="171450"/>
          </a:xfrm>
          <a:prstGeom prst="rect">
            <a:avLst/>
          </a:prstGeom>
          <a:solidFill>
            <a:srgbClr val="66CCFF">
              <a:alpha val="50195"/>
            </a:srgbClr>
          </a:solidFill>
          <a:ln>
            <a:noFill/>
          </a:ln>
          <a:effectLst/>
          <a:extLs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30742" name="Rectangle 23"/>
          <p:cNvSpPr>
            <a:spLocks noChangeArrowheads="1"/>
          </p:cNvSpPr>
          <p:nvPr/>
        </p:nvSpPr>
        <p:spPr bwMode="auto">
          <a:xfrm>
            <a:off x="1943100" y="5356225"/>
            <a:ext cx="163513" cy="171450"/>
          </a:xfrm>
          <a:prstGeom prst="rect">
            <a:avLst/>
          </a:prstGeom>
          <a:solidFill>
            <a:srgbClr val="66CCFF">
              <a:alpha val="50195"/>
            </a:srgbClr>
          </a:solidFill>
          <a:ln>
            <a:noFill/>
          </a:ln>
          <a:effectLst/>
          <a:extLs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5" name="Text Box 4"/>
          <p:cNvSpPr txBox="1">
            <a:spLocks noChangeArrowheads="1"/>
          </p:cNvSpPr>
          <p:nvPr/>
        </p:nvSpPr>
        <p:spPr bwMode="auto">
          <a:xfrm>
            <a:off x="250825" y="29051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Relational Dynamics</a:t>
            </a:r>
            <a:endParaRPr lang="en-US" altLang="en-US" sz="2000" i="1" dirty="0"/>
          </a:p>
        </p:txBody>
      </p:sp>
      <p:sp>
        <p:nvSpPr>
          <p:cNvPr id="26" name="Text Box 3"/>
          <p:cNvSpPr txBox="1">
            <a:spLocks noChangeArrowheads="1"/>
          </p:cNvSpPr>
          <p:nvPr/>
        </p:nvSpPr>
        <p:spPr bwMode="auto">
          <a:xfrm>
            <a:off x="310572" y="1415473"/>
            <a:ext cx="85280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600" dirty="0">
                <a:latin typeface="Arial" pitchFamily="34" charset="0"/>
              </a:rPr>
              <a:t>Discussions of network effects on STD spread often speak loosely of “the network.”   </a:t>
            </a:r>
          </a:p>
          <a:p>
            <a:pPr eaLnBrk="1" hangingPunct="1"/>
            <a:endParaRPr lang="en-US" altLang="en-US" sz="1600" dirty="0">
              <a:latin typeface="Arial" pitchFamily="34" charset="0"/>
            </a:endParaRPr>
          </a:p>
          <a:p>
            <a:pPr eaLnBrk="1" hangingPunct="1"/>
            <a:r>
              <a:rPr lang="en-US" altLang="en-US" sz="1600" dirty="0">
                <a:latin typeface="Arial" pitchFamily="34" charset="0"/>
              </a:rPr>
              <a:t>There are three relevant networks that are often conflated</a:t>
            </a:r>
            <a:r>
              <a:rPr lang="en-US" altLang="en-US" sz="1600" dirty="0" smtClean="0">
                <a:latin typeface="Arial" pitchFamily="34" charset="0"/>
              </a:rPr>
              <a:t>:</a:t>
            </a:r>
            <a:endParaRPr lang="en-US" altLang="en-US" sz="1600" dirty="0">
              <a:latin typeface="Arial" pitchFamily="34" charset="0"/>
            </a:endParaRPr>
          </a:p>
        </p:txBody>
      </p:sp>
      <p:sp>
        <p:nvSpPr>
          <p:cNvPr id="27" name="Text Box 2"/>
          <p:cNvSpPr txBox="1">
            <a:spLocks noChangeArrowheads="1"/>
          </p:cNvSpPr>
          <p:nvPr/>
        </p:nvSpPr>
        <p:spPr bwMode="auto">
          <a:xfrm>
            <a:off x="209838" y="1038225"/>
            <a:ext cx="2813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b="1" dirty="0">
                <a:latin typeface="Arial" pitchFamily="34" charset="0"/>
              </a:rPr>
              <a:t>Three relevant networks</a:t>
            </a:r>
          </a:p>
        </p:txBody>
      </p:sp>
    </p:spTree>
    <p:extLst>
      <p:ext uri="{BB962C8B-B14F-4D97-AF65-F5344CB8AC3E}">
        <p14:creationId xmlns:p14="http://schemas.microsoft.com/office/powerpoint/2010/main" val="90032849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7" name="Picture 4"/>
          <p:cNvPicPr>
            <a:picLocks noChangeAspect="1" noChangeArrowheads="1"/>
          </p:cNvPicPr>
          <p:nvPr/>
        </p:nvPicPr>
        <p:blipFill>
          <a:blip r:embed="rId3">
            <a:extLst>
              <a:ext uri="{28A0092B-C50C-407E-A947-70E740481C1C}">
                <a14:useLocalDpi xmlns:a14="http://schemas.microsoft.com/office/drawing/2010/main" val="0"/>
              </a:ext>
            </a:extLst>
          </a:blip>
          <a:srcRect l="16577" t="26259" r="11441" b="27431"/>
          <a:stretch>
            <a:fillRect/>
          </a:stretch>
        </p:blipFill>
        <p:spPr bwMode="auto">
          <a:xfrm>
            <a:off x="1228725" y="2506663"/>
            <a:ext cx="5943600" cy="338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748" name="Text Box 5"/>
          <p:cNvSpPr txBox="1">
            <a:spLocks noChangeArrowheads="1"/>
          </p:cNvSpPr>
          <p:nvPr/>
        </p:nvSpPr>
        <p:spPr bwMode="auto">
          <a:xfrm>
            <a:off x="1230313" y="5905500"/>
            <a:ext cx="6251575"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600">
                <a:latin typeface="Arial" pitchFamily="34" charset="0"/>
              </a:rPr>
              <a:t>Transmission network: upper limit is 8 through the exposure links (dark blue).  Transmission is path dependent: if no transmission to B, then also none to {K,L,O,J,M}</a:t>
            </a:r>
          </a:p>
        </p:txBody>
      </p:sp>
      <p:sp>
        <p:nvSpPr>
          <p:cNvPr id="31749" name="Text Box 6"/>
          <p:cNvSpPr txBox="1">
            <a:spLocks noChangeArrowheads="1"/>
          </p:cNvSpPr>
          <p:nvPr/>
        </p:nvSpPr>
        <p:spPr bwMode="auto">
          <a:xfrm>
            <a:off x="1257300" y="2190750"/>
            <a:ext cx="17605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400">
                <a:latin typeface="Arial" pitchFamily="34" charset="0"/>
              </a:rPr>
              <a:t>Who can “A” reach?</a:t>
            </a:r>
          </a:p>
        </p:txBody>
      </p:sp>
      <p:sp>
        <p:nvSpPr>
          <p:cNvPr id="31750" name="Rectangle 7"/>
          <p:cNvSpPr>
            <a:spLocks noChangeArrowheads="1"/>
          </p:cNvSpPr>
          <p:nvPr/>
        </p:nvSpPr>
        <p:spPr bwMode="auto">
          <a:xfrm>
            <a:off x="3738563" y="3973513"/>
            <a:ext cx="163512" cy="171450"/>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31751" name="Rectangle 8"/>
          <p:cNvSpPr>
            <a:spLocks noChangeArrowheads="1"/>
          </p:cNvSpPr>
          <p:nvPr/>
        </p:nvSpPr>
        <p:spPr bwMode="auto">
          <a:xfrm>
            <a:off x="3935413" y="3167063"/>
            <a:ext cx="163512" cy="171450"/>
          </a:xfrm>
          <a:prstGeom prst="rect">
            <a:avLst/>
          </a:prstGeom>
          <a:solidFill>
            <a:srgbClr val="66CCFF">
              <a:alpha val="50195"/>
            </a:srgbClr>
          </a:solidFill>
          <a:ln>
            <a:noFill/>
          </a:ln>
          <a:effectLst/>
          <a:extLs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31752" name="Rectangle 9"/>
          <p:cNvSpPr>
            <a:spLocks noChangeArrowheads="1"/>
          </p:cNvSpPr>
          <p:nvPr/>
        </p:nvSpPr>
        <p:spPr bwMode="auto">
          <a:xfrm>
            <a:off x="4440238" y="4279900"/>
            <a:ext cx="163512" cy="171450"/>
          </a:xfrm>
          <a:prstGeom prst="rect">
            <a:avLst/>
          </a:prstGeom>
          <a:solidFill>
            <a:srgbClr val="66CCFF">
              <a:alpha val="50195"/>
            </a:srgbClr>
          </a:solidFill>
          <a:ln>
            <a:noFill/>
          </a:ln>
          <a:effectLst/>
          <a:extLs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31753" name="Rectangle 10"/>
          <p:cNvSpPr>
            <a:spLocks noChangeArrowheads="1"/>
          </p:cNvSpPr>
          <p:nvPr/>
        </p:nvSpPr>
        <p:spPr bwMode="auto">
          <a:xfrm>
            <a:off x="2874963" y="4070350"/>
            <a:ext cx="163512" cy="171450"/>
          </a:xfrm>
          <a:prstGeom prst="rect">
            <a:avLst/>
          </a:prstGeom>
          <a:solidFill>
            <a:srgbClr val="66CCFF">
              <a:alpha val="50195"/>
            </a:srgbClr>
          </a:solidFill>
          <a:ln>
            <a:noFill/>
          </a:ln>
          <a:effectLst/>
          <a:extLs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31754" name="Rectangle 11"/>
          <p:cNvSpPr>
            <a:spLocks noChangeArrowheads="1"/>
          </p:cNvSpPr>
          <p:nvPr/>
        </p:nvSpPr>
        <p:spPr bwMode="auto">
          <a:xfrm>
            <a:off x="2530475" y="3328988"/>
            <a:ext cx="163513" cy="171450"/>
          </a:xfrm>
          <a:prstGeom prst="rect">
            <a:avLst/>
          </a:prstGeom>
          <a:solidFill>
            <a:srgbClr val="66CCFF">
              <a:alpha val="50195"/>
            </a:srgbClr>
          </a:solidFill>
          <a:ln>
            <a:noFill/>
          </a:ln>
          <a:effectLst/>
          <a:extLs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31755" name="Rectangle 12"/>
          <p:cNvSpPr>
            <a:spLocks noChangeArrowheads="1"/>
          </p:cNvSpPr>
          <p:nvPr/>
        </p:nvSpPr>
        <p:spPr bwMode="auto">
          <a:xfrm>
            <a:off x="2122488" y="2649538"/>
            <a:ext cx="163512" cy="171450"/>
          </a:xfrm>
          <a:prstGeom prst="rect">
            <a:avLst/>
          </a:prstGeom>
          <a:solidFill>
            <a:srgbClr val="66CCFF">
              <a:alpha val="50195"/>
            </a:srgbClr>
          </a:solidFill>
          <a:ln>
            <a:noFill/>
          </a:ln>
          <a:effectLst/>
          <a:extLs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31756" name="Rectangle 13"/>
          <p:cNvSpPr>
            <a:spLocks noChangeArrowheads="1"/>
          </p:cNvSpPr>
          <p:nvPr/>
        </p:nvSpPr>
        <p:spPr bwMode="auto">
          <a:xfrm>
            <a:off x="2178050" y="4578350"/>
            <a:ext cx="163513" cy="171450"/>
          </a:xfrm>
          <a:prstGeom prst="rect">
            <a:avLst/>
          </a:prstGeom>
          <a:solidFill>
            <a:srgbClr val="66CCFF">
              <a:alpha val="50195"/>
            </a:srgbClr>
          </a:solidFill>
          <a:ln>
            <a:noFill/>
          </a:ln>
          <a:effectLst/>
          <a:extLs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31757" name="Rectangle 14"/>
          <p:cNvSpPr>
            <a:spLocks noChangeArrowheads="1"/>
          </p:cNvSpPr>
          <p:nvPr/>
        </p:nvSpPr>
        <p:spPr bwMode="auto">
          <a:xfrm>
            <a:off x="2784475" y="4795838"/>
            <a:ext cx="163513" cy="171450"/>
          </a:xfrm>
          <a:prstGeom prst="rect">
            <a:avLst/>
          </a:prstGeom>
          <a:solidFill>
            <a:srgbClr val="66CCFF">
              <a:alpha val="50195"/>
            </a:srgbClr>
          </a:solidFill>
          <a:ln>
            <a:noFill/>
          </a:ln>
          <a:effectLst/>
          <a:extLs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31758" name="Rectangle 15"/>
          <p:cNvSpPr>
            <a:spLocks noChangeArrowheads="1"/>
          </p:cNvSpPr>
          <p:nvPr/>
        </p:nvSpPr>
        <p:spPr bwMode="auto">
          <a:xfrm>
            <a:off x="1943100" y="5356225"/>
            <a:ext cx="163513" cy="171450"/>
          </a:xfrm>
          <a:prstGeom prst="rect">
            <a:avLst/>
          </a:prstGeom>
          <a:solidFill>
            <a:srgbClr val="66CCFF">
              <a:alpha val="50195"/>
            </a:srgbClr>
          </a:solidFill>
          <a:ln>
            <a:noFill/>
          </a:ln>
          <a:effectLst/>
          <a:extLs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31759" name="Line 16"/>
          <p:cNvSpPr>
            <a:spLocks noChangeShapeType="1"/>
          </p:cNvSpPr>
          <p:nvPr/>
        </p:nvSpPr>
        <p:spPr bwMode="auto">
          <a:xfrm flipH="1">
            <a:off x="3060700" y="4056063"/>
            <a:ext cx="677863" cy="80962"/>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760" name="Line 17"/>
          <p:cNvSpPr>
            <a:spLocks noChangeShapeType="1"/>
          </p:cNvSpPr>
          <p:nvPr/>
        </p:nvSpPr>
        <p:spPr bwMode="auto">
          <a:xfrm flipH="1">
            <a:off x="2859088" y="4254500"/>
            <a:ext cx="107950" cy="53340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761" name="Line 18"/>
          <p:cNvSpPr>
            <a:spLocks noChangeShapeType="1"/>
          </p:cNvSpPr>
          <p:nvPr/>
        </p:nvSpPr>
        <p:spPr bwMode="auto">
          <a:xfrm flipH="1" flipV="1">
            <a:off x="2386013" y="4687888"/>
            <a:ext cx="371475" cy="153987"/>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762" name="Line 19"/>
          <p:cNvSpPr>
            <a:spLocks noChangeShapeType="1"/>
          </p:cNvSpPr>
          <p:nvPr/>
        </p:nvSpPr>
        <p:spPr bwMode="auto">
          <a:xfrm flipH="1">
            <a:off x="2047875" y="4749800"/>
            <a:ext cx="200025" cy="579438"/>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763" name="Line 20"/>
          <p:cNvSpPr>
            <a:spLocks noChangeShapeType="1"/>
          </p:cNvSpPr>
          <p:nvPr/>
        </p:nvSpPr>
        <p:spPr bwMode="auto">
          <a:xfrm>
            <a:off x="2644775" y="3489325"/>
            <a:ext cx="269875" cy="57150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764" name="Line 21"/>
          <p:cNvSpPr>
            <a:spLocks noChangeShapeType="1"/>
          </p:cNvSpPr>
          <p:nvPr/>
        </p:nvSpPr>
        <p:spPr bwMode="auto">
          <a:xfrm>
            <a:off x="2273300" y="2836863"/>
            <a:ext cx="279400" cy="498475"/>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765" name="Line 22"/>
          <p:cNvSpPr>
            <a:spLocks noChangeShapeType="1"/>
          </p:cNvSpPr>
          <p:nvPr/>
        </p:nvSpPr>
        <p:spPr bwMode="auto">
          <a:xfrm flipH="1">
            <a:off x="3829050" y="3336925"/>
            <a:ext cx="146050" cy="633413"/>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766" name="Line 23"/>
          <p:cNvSpPr>
            <a:spLocks noChangeShapeType="1"/>
          </p:cNvSpPr>
          <p:nvPr/>
        </p:nvSpPr>
        <p:spPr bwMode="auto">
          <a:xfrm>
            <a:off x="3910013" y="4095750"/>
            <a:ext cx="560387" cy="236538"/>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767" name="Line 24"/>
          <p:cNvSpPr>
            <a:spLocks noChangeShapeType="1"/>
          </p:cNvSpPr>
          <p:nvPr/>
        </p:nvSpPr>
        <p:spPr bwMode="auto">
          <a:xfrm>
            <a:off x="4662488" y="5549900"/>
            <a:ext cx="444500"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768" name="Text Box 25"/>
          <p:cNvSpPr txBox="1">
            <a:spLocks noChangeArrowheads="1"/>
          </p:cNvSpPr>
          <p:nvPr/>
        </p:nvSpPr>
        <p:spPr bwMode="auto">
          <a:xfrm>
            <a:off x="5064125" y="5424488"/>
            <a:ext cx="200342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000">
                <a:solidFill>
                  <a:schemeClr val="tx2"/>
                </a:solidFill>
                <a:latin typeface="Arial" pitchFamily="34" charset="0"/>
              </a:rPr>
              <a:t>Exposable Link  (from A’s p.o.v.)</a:t>
            </a:r>
          </a:p>
        </p:txBody>
      </p:sp>
      <p:sp>
        <p:nvSpPr>
          <p:cNvPr id="31769" name="Line 26"/>
          <p:cNvSpPr>
            <a:spLocks noChangeShapeType="1"/>
          </p:cNvSpPr>
          <p:nvPr/>
        </p:nvSpPr>
        <p:spPr bwMode="auto">
          <a:xfrm>
            <a:off x="4679950" y="5792788"/>
            <a:ext cx="444500" cy="0"/>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770" name="Text Box 27"/>
          <p:cNvSpPr txBox="1">
            <a:spLocks noChangeArrowheads="1"/>
          </p:cNvSpPr>
          <p:nvPr/>
        </p:nvSpPr>
        <p:spPr bwMode="auto">
          <a:xfrm>
            <a:off x="5081588" y="5667375"/>
            <a:ext cx="61912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000">
                <a:solidFill>
                  <a:schemeClr val="tx2"/>
                </a:solidFill>
                <a:latin typeface="Arial" pitchFamily="34" charset="0"/>
              </a:rPr>
              <a:t>Contact</a:t>
            </a:r>
          </a:p>
        </p:txBody>
      </p:sp>
      <p:sp>
        <p:nvSpPr>
          <p:cNvPr id="29" name="Text Box 4"/>
          <p:cNvSpPr txBox="1">
            <a:spLocks noChangeArrowheads="1"/>
          </p:cNvSpPr>
          <p:nvPr/>
        </p:nvSpPr>
        <p:spPr bwMode="auto">
          <a:xfrm>
            <a:off x="250825" y="29051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Relational Dynamics</a:t>
            </a:r>
            <a:endParaRPr lang="en-US" altLang="en-US" sz="2000" i="1" dirty="0"/>
          </a:p>
        </p:txBody>
      </p:sp>
      <p:sp>
        <p:nvSpPr>
          <p:cNvPr id="30" name="Text Box 3"/>
          <p:cNvSpPr txBox="1">
            <a:spLocks noChangeArrowheads="1"/>
          </p:cNvSpPr>
          <p:nvPr/>
        </p:nvSpPr>
        <p:spPr bwMode="auto">
          <a:xfrm>
            <a:off x="310572" y="1415473"/>
            <a:ext cx="85280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600" dirty="0">
                <a:latin typeface="Arial" pitchFamily="34" charset="0"/>
              </a:rPr>
              <a:t>Discussions of network effects on STD spread often speak loosely of “the network.”   </a:t>
            </a:r>
          </a:p>
          <a:p>
            <a:pPr eaLnBrk="1" hangingPunct="1"/>
            <a:endParaRPr lang="en-US" altLang="en-US" sz="1600" dirty="0">
              <a:latin typeface="Arial" pitchFamily="34" charset="0"/>
            </a:endParaRPr>
          </a:p>
          <a:p>
            <a:pPr eaLnBrk="1" hangingPunct="1"/>
            <a:r>
              <a:rPr lang="en-US" altLang="en-US" sz="1600" dirty="0">
                <a:latin typeface="Arial" pitchFamily="34" charset="0"/>
              </a:rPr>
              <a:t>There are three relevant networks that are often conflated</a:t>
            </a:r>
            <a:r>
              <a:rPr lang="en-US" altLang="en-US" sz="1600" dirty="0" smtClean="0">
                <a:latin typeface="Arial" pitchFamily="34" charset="0"/>
              </a:rPr>
              <a:t>:</a:t>
            </a:r>
            <a:endParaRPr lang="en-US" altLang="en-US" sz="1600" dirty="0">
              <a:latin typeface="Arial" pitchFamily="34" charset="0"/>
            </a:endParaRPr>
          </a:p>
        </p:txBody>
      </p:sp>
      <p:sp>
        <p:nvSpPr>
          <p:cNvPr id="31" name="Text Box 2"/>
          <p:cNvSpPr txBox="1">
            <a:spLocks noChangeArrowheads="1"/>
          </p:cNvSpPr>
          <p:nvPr/>
        </p:nvSpPr>
        <p:spPr bwMode="auto">
          <a:xfrm>
            <a:off x="209838" y="1038225"/>
            <a:ext cx="2813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b="1" dirty="0">
                <a:latin typeface="Arial" pitchFamily="34" charset="0"/>
              </a:rPr>
              <a:t>Three relevant networks</a:t>
            </a:r>
          </a:p>
        </p:txBody>
      </p:sp>
    </p:spTree>
    <p:extLst>
      <p:ext uri="{BB962C8B-B14F-4D97-AF65-F5344CB8AC3E}">
        <p14:creationId xmlns:p14="http://schemas.microsoft.com/office/powerpoint/2010/main" val="199998237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p:cNvSpPr txBox="1">
            <a:spLocks noChangeArrowheads="1"/>
          </p:cNvSpPr>
          <p:nvPr/>
        </p:nvSpPr>
        <p:spPr bwMode="auto">
          <a:xfrm>
            <a:off x="482745" y="1719552"/>
            <a:ext cx="8150225"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600">
                <a:latin typeface="Arial" pitchFamily="34" charset="0"/>
              </a:rPr>
              <a:t>The mapping between the contact network and the exposure network is based on relational timing. In a </a:t>
            </a:r>
            <a:r>
              <a:rPr lang="en-US" altLang="en-US" sz="1600" i="1">
                <a:latin typeface="Arial" pitchFamily="34" charset="0"/>
              </a:rPr>
              <a:t>dynamic </a:t>
            </a:r>
            <a:r>
              <a:rPr lang="en-US" altLang="en-US" sz="1600">
                <a:latin typeface="Arial" pitchFamily="34" charset="0"/>
              </a:rPr>
              <a:t>network, edge timing determines if something can flow down a path because </a:t>
            </a:r>
            <a:r>
              <a:rPr lang="en-US" altLang="en-US" sz="1600" i="1">
                <a:latin typeface="Arial" pitchFamily="34" charset="0"/>
              </a:rPr>
              <a:t>things can only be passed forward in time</a:t>
            </a:r>
            <a:r>
              <a:rPr lang="en-US" altLang="en-US" sz="1600">
                <a:latin typeface="Arial" pitchFamily="34" charset="0"/>
              </a:rPr>
              <a:t>. </a:t>
            </a:r>
            <a:endParaRPr lang="en-US" altLang="en-US" sz="1600" i="1">
              <a:latin typeface="Arial" pitchFamily="34" charset="0"/>
            </a:endParaRPr>
          </a:p>
          <a:p>
            <a:pPr eaLnBrk="1" hangingPunct="1"/>
            <a:endParaRPr lang="en-US" altLang="en-US" sz="1600" i="1">
              <a:latin typeface="Arial" pitchFamily="34" charset="0"/>
            </a:endParaRPr>
          </a:p>
          <a:p>
            <a:pPr eaLnBrk="1" hangingPunct="1"/>
            <a:r>
              <a:rPr lang="en-US" altLang="en-US" sz="1600" i="1">
                <a:latin typeface="Arial" pitchFamily="34" charset="0"/>
              </a:rPr>
              <a:t>Definitions:</a:t>
            </a:r>
          </a:p>
          <a:p>
            <a:pPr lvl="2" eaLnBrk="1" hangingPunct="1"/>
            <a:r>
              <a:rPr lang="en-US" altLang="en-US" sz="1600">
                <a:latin typeface="Arial" pitchFamily="34" charset="0"/>
              </a:rPr>
              <a:t>Two edges are </a:t>
            </a:r>
            <a:r>
              <a:rPr lang="en-US" altLang="en-US" sz="1600" i="1">
                <a:latin typeface="Arial" pitchFamily="34" charset="0"/>
              </a:rPr>
              <a:t>adjacent</a:t>
            </a:r>
            <a:r>
              <a:rPr lang="en-US" altLang="en-US" sz="1600">
                <a:latin typeface="Arial" pitchFamily="34" charset="0"/>
              </a:rPr>
              <a:t> if they share a node.</a:t>
            </a:r>
          </a:p>
          <a:p>
            <a:pPr lvl="2" eaLnBrk="1" hangingPunct="1"/>
            <a:endParaRPr lang="en-US" altLang="en-US" sz="1600">
              <a:latin typeface="Arial" pitchFamily="34" charset="0"/>
            </a:endParaRPr>
          </a:p>
          <a:p>
            <a:pPr lvl="2" eaLnBrk="1" hangingPunct="1"/>
            <a:r>
              <a:rPr lang="en-US" altLang="en-US" sz="1600">
                <a:latin typeface="Arial" pitchFamily="34" charset="0"/>
              </a:rPr>
              <a:t>A </a:t>
            </a:r>
            <a:r>
              <a:rPr lang="en-US" altLang="en-US" sz="1600" i="1">
                <a:latin typeface="Arial" pitchFamily="34" charset="0"/>
              </a:rPr>
              <a:t>path</a:t>
            </a:r>
            <a:r>
              <a:rPr lang="en-US" altLang="en-US" sz="1600">
                <a:latin typeface="Arial" pitchFamily="34" charset="0"/>
              </a:rPr>
              <a:t> is a sequence of adjacent edges (E</a:t>
            </a:r>
            <a:r>
              <a:rPr lang="en-US" altLang="en-US" sz="1600" baseline="-25000">
                <a:latin typeface="Arial" pitchFamily="34" charset="0"/>
              </a:rPr>
              <a:t>1</a:t>
            </a:r>
            <a:r>
              <a:rPr lang="en-US" altLang="en-US" sz="1600">
                <a:latin typeface="Arial" pitchFamily="34" charset="0"/>
              </a:rPr>
              <a:t>, E</a:t>
            </a:r>
            <a:r>
              <a:rPr lang="en-US" altLang="en-US" sz="1600" baseline="-25000">
                <a:latin typeface="Arial" pitchFamily="34" charset="0"/>
              </a:rPr>
              <a:t>2</a:t>
            </a:r>
            <a:r>
              <a:rPr lang="en-US" altLang="en-US" sz="1600">
                <a:latin typeface="Arial" pitchFamily="34" charset="0"/>
              </a:rPr>
              <a:t>, …E</a:t>
            </a:r>
            <a:r>
              <a:rPr lang="en-US" altLang="en-US" sz="1600" baseline="-25000">
                <a:latin typeface="Arial" pitchFamily="34" charset="0"/>
              </a:rPr>
              <a:t>d</a:t>
            </a:r>
            <a:r>
              <a:rPr lang="en-US" altLang="en-US" sz="1600">
                <a:latin typeface="Arial" pitchFamily="34" charset="0"/>
              </a:rPr>
              <a:t>). </a:t>
            </a:r>
            <a:r>
              <a:rPr lang="en-US" altLang="en-US" sz="1600" i="1">
                <a:latin typeface="Arial" pitchFamily="34" charset="0"/>
              </a:rPr>
              <a:t> </a:t>
            </a:r>
          </a:p>
          <a:p>
            <a:pPr lvl="2" eaLnBrk="1" hangingPunct="1"/>
            <a:endParaRPr lang="en-US" altLang="en-US" sz="1600">
              <a:latin typeface="Arial" pitchFamily="34" charset="0"/>
            </a:endParaRPr>
          </a:p>
          <a:p>
            <a:pPr lvl="2" eaLnBrk="1" hangingPunct="1"/>
            <a:r>
              <a:rPr lang="en-US" altLang="en-US" sz="1600" i="1">
                <a:latin typeface="Arial" pitchFamily="34" charset="0"/>
              </a:rPr>
              <a:t>A time-ordered path </a:t>
            </a:r>
            <a:r>
              <a:rPr lang="en-US" altLang="en-US" sz="1600">
                <a:latin typeface="Arial" pitchFamily="34" charset="0"/>
              </a:rPr>
              <a:t>is a sequence of adjacent edges where, for each pair of edges in the sequence, the start time S</a:t>
            </a:r>
            <a:r>
              <a:rPr lang="en-US" altLang="en-US" sz="1600" baseline="-25000">
                <a:latin typeface="Arial" pitchFamily="34" charset="0"/>
              </a:rPr>
              <a:t>i</a:t>
            </a:r>
            <a:r>
              <a:rPr lang="en-US" altLang="en-US" sz="1600">
                <a:latin typeface="Arial" pitchFamily="34" charset="0"/>
              </a:rPr>
              <a:t> is less than or equal to E</a:t>
            </a:r>
            <a:r>
              <a:rPr lang="en-US" altLang="en-US" sz="1600" baseline="-25000">
                <a:latin typeface="Arial" pitchFamily="34" charset="0"/>
              </a:rPr>
              <a:t>j</a:t>
            </a:r>
            <a:r>
              <a:rPr lang="en-US" altLang="en-US" sz="1600">
                <a:latin typeface="Arial" pitchFamily="34" charset="0"/>
              </a:rPr>
              <a:t> S(E</a:t>
            </a:r>
            <a:r>
              <a:rPr lang="en-US" altLang="en-US" sz="1600" baseline="-25000">
                <a:latin typeface="Arial" pitchFamily="34" charset="0"/>
              </a:rPr>
              <a:t>1</a:t>
            </a:r>
            <a:r>
              <a:rPr lang="en-US" altLang="en-US" sz="1600">
                <a:latin typeface="Arial" pitchFamily="34" charset="0"/>
              </a:rPr>
              <a:t>) </a:t>
            </a:r>
            <a:r>
              <a:rPr lang="en-US" altLang="en-US" sz="1600" u="sng">
                <a:latin typeface="Arial" pitchFamily="34" charset="0"/>
              </a:rPr>
              <a:t>&lt;</a:t>
            </a:r>
            <a:r>
              <a:rPr lang="en-US" altLang="en-US" sz="1600">
                <a:latin typeface="Arial" pitchFamily="34" charset="0"/>
              </a:rPr>
              <a:t> E(E</a:t>
            </a:r>
            <a:r>
              <a:rPr lang="en-US" altLang="en-US" sz="1600" baseline="-25000">
                <a:latin typeface="Arial" pitchFamily="34" charset="0"/>
              </a:rPr>
              <a:t>2</a:t>
            </a:r>
            <a:r>
              <a:rPr lang="en-US" altLang="en-US" sz="1600">
                <a:latin typeface="Arial" pitchFamily="34" charset="0"/>
              </a:rPr>
              <a:t>)</a:t>
            </a:r>
          </a:p>
          <a:p>
            <a:pPr lvl="2" eaLnBrk="1" hangingPunct="1"/>
            <a:endParaRPr lang="en-US" altLang="en-US" sz="1600">
              <a:latin typeface="Arial" pitchFamily="34" charset="0"/>
            </a:endParaRPr>
          </a:p>
          <a:p>
            <a:pPr lvl="2" eaLnBrk="1" hangingPunct="1"/>
            <a:r>
              <a:rPr lang="en-US" altLang="en-US" sz="1600">
                <a:latin typeface="Arial" pitchFamily="34" charset="0"/>
              </a:rPr>
              <a:t>Adjacent edges are </a:t>
            </a:r>
            <a:r>
              <a:rPr lang="en-US" altLang="en-US" sz="1600" i="1">
                <a:latin typeface="Arial" pitchFamily="34" charset="0"/>
              </a:rPr>
              <a:t>concurrent</a:t>
            </a:r>
            <a:r>
              <a:rPr lang="en-US" altLang="en-US" sz="1600">
                <a:latin typeface="Arial" pitchFamily="34" charset="0"/>
              </a:rPr>
              <a:t> if they share a node and have start and end dates that overlap. This occurs if:</a:t>
            </a:r>
          </a:p>
          <a:p>
            <a:pPr lvl="2" eaLnBrk="1" hangingPunct="1"/>
            <a:endParaRPr lang="en-US" altLang="en-US" sz="1600">
              <a:latin typeface="Arial" pitchFamily="34" charset="0"/>
            </a:endParaRPr>
          </a:p>
          <a:p>
            <a:pPr lvl="2" eaLnBrk="1" hangingPunct="1"/>
            <a:r>
              <a:rPr lang="en-US" altLang="en-US" sz="1600">
                <a:latin typeface="Arial" pitchFamily="34" charset="0"/>
              </a:rPr>
              <a:t>		S(E</a:t>
            </a:r>
            <a:r>
              <a:rPr lang="en-US" altLang="en-US" sz="1600" baseline="-25000">
                <a:latin typeface="Arial" pitchFamily="34" charset="0"/>
              </a:rPr>
              <a:t>2</a:t>
            </a:r>
            <a:r>
              <a:rPr lang="en-US" altLang="en-US" sz="1600">
                <a:latin typeface="Arial" pitchFamily="34" charset="0"/>
              </a:rPr>
              <a:t>) </a:t>
            </a:r>
            <a:r>
              <a:rPr lang="en-US" altLang="en-US" sz="1600" u="sng">
                <a:latin typeface="Arial" pitchFamily="34" charset="0"/>
              </a:rPr>
              <a:t>&lt;</a:t>
            </a:r>
            <a:r>
              <a:rPr lang="en-US" altLang="en-US" sz="1600">
                <a:latin typeface="Arial" pitchFamily="34" charset="0"/>
              </a:rPr>
              <a:t> E(E</a:t>
            </a:r>
            <a:r>
              <a:rPr lang="en-US" altLang="en-US" sz="1600" baseline="-25000">
                <a:latin typeface="Arial" pitchFamily="34" charset="0"/>
              </a:rPr>
              <a:t>1</a:t>
            </a:r>
            <a:r>
              <a:rPr lang="en-US" altLang="en-US" sz="1600">
                <a:latin typeface="Arial" pitchFamily="34" charset="0"/>
              </a:rPr>
              <a:t>)</a:t>
            </a:r>
            <a:endParaRPr lang="en-US" altLang="en-US" sz="1600" i="1">
              <a:latin typeface="Arial" pitchFamily="34" charset="0"/>
            </a:endParaRPr>
          </a:p>
          <a:p>
            <a:pPr eaLnBrk="1" hangingPunct="1"/>
            <a:endParaRPr lang="en-US" altLang="en-US" sz="1600">
              <a:latin typeface="Arial" pitchFamily="34" charset="0"/>
            </a:endParaRPr>
          </a:p>
        </p:txBody>
      </p:sp>
      <p:sp>
        <p:nvSpPr>
          <p:cNvPr id="32771" name="Text Box 4"/>
          <p:cNvSpPr txBox="1">
            <a:spLocks noChangeArrowheads="1"/>
          </p:cNvSpPr>
          <p:nvPr/>
        </p:nvSpPr>
        <p:spPr bwMode="auto">
          <a:xfrm>
            <a:off x="277957" y="1206789"/>
            <a:ext cx="14478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600" b="1" dirty="0">
                <a:latin typeface="Arial" pitchFamily="34" charset="0"/>
              </a:rPr>
              <a:t>Concurrency</a:t>
            </a:r>
          </a:p>
        </p:txBody>
      </p:sp>
      <p:sp>
        <p:nvSpPr>
          <p:cNvPr id="5" name="Text Box 4"/>
          <p:cNvSpPr txBox="1">
            <a:spLocks noChangeArrowheads="1"/>
          </p:cNvSpPr>
          <p:nvPr/>
        </p:nvSpPr>
        <p:spPr bwMode="auto">
          <a:xfrm>
            <a:off x="250825" y="29051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Relational Dynamics</a:t>
            </a:r>
            <a:endParaRPr lang="en-US" altLang="en-US" sz="2000" i="1" dirty="0"/>
          </a:p>
        </p:txBody>
      </p:sp>
    </p:spTree>
    <p:extLst>
      <p:ext uri="{BB962C8B-B14F-4D97-AF65-F5344CB8AC3E}">
        <p14:creationId xmlns:p14="http://schemas.microsoft.com/office/powerpoint/2010/main" val="376235223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4"/>
          <p:cNvSpPr>
            <a:spLocks noChangeArrowheads="1"/>
          </p:cNvSpPr>
          <p:nvPr/>
        </p:nvSpPr>
        <p:spPr bwMode="auto">
          <a:xfrm>
            <a:off x="2852738" y="3963988"/>
            <a:ext cx="430212" cy="644525"/>
          </a:xfrm>
          <a:prstGeom prst="rect">
            <a:avLst/>
          </a:prstGeom>
          <a:solidFill>
            <a:srgbClr val="66CCFF">
              <a:alpha val="58823"/>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sz="1800"/>
          </a:p>
        </p:txBody>
      </p:sp>
      <p:sp>
        <p:nvSpPr>
          <p:cNvPr id="33796" name="Rectangle 5"/>
          <p:cNvSpPr>
            <a:spLocks noChangeArrowheads="1"/>
          </p:cNvSpPr>
          <p:nvPr/>
        </p:nvSpPr>
        <p:spPr bwMode="auto">
          <a:xfrm>
            <a:off x="4206875" y="4479925"/>
            <a:ext cx="501650" cy="1039813"/>
          </a:xfrm>
          <a:prstGeom prst="rect">
            <a:avLst/>
          </a:prstGeom>
          <a:solidFill>
            <a:srgbClr val="66CCFF">
              <a:alpha val="58823"/>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sz="1800"/>
          </a:p>
        </p:txBody>
      </p:sp>
      <p:sp>
        <p:nvSpPr>
          <p:cNvPr id="33797" name="Oval 6"/>
          <p:cNvSpPr>
            <a:spLocks noChangeArrowheads="1"/>
          </p:cNvSpPr>
          <p:nvPr/>
        </p:nvSpPr>
        <p:spPr bwMode="auto">
          <a:xfrm>
            <a:off x="3213100" y="3152775"/>
            <a:ext cx="244475" cy="26511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altLang="en-US" sz="1100">
                <a:latin typeface="Arial" pitchFamily="34" charset="0"/>
              </a:rPr>
              <a:t>A</a:t>
            </a:r>
          </a:p>
        </p:txBody>
      </p:sp>
      <p:sp>
        <p:nvSpPr>
          <p:cNvPr id="33798" name="Oval 7"/>
          <p:cNvSpPr>
            <a:spLocks noChangeArrowheads="1"/>
          </p:cNvSpPr>
          <p:nvPr/>
        </p:nvSpPr>
        <p:spPr bwMode="auto">
          <a:xfrm>
            <a:off x="4017963" y="3159125"/>
            <a:ext cx="246062" cy="26511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altLang="en-US" sz="1100">
                <a:latin typeface="Arial" pitchFamily="34" charset="0"/>
              </a:rPr>
              <a:t>B</a:t>
            </a:r>
          </a:p>
        </p:txBody>
      </p:sp>
      <p:sp>
        <p:nvSpPr>
          <p:cNvPr id="33799" name="Oval 8"/>
          <p:cNvSpPr>
            <a:spLocks noChangeArrowheads="1"/>
          </p:cNvSpPr>
          <p:nvPr/>
        </p:nvSpPr>
        <p:spPr bwMode="auto">
          <a:xfrm>
            <a:off x="4995863" y="3159125"/>
            <a:ext cx="244475" cy="26511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altLang="en-US" sz="1100">
                <a:latin typeface="Arial" pitchFamily="34" charset="0"/>
              </a:rPr>
              <a:t>C</a:t>
            </a:r>
          </a:p>
        </p:txBody>
      </p:sp>
      <p:sp>
        <p:nvSpPr>
          <p:cNvPr id="33800" name="Oval 9"/>
          <p:cNvSpPr>
            <a:spLocks noChangeArrowheads="1"/>
          </p:cNvSpPr>
          <p:nvPr/>
        </p:nvSpPr>
        <p:spPr bwMode="auto">
          <a:xfrm>
            <a:off x="5665788" y="3568700"/>
            <a:ext cx="244475" cy="26511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altLang="en-US" sz="1100">
                <a:latin typeface="Arial" pitchFamily="34" charset="0"/>
              </a:rPr>
              <a:t>D</a:t>
            </a:r>
          </a:p>
        </p:txBody>
      </p:sp>
      <p:sp>
        <p:nvSpPr>
          <p:cNvPr id="33801" name="Line 10"/>
          <p:cNvSpPr>
            <a:spLocks noChangeShapeType="1"/>
          </p:cNvSpPr>
          <p:nvPr/>
        </p:nvSpPr>
        <p:spPr bwMode="auto">
          <a:xfrm flipV="1">
            <a:off x="3465513" y="3287713"/>
            <a:ext cx="533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600"/>
          </a:p>
        </p:txBody>
      </p:sp>
      <p:sp>
        <p:nvSpPr>
          <p:cNvPr id="33802" name="Line 11"/>
          <p:cNvSpPr>
            <a:spLocks noChangeShapeType="1"/>
          </p:cNvSpPr>
          <p:nvPr/>
        </p:nvSpPr>
        <p:spPr bwMode="auto">
          <a:xfrm flipV="1">
            <a:off x="4275138" y="3260725"/>
            <a:ext cx="698500" cy="1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600"/>
          </a:p>
        </p:txBody>
      </p:sp>
      <p:sp>
        <p:nvSpPr>
          <p:cNvPr id="33803" name="Line 12"/>
          <p:cNvSpPr>
            <a:spLocks noChangeShapeType="1"/>
          </p:cNvSpPr>
          <p:nvPr/>
        </p:nvSpPr>
        <p:spPr bwMode="auto">
          <a:xfrm>
            <a:off x="5240338" y="3276600"/>
            <a:ext cx="434975" cy="336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600"/>
          </a:p>
        </p:txBody>
      </p:sp>
      <p:sp>
        <p:nvSpPr>
          <p:cNvPr id="33804" name="Line 13"/>
          <p:cNvSpPr>
            <a:spLocks noChangeShapeType="1"/>
          </p:cNvSpPr>
          <p:nvPr/>
        </p:nvSpPr>
        <p:spPr bwMode="auto">
          <a:xfrm>
            <a:off x="2208213" y="5721350"/>
            <a:ext cx="49625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600"/>
          </a:p>
        </p:txBody>
      </p:sp>
      <p:sp>
        <p:nvSpPr>
          <p:cNvPr id="33805" name="Text Box 14"/>
          <p:cNvSpPr txBox="1">
            <a:spLocks noChangeArrowheads="1"/>
          </p:cNvSpPr>
          <p:nvPr/>
        </p:nvSpPr>
        <p:spPr bwMode="auto">
          <a:xfrm>
            <a:off x="1473200" y="5592763"/>
            <a:ext cx="5229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400">
                <a:latin typeface="Arial" pitchFamily="34" charset="0"/>
              </a:rPr>
              <a:t>time</a:t>
            </a:r>
          </a:p>
        </p:txBody>
      </p:sp>
      <p:sp>
        <p:nvSpPr>
          <p:cNvPr id="33806" name="Text Box 15"/>
          <p:cNvSpPr txBox="1">
            <a:spLocks noChangeArrowheads="1"/>
          </p:cNvSpPr>
          <p:nvPr/>
        </p:nvSpPr>
        <p:spPr bwMode="auto">
          <a:xfrm>
            <a:off x="2197100" y="5705475"/>
            <a:ext cx="399981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050">
                <a:latin typeface="Arial" pitchFamily="34" charset="0"/>
              </a:rPr>
              <a:t>1         2         3         4         5         6         7         8         9         10</a:t>
            </a:r>
          </a:p>
        </p:txBody>
      </p:sp>
      <p:sp>
        <p:nvSpPr>
          <p:cNvPr id="33807" name="Text Box 16"/>
          <p:cNvSpPr txBox="1">
            <a:spLocks noChangeArrowheads="1"/>
          </p:cNvSpPr>
          <p:nvPr/>
        </p:nvSpPr>
        <p:spPr bwMode="auto">
          <a:xfrm>
            <a:off x="1873250" y="3863975"/>
            <a:ext cx="37382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050">
                <a:latin typeface="Arial" pitchFamily="34" charset="0"/>
              </a:rPr>
              <a:t>AB</a:t>
            </a:r>
          </a:p>
        </p:txBody>
      </p:sp>
      <p:sp>
        <p:nvSpPr>
          <p:cNvPr id="33808" name="Text Box 17"/>
          <p:cNvSpPr txBox="1">
            <a:spLocks noChangeArrowheads="1"/>
          </p:cNvSpPr>
          <p:nvPr/>
        </p:nvSpPr>
        <p:spPr bwMode="auto">
          <a:xfrm>
            <a:off x="2441575" y="4352925"/>
            <a:ext cx="381836"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050">
                <a:latin typeface="Arial" pitchFamily="34" charset="0"/>
              </a:rPr>
              <a:t>BC</a:t>
            </a:r>
          </a:p>
        </p:txBody>
      </p:sp>
      <p:sp>
        <p:nvSpPr>
          <p:cNvPr id="33809" name="Text Box 18"/>
          <p:cNvSpPr txBox="1">
            <a:spLocks noChangeArrowheads="1"/>
          </p:cNvSpPr>
          <p:nvPr/>
        </p:nvSpPr>
        <p:spPr bwMode="auto">
          <a:xfrm>
            <a:off x="3806825" y="5294313"/>
            <a:ext cx="381836"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050">
                <a:latin typeface="Arial" pitchFamily="34" charset="0"/>
              </a:rPr>
              <a:t>CE</a:t>
            </a:r>
          </a:p>
        </p:txBody>
      </p:sp>
      <p:sp>
        <p:nvSpPr>
          <p:cNvPr id="33810" name="Oval 19"/>
          <p:cNvSpPr>
            <a:spLocks noChangeArrowheads="1"/>
          </p:cNvSpPr>
          <p:nvPr/>
        </p:nvSpPr>
        <p:spPr bwMode="auto">
          <a:xfrm>
            <a:off x="5753100" y="2862263"/>
            <a:ext cx="244475" cy="26511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altLang="en-US" sz="1100">
                <a:latin typeface="Arial" pitchFamily="34" charset="0"/>
              </a:rPr>
              <a:t>E</a:t>
            </a:r>
          </a:p>
        </p:txBody>
      </p:sp>
      <p:sp>
        <p:nvSpPr>
          <p:cNvPr id="33811" name="Line 20"/>
          <p:cNvSpPr>
            <a:spLocks noChangeShapeType="1"/>
          </p:cNvSpPr>
          <p:nvPr/>
        </p:nvSpPr>
        <p:spPr bwMode="auto">
          <a:xfrm flipV="1">
            <a:off x="5218113" y="3021013"/>
            <a:ext cx="487362" cy="2079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600"/>
          </a:p>
        </p:txBody>
      </p:sp>
      <p:sp>
        <p:nvSpPr>
          <p:cNvPr id="33812" name="Text Box 21"/>
          <p:cNvSpPr txBox="1">
            <a:spLocks noChangeArrowheads="1"/>
          </p:cNvSpPr>
          <p:nvPr/>
        </p:nvSpPr>
        <p:spPr bwMode="auto">
          <a:xfrm>
            <a:off x="5241925" y="4830763"/>
            <a:ext cx="38985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050">
                <a:latin typeface="Arial" pitchFamily="34" charset="0"/>
              </a:rPr>
              <a:t>CD</a:t>
            </a:r>
          </a:p>
        </p:txBody>
      </p:sp>
      <p:sp>
        <p:nvSpPr>
          <p:cNvPr id="33813" name="Line 22"/>
          <p:cNvSpPr>
            <a:spLocks noChangeShapeType="1"/>
          </p:cNvSpPr>
          <p:nvPr/>
        </p:nvSpPr>
        <p:spPr bwMode="auto">
          <a:xfrm>
            <a:off x="2884488" y="4540250"/>
            <a:ext cx="22780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600"/>
          </a:p>
        </p:txBody>
      </p:sp>
      <p:sp>
        <p:nvSpPr>
          <p:cNvPr id="33814" name="Line 23"/>
          <p:cNvSpPr>
            <a:spLocks noChangeShapeType="1"/>
          </p:cNvSpPr>
          <p:nvPr/>
        </p:nvSpPr>
        <p:spPr bwMode="auto">
          <a:xfrm flipV="1">
            <a:off x="2338388" y="4029075"/>
            <a:ext cx="946150" cy="127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600"/>
          </a:p>
        </p:txBody>
      </p:sp>
      <p:sp>
        <p:nvSpPr>
          <p:cNvPr id="33815" name="Line 24"/>
          <p:cNvSpPr>
            <a:spLocks noChangeShapeType="1"/>
          </p:cNvSpPr>
          <p:nvPr/>
        </p:nvSpPr>
        <p:spPr bwMode="auto">
          <a:xfrm>
            <a:off x="4187825" y="5473700"/>
            <a:ext cx="5159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600"/>
          </a:p>
        </p:txBody>
      </p:sp>
      <p:sp>
        <p:nvSpPr>
          <p:cNvPr id="33816" name="Line 25"/>
          <p:cNvSpPr>
            <a:spLocks noChangeShapeType="1"/>
          </p:cNvSpPr>
          <p:nvPr/>
        </p:nvSpPr>
        <p:spPr bwMode="auto">
          <a:xfrm>
            <a:off x="5626100" y="4999038"/>
            <a:ext cx="4603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600"/>
          </a:p>
        </p:txBody>
      </p:sp>
      <p:sp>
        <p:nvSpPr>
          <p:cNvPr id="33817" name="Text Box 26"/>
          <p:cNvSpPr txBox="1">
            <a:spLocks noChangeArrowheads="1"/>
          </p:cNvSpPr>
          <p:nvPr/>
        </p:nvSpPr>
        <p:spPr bwMode="auto">
          <a:xfrm>
            <a:off x="4332288" y="2981325"/>
            <a:ext cx="465192"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050">
                <a:latin typeface="Arial" pitchFamily="34" charset="0"/>
              </a:rPr>
              <a:t>2 - 7</a:t>
            </a:r>
          </a:p>
        </p:txBody>
      </p:sp>
      <p:sp>
        <p:nvSpPr>
          <p:cNvPr id="33818" name="Text Box 27"/>
          <p:cNvSpPr txBox="1">
            <a:spLocks noChangeArrowheads="1"/>
          </p:cNvSpPr>
          <p:nvPr/>
        </p:nvSpPr>
        <p:spPr bwMode="auto">
          <a:xfrm>
            <a:off x="3429000" y="3001963"/>
            <a:ext cx="465192"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050">
                <a:latin typeface="Arial" pitchFamily="34" charset="0"/>
              </a:rPr>
              <a:t>1 - 3</a:t>
            </a:r>
          </a:p>
        </p:txBody>
      </p:sp>
      <p:sp>
        <p:nvSpPr>
          <p:cNvPr id="33819" name="Text Box 28"/>
          <p:cNvSpPr txBox="1">
            <a:spLocks noChangeArrowheads="1"/>
          </p:cNvSpPr>
          <p:nvPr/>
        </p:nvSpPr>
        <p:spPr bwMode="auto">
          <a:xfrm rot="-1366223">
            <a:off x="5156967" y="2891001"/>
            <a:ext cx="465192"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050">
                <a:latin typeface="Arial" pitchFamily="34" charset="0"/>
              </a:rPr>
              <a:t>5 - 6</a:t>
            </a:r>
          </a:p>
        </p:txBody>
      </p:sp>
      <p:sp>
        <p:nvSpPr>
          <p:cNvPr id="33820" name="Text Box 29"/>
          <p:cNvSpPr txBox="1">
            <a:spLocks noChangeArrowheads="1"/>
          </p:cNvSpPr>
          <p:nvPr/>
        </p:nvSpPr>
        <p:spPr bwMode="auto">
          <a:xfrm rot="2155529">
            <a:off x="5254598" y="3177545"/>
            <a:ext cx="465192"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050">
                <a:latin typeface="Arial" pitchFamily="34" charset="0"/>
              </a:rPr>
              <a:t>8 - 9</a:t>
            </a:r>
          </a:p>
        </p:txBody>
      </p:sp>
      <p:sp>
        <p:nvSpPr>
          <p:cNvPr id="33821" name="Line 30"/>
          <p:cNvSpPr>
            <a:spLocks noChangeShapeType="1"/>
          </p:cNvSpPr>
          <p:nvPr/>
        </p:nvSpPr>
        <p:spPr bwMode="auto">
          <a:xfrm>
            <a:off x="2311400" y="4038600"/>
            <a:ext cx="0" cy="2006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600"/>
          </a:p>
        </p:txBody>
      </p:sp>
      <p:sp>
        <p:nvSpPr>
          <p:cNvPr id="33822" name="Text Box 31"/>
          <p:cNvSpPr txBox="1">
            <a:spLocks noChangeArrowheads="1"/>
          </p:cNvSpPr>
          <p:nvPr/>
        </p:nvSpPr>
        <p:spPr bwMode="auto">
          <a:xfrm>
            <a:off x="1990725" y="6157913"/>
            <a:ext cx="51809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200"/>
              <a:t>S(ab)</a:t>
            </a:r>
          </a:p>
        </p:txBody>
      </p:sp>
      <p:sp>
        <p:nvSpPr>
          <p:cNvPr id="33823" name="Text Box 32"/>
          <p:cNvSpPr txBox="1">
            <a:spLocks noChangeArrowheads="1"/>
          </p:cNvSpPr>
          <p:nvPr/>
        </p:nvSpPr>
        <p:spPr bwMode="auto">
          <a:xfrm>
            <a:off x="2955925" y="6132513"/>
            <a:ext cx="52770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200"/>
              <a:t>E(ab)</a:t>
            </a:r>
          </a:p>
        </p:txBody>
      </p:sp>
      <p:sp>
        <p:nvSpPr>
          <p:cNvPr id="33824" name="Line 33"/>
          <p:cNvSpPr>
            <a:spLocks noChangeShapeType="1"/>
          </p:cNvSpPr>
          <p:nvPr/>
        </p:nvSpPr>
        <p:spPr bwMode="auto">
          <a:xfrm>
            <a:off x="3263900" y="4013200"/>
            <a:ext cx="0" cy="2006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600"/>
          </a:p>
        </p:txBody>
      </p:sp>
      <p:sp>
        <p:nvSpPr>
          <p:cNvPr id="33825" name="Line 34"/>
          <p:cNvSpPr>
            <a:spLocks noChangeShapeType="1"/>
          </p:cNvSpPr>
          <p:nvPr/>
        </p:nvSpPr>
        <p:spPr bwMode="auto">
          <a:xfrm>
            <a:off x="2844800" y="4559300"/>
            <a:ext cx="0" cy="1473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600"/>
          </a:p>
        </p:txBody>
      </p:sp>
      <p:sp>
        <p:nvSpPr>
          <p:cNvPr id="33826" name="Text Box 35"/>
          <p:cNvSpPr txBox="1">
            <a:spLocks noChangeArrowheads="1"/>
          </p:cNvSpPr>
          <p:nvPr/>
        </p:nvSpPr>
        <p:spPr bwMode="auto">
          <a:xfrm>
            <a:off x="2536825" y="5967413"/>
            <a:ext cx="51809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200"/>
              <a:t>S(bc)</a:t>
            </a:r>
          </a:p>
        </p:txBody>
      </p:sp>
      <p:sp>
        <p:nvSpPr>
          <p:cNvPr id="33827" name="Line 36"/>
          <p:cNvSpPr>
            <a:spLocks noChangeShapeType="1"/>
          </p:cNvSpPr>
          <p:nvPr/>
        </p:nvSpPr>
        <p:spPr bwMode="auto">
          <a:xfrm>
            <a:off x="5156200" y="4521200"/>
            <a:ext cx="0" cy="1473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600"/>
          </a:p>
        </p:txBody>
      </p:sp>
      <p:sp>
        <p:nvSpPr>
          <p:cNvPr id="33828" name="Text Box 37"/>
          <p:cNvSpPr txBox="1">
            <a:spLocks noChangeArrowheads="1"/>
          </p:cNvSpPr>
          <p:nvPr/>
        </p:nvSpPr>
        <p:spPr bwMode="auto">
          <a:xfrm>
            <a:off x="4835525" y="6132513"/>
            <a:ext cx="52770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200"/>
              <a:t>E(bc)</a:t>
            </a:r>
          </a:p>
        </p:txBody>
      </p:sp>
      <p:sp>
        <p:nvSpPr>
          <p:cNvPr id="33829" name="Line 38"/>
          <p:cNvSpPr>
            <a:spLocks noChangeShapeType="1"/>
          </p:cNvSpPr>
          <p:nvPr/>
        </p:nvSpPr>
        <p:spPr bwMode="auto">
          <a:xfrm flipH="1">
            <a:off x="4165600" y="5486400"/>
            <a:ext cx="12700" cy="495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600"/>
          </a:p>
        </p:txBody>
      </p:sp>
      <p:sp>
        <p:nvSpPr>
          <p:cNvPr id="33830" name="Line 39"/>
          <p:cNvSpPr>
            <a:spLocks noChangeShapeType="1"/>
          </p:cNvSpPr>
          <p:nvPr/>
        </p:nvSpPr>
        <p:spPr bwMode="auto">
          <a:xfrm flipH="1">
            <a:off x="4699000" y="5473700"/>
            <a:ext cx="12700" cy="495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600"/>
          </a:p>
        </p:txBody>
      </p:sp>
      <p:sp>
        <p:nvSpPr>
          <p:cNvPr id="33831" name="Text Box 40"/>
          <p:cNvSpPr txBox="1">
            <a:spLocks noChangeArrowheads="1"/>
          </p:cNvSpPr>
          <p:nvPr/>
        </p:nvSpPr>
        <p:spPr bwMode="auto">
          <a:xfrm>
            <a:off x="3857625" y="5954713"/>
            <a:ext cx="51007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200"/>
              <a:t>S(ce)</a:t>
            </a:r>
          </a:p>
        </p:txBody>
      </p:sp>
      <p:sp>
        <p:nvSpPr>
          <p:cNvPr id="33832" name="Text Box 41"/>
          <p:cNvSpPr txBox="1">
            <a:spLocks noChangeArrowheads="1"/>
          </p:cNvSpPr>
          <p:nvPr/>
        </p:nvSpPr>
        <p:spPr bwMode="auto">
          <a:xfrm>
            <a:off x="4391025" y="5954713"/>
            <a:ext cx="51969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200"/>
              <a:t>E(ce)</a:t>
            </a:r>
          </a:p>
        </p:txBody>
      </p:sp>
      <p:sp>
        <p:nvSpPr>
          <p:cNvPr id="43" name="Text Box 2"/>
          <p:cNvSpPr txBox="1">
            <a:spLocks noChangeArrowheads="1"/>
          </p:cNvSpPr>
          <p:nvPr/>
        </p:nvSpPr>
        <p:spPr bwMode="auto">
          <a:xfrm>
            <a:off x="482745" y="1719552"/>
            <a:ext cx="815022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600" dirty="0">
                <a:latin typeface="Arial" pitchFamily="34" charset="0"/>
              </a:rPr>
              <a:t>The mapping between the contact network and the exposure network is based on relational timing. In a </a:t>
            </a:r>
            <a:r>
              <a:rPr lang="en-US" altLang="en-US" sz="1600" i="1" dirty="0">
                <a:latin typeface="Arial" pitchFamily="34" charset="0"/>
              </a:rPr>
              <a:t>dynamic </a:t>
            </a:r>
            <a:r>
              <a:rPr lang="en-US" altLang="en-US" sz="1600" dirty="0">
                <a:latin typeface="Arial" pitchFamily="34" charset="0"/>
              </a:rPr>
              <a:t>network, edge timing determines if something can flow down a path because </a:t>
            </a:r>
            <a:r>
              <a:rPr lang="en-US" altLang="en-US" sz="1600" i="1" dirty="0">
                <a:latin typeface="Arial" pitchFamily="34" charset="0"/>
              </a:rPr>
              <a:t>things can only be passed forward in time</a:t>
            </a:r>
            <a:r>
              <a:rPr lang="en-US" altLang="en-US" sz="1600" dirty="0">
                <a:latin typeface="Arial" pitchFamily="34" charset="0"/>
              </a:rPr>
              <a:t>. </a:t>
            </a:r>
            <a:endParaRPr lang="en-US" altLang="en-US" sz="1600" i="1" dirty="0">
              <a:latin typeface="Arial" pitchFamily="34" charset="0"/>
            </a:endParaRPr>
          </a:p>
        </p:txBody>
      </p:sp>
      <p:sp>
        <p:nvSpPr>
          <p:cNvPr id="44" name="Text Box 4"/>
          <p:cNvSpPr txBox="1">
            <a:spLocks noChangeArrowheads="1"/>
          </p:cNvSpPr>
          <p:nvPr/>
        </p:nvSpPr>
        <p:spPr bwMode="auto">
          <a:xfrm>
            <a:off x="277957" y="1206789"/>
            <a:ext cx="14478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600" b="1" dirty="0">
                <a:latin typeface="Arial" pitchFamily="34" charset="0"/>
              </a:rPr>
              <a:t>Concurrency</a:t>
            </a:r>
          </a:p>
        </p:txBody>
      </p:sp>
      <p:sp>
        <p:nvSpPr>
          <p:cNvPr id="45" name="Text Box 4"/>
          <p:cNvSpPr txBox="1">
            <a:spLocks noChangeArrowheads="1"/>
          </p:cNvSpPr>
          <p:nvPr/>
        </p:nvSpPr>
        <p:spPr bwMode="auto">
          <a:xfrm>
            <a:off x="250825" y="29051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Relational Dynamics</a:t>
            </a:r>
            <a:endParaRPr lang="en-US" altLang="en-US" sz="2000" i="1" dirty="0"/>
          </a:p>
        </p:txBody>
      </p:sp>
    </p:spTree>
    <p:extLst>
      <p:ext uri="{BB962C8B-B14F-4D97-AF65-F5344CB8AC3E}">
        <p14:creationId xmlns:p14="http://schemas.microsoft.com/office/powerpoint/2010/main" val="161015281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p:cNvSpPr txBox="1">
            <a:spLocks noChangeArrowheads="1"/>
          </p:cNvSpPr>
          <p:nvPr/>
        </p:nvSpPr>
        <p:spPr bwMode="auto">
          <a:xfrm>
            <a:off x="471200" y="1161906"/>
            <a:ext cx="8150225"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600" dirty="0">
                <a:latin typeface="Arial" pitchFamily="34" charset="0"/>
              </a:rPr>
              <a:t>The constraints of time-ordered paths change our understanding of the system structure of the network.  Paths make a network a </a:t>
            </a:r>
            <a:r>
              <a:rPr lang="en-US" altLang="en-US" sz="1600" i="1" dirty="0">
                <a:latin typeface="Arial" pitchFamily="34" charset="0"/>
              </a:rPr>
              <a:t>system</a:t>
            </a:r>
            <a:r>
              <a:rPr lang="en-US" altLang="en-US" sz="1600" dirty="0">
                <a:latin typeface="Arial" pitchFamily="34" charset="0"/>
              </a:rPr>
              <a:t>: linking actors together through indirect connections. Relational timing changes how paths cumulate in networks.</a:t>
            </a:r>
          </a:p>
          <a:p>
            <a:pPr eaLnBrk="1" hangingPunct="1"/>
            <a:endParaRPr lang="en-US" altLang="en-US" sz="1600" dirty="0">
              <a:latin typeface="Arial" pitchFamily="34" charset="0"/>
            </a:endParaRPr>
          </a:p>
          <a:p>
            <a:pPr eaLnBrk="1" hangingPunct="1"/>
            <a:r>
              <a:rPr lang="en-US" altLang="en-US" sz="1600" i="1" dirty="0">
                <a:latin typeface="Arial" pitchFamily="34" charset="0"/>
              </a:rPr>
              <a:t>Indirect connectivity is no longer transitive:</a:t>
            </a:r>
          </a:p>
        </p:txBody>
      </p:sp>
      <p:grpSp>
        <p:nvGrpSpPr>
          <p:cNvPr id="36867" name="Group 4"/>
          <p:cNvGrpSpPr>
            <a:grpSpLocks/>
          </p:cNvGrpSpPr>
          <p:nvPr/>
        </p:nvGrpSpPr>
        <p:grpSpPr bwMode="auto">
          <a:xfrm>
            <a:off x="2197100" y="3048000"/>
            <a:ext cx="3852863" cy="454025"/>
            <a:chOff x="1184" y="1558"/>
            <a:chExt cx="2427" cy="286"/>
          </a:xfrm>
        </p:grpSpPr>
        <p:sp>
          <p:nvSpPr>
            <p:cNvPr id="36884" name="Oval 5"/>
            <p:cNvSpPr>
              <a:spLocks noChangeArrowheads="1"/>
            </p:cNvSpPr>
            <p:nvPr/>
          </p:nvSpPr>
          <p:spPr bwMode="auto">
            <a:xfrm>
              <a:off x="1184" y="1618"/>
              <a:ext cx="232" cy="22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altLang="en-US" sz="1800"/>
                <a:t>A</a:t>
              </a:r>
            </a:p>
          </p:txBody>
        </p:sp>
        <p:sp>
          <p:nvSpPr>
            <p:cNvPr id="36885" name="Oval 6"/>
            <p:cNvSpPr>
              <a:spLocks noChangeArrowheads="1"/>
            </p:cNvSpPr>
            <p:nvPr/>
          </p:nvSpPr>
          <p:spPr bwMode="auto">
            <a:xfrm>
              <a:off x="1914" y="1618"/>
              <a:ext cx="232" cy="22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altLang="en-US" sz="1800"/>
                <a:t>B</a:t>
              </a:r>
            </a:p>
          </p:txBody>
        </p:sp>
        <p:sp>
          <p:nvSpPr>
            <p:cNvPr id="36886" name="Oval 7"/>
            <p:cNvSpPr>
              <a:spLocks noChangeArrowheads="1"/>
            </p:cNvSpPr>
            <p:nvPr/>
          </p:nvSpPr>
          <p:spPr bwMode="auto">
            <a:xfrm>
              <a:off x="2645" y="1618"/>
              <a:ext cx="232" cy="22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altLang="en-US" sz="1800"/>
                <a:t>C</a:t>
              </a:r>
            </a:p>
          </p:txBody>
        </p:sp>
        <p:sp>
          <p:nvSpPr>
            <p:cNvPr id="36887" name="Line 8"/>
            <p:cNvSpPr>
              <a:spLocks noChangeShapeType="1"/>
            </p:cNvSpPr>
            <p:nvPr/>
          </p:nvSpPr>
          <p:spPr bwMode="auto">
            <a:xfrm>
              <a:off x="1440" y="1731"/>
              <a:ext cx="4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888" name="Line 9"/>
            <p:cNvSpPr>
              <a:spLocks noChangeShapeType="1"/>
            </p:cNvSpPr>
            <p:nvPr/>
          </p:nvSpPr>
          <p:spPr bwMode="auto">
            <a:xfrm>
              <a:off x="2170" y="1731"/>
              <a:ext cx="4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889" name="Oval 10"/>
            <p:cNvSpPr>
              <a:spLocks noChangeArrowheads="1"/>
            </p:cNvSpPr>
            <p:nvPr/>
          </p:nvSpPr>
          <p:spPr bwMode="auto">
            <a:xfrm>
              <a:off x="3379" y="1617"/>
              <a:ext cx="232" cy="22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altLang="en-US" sz="1800"/>
                <a:t>D</a:t>
              </a:r>
            </a:p>
          </p:txBody>
        </p:sp>
        <p:sp>
          <p:nvSpPr>
            <p:cNvPr id="36890" name="Line 11"/>
            <p:cNvSpPr>
              <a:spLocks noChangeShapeType="1"/>
            </p:cNvSpPr>
            <p:nvPr/>
          </p:nvSpPr>
          <p:spPr bwMode="auto">
            <a:xfrm>
              <a:off x="2904" y="1730"/>
              <a:ext cx="4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891" name="Text Box 12"/>
            <p:cNvSpPr txBox="1">
              <a:spLocks noChangeArrowheads="1"/>
            </p:cNvSpPr>
            <p:nvPr/>
          </p:nvSpPr>
          <p:spPr bwMode="auto">
            <a:xfrm>
              <a:off x="1517" y="1578"/>
              <a:ext cx="321"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400"/>
                <a:t>1 - 2</a:t>
              </a:r>
            </a:p>
          </p:txBody>
        </p:sp>
        <p:sp>
          <p:nvSpPr>
            <p:cNvPr id="36892" name="Text Box 13"/>
            <p:cNvSpPr txBox="1">
              <a:spLocks noChangeArrowheads="1"/>
            </p:cNvSpPr>
            <p:nvPr/>
          </p:nvSpPr>
          <p:spPr bwMode="auto">
            <a:xfrm>
              <a:off x="2227" y="1568"/>
              <a:ext cx="321"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400"/>
                <a:t>3 - 4</a:t>
              </a:r>
            </a:p>
          </p:txBody>
        </p:sp>
        <p:sp>
          <p:nvSpPr>
            <p:cNvPr id="36893" name="Text Box 14"/>
            <p:cNvSpPr txBox="1">
              <a:spLocks noChangeArrowheads="1"/>
            </p:cNvSpPr>
            <p:nvPr/>
          </p:nvSpPr>
          <p:spPr bwMode="auto">
            <a:xfrm>
              <a:off x="2962" y="1558"/>
              <a:ext cx="321"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400"/>
                <a:t>1 - 2</a:t>
              </a:r>
            </a:p>
          </p:txBody>
        </p:sp>
      </p:grpSp>
      <p:sp>
        <p:nvSpPr>
          <p:cNvPr id="36868" name="Text Box 15"/>
          <p:cNvSpPr txBox="1">
            <a:spLocks noChangeArrowheads="1"/>
          </p:cNvSpPr>
          <p:nvPr/>
        </p:nvSpPr>
        <p:spPr bwMode="auto">
          <a:xfrm>
            <a:off x="434975" y="4027488"/>
            <a:ext cx="815022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600" dirty="0">
                <a:latin typeface="Arial" pitchFamily="34" charset="0"/>
              </a:rPr>
              <a:t>Here A </a:t>
            </a:r>
            <a:r>
              <a:rPr lang="en-US" altLang="en-US" sz="1600" dirty="0">
                <a:latin typeface="Arial" pitchFamily="34" charset="0"/>
                <a:sym typeface="Wingdings" pitchFamily="2" charset="2"/>
              </a:rPr>
              <a:t>can reach C, and C and reach D.  But A cannot reach D (nor D A). Why?  Because any infection A passes to C would have happened </a:t>
            </a:r>
            <a:r>
              <a:rPr lang="en-US" altLang="en-US" sz="1600" i="1" dirty="0">
                <a:latin typeface="Arial" pitchFamily="34" charset="0"/>
                <a:sym typeface="Wingdings" pitchFamily="2" charset="2"/>
              </a:rPr>
              <a:t>after </a:t>
            </a:r>
            <a:r>
              <a:rPr lang="en-US" altLang="en-US" sz="1600" dirty="0">
                <a:latin typeface="Arial" pitchFamily="34" charset="0"/>
                <a:sym typeface="Wingdings" pitchFamily="2" charset="2"/>
              </a:rPr>
              <a:t>the relation between C and D ended.</a:t>
            </a:r>
            <a:endParaRPr lang="en-US" altLang="en-US" sz="1600" dirty="0">
              <a:latin typeface="Arial" pitchFamily="34" charset="0"/>
            </a:endParaRPr>
          </a:p>
        </p:txBody>
      </p:sp>
      <p:grpSp>
        <p:nvGrpSpPr>
          <p:cNvPr id="36869" name="Group 16"/>
          <p:cNvGrpSpPr>
            <a:grpSpLocks/>
          </p:cNvGrpSpPr>
          <p:nvPr/>
        </p:nvGrpSpPr>
        <p:grpSpPr bwMode="auto">
          <a:xfrm>
            <a:off x="2220913" y="5648325"/>
            <a:ext cx="3852862" cy="454025"/>
            <a:chOff x="1184" y="1558"/>
            <a:chExt cx="2427" cy="286"/>
          </a:xfrm>
        </p:grpSpPr>
        <p:sp>
          <p:nvSpPr>
            <p:cNvPr id="36874" name="Oval 17"/>
            <p:cNvSpPr>
              <a:spLocks noChangeArrowheads="1"/>
            </p:cNvSpPr>
            <p:nvPr/>
          </p:nvSpPr>
          <p:spPr bwMode="auto">
            <a:xfrm>
              <a:off x="1184" y="1618"/>
              <a:ext cx="232" cy="22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altLang="en-US" sz="1800"/>
                <a:t>A</a:t>
              </a:r>
            </a:p>
          </p:txBody>
        </p:sp>
        <p:sp>
          <p:nvSpPr>
            <p:cNvPr id="36875" name="Oval 18"/>
            <p:cNvSpPr>
              <a:spLocks noChangeArrowheads="1"/>
            </p:cNvSpPr>
            <p:nvPr/>
          </p:nvSpPr>
          <p:spPr bwMode="auto">
            <a:xfrm>
              <a:off x="1914" y="1618"/>
              <a:ext cx="232" cy="22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altLang="en-US" sz="1800"/>
                <a:t>B</a:t>
              </a:r>
            </a:p>
          </p:txBody>
        </p:sp>
        <p:sp>
          <p:nvSpPr>
            <p:cNvPr id="36876" name="Oval 19"/>
            <p:cNvSpPr>
              <a:spLocks noChangeArrowheads="1"/>
            </p:cNvSpPr>
            <p:nvPr/>
          </p:nvSpPr>
          <p:spPr bwMode="auto">
            <a:xfrm>
              <a:off x="2645" y="1618"/>
              <a:ext cx="232" cy="22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altLang="en-US" sz="1800"/>
                <a:t>C</a:t>
              </a:r>
            </a:p>
          </p:txBody>
        </p:sp>
        <p:sp>
          <p:nvSpPr>
            <p:cNvPr id="36877" name="Line 20"/>
            <p:cNvSpPr>
              <a:spLocks noChangeShapeType="1"/>
            </p:cNvSpPr>
            <p:nvPr/>
          </p:nvSpPr>
          <p:spPr bwMode="auto">
            <a:xfrm>
              <a:off x="1440" y="1731"/>
              <a:ext cx="4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878" name="Line 21"/>
            <p:cNvSpPr>
              <a:spLocks noChangeShapeType="1"/>
            </p:cNvSpPr>
            <p:nvPr/>
          </p:nvSpPr>
          <p:spPr bwMode="auto">
            <a:xfrm>
              <a:off x="2170" y="1731"/>
              <a:ext cx="4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879" name="Oval 22"/>
            <p:cNvSpPr>
              <a:spLocks noChangeArrowheads="1"/>
            </p:cNvSpPr>
            <p:nvPr/>
          </p:nvSpPr>
          <p:spPr bwMode="auto">
            <a:xfrm>
              <a:off x="3379" y="1617"/>
              <a:ext cx="232" cy="22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altLang="en-US" sz="1800"/>
                <a:t>D</a:t>
              </a:r>
            </a:p>
          </p:txBody>
        </p:sp>
        <p:sp>
          <p:nvSpPr>
            <p:cNvPr id="36880" name="Line 23"/>
            <p:cNvSpPr>
              <a:spLocks noChangeShapeType="1"/>
            </p:cNvSpPr>
            <p:nvPr/>
          </p:nvSpPr>
          <p:spPr bwMode="auto">
            <a:xfrm>
              <a:off x="2904" y="1730"/>
              <a:ext cx="4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881" name="Text Box 24"/>
            <p:cNvSpPr txBox="1">
              <a:spLocks noChangeArrowheads="1"/>
            </p:cNvSpPr>
            <p:nvPr/>
          </p:nvSpPr>
          <p:spPr bwMode="auto">
            <a:xfrm>
              <a:off x="1517" y="1578"/>
              <a:ext cx="321"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400"/>
                <a:t>1 - 2</a:t>
              </a:r>
            </a:p>
          </p:txBody>
        </p:sp>
        <p:sp>
          <p:nvSpPr>
            <p:cNvPr id="36882" name="Text Box 25"/>
            <p:cNvSpPr txBox="1">
              <a:spLocks noChangeArrowheads="1"/>
            </p:cNvSpPr>
            <p:nvPr/>
          </p:nvSpPr>
          <p:spPr bwMode="auto">
            <a:xfrm>
              <a:off x="2227" y="1568"/>
              <a:ext cx="321"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400"/>
                <a:t>3 - 4</a:t>
              </a:r>
            </a:p>
          </p:txBody>
        </p:sp>
        <p:sp>
          <p:nvSpPr>
            <p:cNvPr id="36883" name="Text Box 26"/>
            <p:cNvSpPr txBox="1">
              <a:spLocks noChangeArrowheads="1"/>
            </p:cNvSpPr>
            <p:nvPr/>
          </p:nvSpPr>
          <p:spPr bwMode="auto">
            <a:xfrm>
              <a:off x="2962" y="1558"/>
              <a:ext cx="321"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400"/>
                <a:t>1 - 2</a:t>
              </a:r>
            </a:p>
          </p:txBody>
        </p:sp>
      </p:grpSp>
      <p:sp>
        <p:nvSpPr>
          <p:cNvPr id="36870" name="Freeform 27"/>
          <p:cNvSpPr>
            <a:spLocks/>
          </p:cNvSpPr>
          <p:nvPr/>
        </p:nvSpPr>
        <p:spPr bwMode="auto">
          <a:xfrm>
            <a:off x="2444750" y="6169025"/>
            <a:ext cx="2206625" cy="354013"/>
          </a:xfrm>
          <a:custGeom>
            <a:avLst/>
            <a:gdLst>
              <a:gd name="T0" fmla="*/ 0 w 1390"/>
              <a:gd name="T1" fmla="*/ 0 h 223"/>
              <a:gd name="T2" fmla="*/ 1751509388 w 1390"/>
              <a:gd name="T3" fmla="*/ 551915792 h 223"/>
              <a:gd name="T4" fmla="*/ 2147483647 w 1390"/>
              <a:gd name="T5" fmla="*/ 68045109 h 223"/>
              <a:gd name="T6" fmla="*/ 0 60000 65536"/>
              <a:gd name="T7" fmla="*/ 0 60000 65536"/>
              <a:gd name="T8" fmla="*/ 0 60000 65536"/>
            </a:gdLst>
            <a:ahLst/>
            <a:cxnLst>
              <a:cxn ang="T6">
                <a:pos x="T0" y="T1"/>
              </a:cxn>
              <a:cxn ang="T7">
                <a:pos x="T2" y="T3"/>
              </a:cxn>
              <a:cxn ang="T8">
                <a:pos x="T4" y="T5"/>
              </a:cxn>
            </a:cxnLst>
            <a:rect l="0" t="0" r="r" b="b"/>
            <a:pathLst>
              <a:path w="1390" h="223">
                <a:moveTo>
                  <a:pt x="0" y="0"/>
                </a:moveTo>
                <a:cubicBezTo>
                  <a:pt x="231" y="107"/>
                  <a:pt x="463" y="215"/>
                  <a:pt x="695" y="219"/>
                </a:cubicBezTo>
                <a:cubicBezTo>
                  <a:pt x="927" y="223"/>
                  <a:pt x="1273" y="59"/>
                  <a:pt x="1390" y="27"/>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871" name="Freeform 28"/>
          <p:cNvSpPr>
            <a:spLocks/>
          </p:cNvSpPr>
          <p:nvPr/>
        </p:nvSpPr>
        <p:spPr bwMode="auto">
          <a:xfrm rot="10800000">
            <a:off x="3584575" y="5276850"/>
            <a:ext cx="2206625" cy="354013"/>
          </a:xfrm>
          <a:custGeom>
            <a:avLst/>
            <a:gdLst>
              <a:gd name="T0" fmla="*/ 0 w 1390"/>
              <a:gd name="T1" fmla="*/ 0 h 223"/>
              <a:gd name="T2" fmla="*/ 1751509388 w 1390"/>
              <a:gd name="T3" fmla="*/ 551915792 h 223"/>
              <a:gd name="T4" fmla="*/ 2147483647 w 1390"/>
              <a:gd name="T5" fmla="*/ 68045109 h 223"/>
              <a:gd name="T6" fmla="*/ 0 60000 65536"/>
              <a:gd name="T7" fmla="*/ 0 60000 65536"/>
              <a:gd name="T8" fmla="*/ 0 60000 65536"/>
            </a:gdLst>
            <a:ahLst/>
            <a:cxnLst>
              <a:cxn ang="T6">
                <a:pos x="T0" y="T1"/>
              </a:cxn>
              <a:cxn ang="T7">
                <a:pos x="T2" y="T3"/>
              </a:cxn>
              <a:cxn ang="T8">
                <a:pos x="T4" y="T5"/>
              </a:cxn>
            </a:cxnLst>
            <a:rect l="0" t="0" r="r" b="b"/>
            <a:pathLst>
              <a:path w="1390" h="223">
                <a:moveTo>
                  <a:pt x="0" y="0"/>
                </a:moveTo>
                <a:cubicBezTo>
                  <a:pt x="231" y="107"/>
                  <a:pt x="463" y="215"/>
                  <a:pt x="695" y="219"/>
                </a:cubicBezTo>
                <a:cubicBezTo>
                  <a:pt x="927" y="223"/>
                  <a:pt x="1273" y="59"/>
                  <a:pt x="1390" y="27"/>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Text Box 4"/>
          <p:cNvSpPr txBox="1">
            <a:spLocks noChangeArrowheads="1"/>
          </p:cNvSpPr>
          <p:nvPr/>
        </p:nvSpPr>
        <p:spPr bwMode="auto">
          <a:xfrm>
            <a:off x="101233" y="27318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Relational Dynamics</a:t>
            </a:r>
            <a:endParaRPr lang="en-US" altLang="en-US" sz="2000" i="1" dirty="0"/>
          </a:p>
        </p:txBody>
      </p:sp>
    </p:spTree>
    <p:extLst>
      <p:ext uri="{BB962C8B-B14F-4D97-AF65-F5344CB8AC3E}">
        <p14:creationId xmlns:p14="http://schemas.microsoft.com/office/powerpoint/2010/main" val="15278559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138" y="1162050"/>
            <a:ext cx="6588125" cy="386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939" name="Text Box 4"/>
          <p:cNvSpPr txBox="1">
            <a:spLocks noChangeArrowheads="1"/>
          </p:cNvSpPr>
          <p:nvPr/>
        </p:nvSpPr>
        <p:spPr bwMode="auto">
          <a:xfrm>
            <a:off x="600075" y="5456238"/>
            <a:ext cx="7748588"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a:latin typeface="Arial" pitchFamily="34" charset="0"/>
              </a:rPr>
              <a:t>Edge time structures are characterized by sequence, duration and overlap.</a:t>
            </a:r>
          </a:p>
          <a:p>
            <a:pPr eaLnBrk="1" hangingPunct="1"/>
            <a:endParaRPr lang="en-US" altLang="en-US" sz="1800">
              <a:latin typeface="Arial" pitchFamily="34" charset="0"/>
            </a:endParaRPr>
          </a:p>
          <a:p>
            <a:pPr eaLnBrk="1" hangingPunct="1"/>
            <a:r>
              <a:rPr lang="en-US" altLang="en-US" sz="1800">
                <a:latin typeface="Arial" pitchFamily="34" charset="0"/>
              </a:rPr>
              <a:t>Paths between </a:t>
            </a:r>
            <a:r>
              <a:rPr lang="en-US" altLang="en-US" sz="1800" i="1">
                <a:latin typeface="Arial" pitchFamily="34" charset="0"/>
              </a:rPr>
              <a:t>i</a:t>
            </a:r>
            <a:r>
              <a:rPr lang="en-US" altLang="en-US" sz="1800">
                <a:latin typeface="Arial" pitchFamily="34" charset="0"/>
              </a:rPr>
              <a:t> and </a:t>
            </a:r>
            <a:r>
              <a:rPr lang="en-US" altLang="en-US" sz="1800" i="1">
                <a:latin typeface="Arial" pitchFamily="34" charset="0"/>
              </a:rPr>
              <a:t>j, </a:t>
            </a:r>
            <a:r>
              <a:rPr lang="en-US" altLang="en-US" sz="1800">
                <a:latin typeface="Arial" pitchFamily="34" charset="0"/>
              </a:rPr>
              <a:t>have length and duration, but these need not be symmetric </a:t>
            </a:r>
            <a:r>
              <a:rPr lang="en-US" altLang="en-US" sz="1800" i="1">
                <a:latin typeface="Arial" pitchFamily="34" charset="0"/>
              </a:rPr>
              <a:t>even if the constituent edges are symmetric.</a:t>
            </a:r>
          </a:p>
        </p:txBody>
      </p:sp>
      <p:sp>
        <p:nvSpPr>
          <p:cNvPr id="6" name="Text Box 4"/>
          <p:cNvSpPr txBox="1">
            <a:spLocks noChangeArrowheads="1"/>
          </p:cNvSpPr>
          <p:nvPr/>
        </p:nvSpPr>
        <p:spPr bwMode="auto">
          <a:xfrm>
            <a:off x="101233" y="27318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Relational Dynamics</a:t>
            </a:r>
            <a:endParaRPr lang="en-US" altLang="en-US" sz="2000" i="1" dirty="0"/>
          </a:p>
        </p:txBody>
      </p:sp>
    </p:spTree>
    <p:extLst>
      <p:ext uri="{BB962C8B-B14F-4D97-AF65-F5344CB8AC3E}">
        <p14:creationId xmlns:p14="http://schemas.microsoft.com/office/powerpoint/2010/main" val="250395915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Freeform 2"/>
          <p:cNvSpPr>
            <a:spLocks/>
          </p:cNvSpPr>
          <p:nvPr/>
        </p:nvSpPr>
        <p:spPr bwMode="auto">
          <a:xfrm>
            <a:off x="606425" y="1608138"/>
            <a:ext cx="3179763" cy="3030537"/>
          </a:xfrm>
          <a:custGeom>
            <a:avLst/>
            <a:gdLst>
              <a:gd name="T0" fmla="*/ 2147483647 w 2003"/>
              <a:gd name="T1" fmla="*/ 0 h 1909"/>
              <a:gd name="T2" fmla="*/ 2147483647 w 2003"/>
              <a:gd name="T3" fmla="*/ 708162996 h 1909"/>
              <a:gd name="T4" fmla="*/ 2147483647 w 2003"/>
              <a:gd name="T5" fmla="*/ 2147483647 h 1909"/>
              <a:gd name="T6" fmla="*/ 2147483647 w 2003"/>
              <a:gd name="T7" fmla="*/ 2147483647 h 1909"/>
              <a:gd name="T8" fmla="*/ 2147483647 w 2003"/>
              <a:gd name="T9" fmla="*/ 2147483647 h 1909"/>
              <a:gd name="T10" fmla="*/ 725805114 w 2003"/>
              <a:gd name="T11" fmla="*/ 2147483647 h 1909"/>
              <a:gd name="T12" fmla="*/ 0 w 2003"/>
              <a:gd name="T13" fmla="*/ 2147483647 h 1909"/>
              <a:gd name="T14" fmla="*/ 705643861 w 2003"/>
              <a:gd name="T15" fmla="*/ 667840502 h 1909"/>
              <a:gd name="T16" fmla="*/ 2147483647 w 2003"/>
              <a:gd name="T17" fmla="*/ 0 h 19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03" h="1909">
                <a:moveTo>
                  <a:pt x="1005" y="0"/>
                </a:moveTo>
                <a:lnTo>
                  <a:pt x="1691" y="281"/>
                </a:lnTo>
                <a:lnTo>
                  <a:pt x="2003" y="951"/>
                </a:lnTo>
                <a:lnTo>
                  <a:pt x="1691" y="1637"/>
                </a:lnTo>
                <a:lnTo>
                  <a:pt x="989" y="1909"/>
                </a:lnTo>
                <a:lnTo>
                  <a:pt x="288" y="1613"/>
                </a:lnTo>
                <a:lnTo>
                  <a:pt x="0" y="943"/>
                </a:lnTo>
                <a:lnTo>
                  <a:pt x="280" y="265"/>
                </a:lnTo>
                <a:lnTo>
                  <a:pt x="1005" y="0"/>
                </a:lnTo>
                <a:close/>
              </a:path>
            </a:pathLst>
          </a:custGeom>
          <a:noFill/>
          <a:ln w="127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0963" name="Object 3"/>
          <p:cNvGraphicFramePr>
            <a:graphicFrameLocks noChangeAspect="1"/>
          </p:cNvGraphicFramePr>
          <p:nvPr/>
        </p:nvGraphicFramePr>
        <p:xfrm>
          <a:off x="4987925" y="1765300"/>
          <a:ext cx="3581400" cy="3087688"/>
        </p:xfrm>
        <a:graphic>
          <a:graphicData uri="http://schemas.openxmlformats.org/presentationml/2006/ole">
            <mc:AlternateContent xmlns:mc="http://schemas.openxmlformats.org/markup-compatibility/2006">
              <mc:Choice xmlns:v="urn:schemas-microsoft-com:vml" Requires="v">
                <p:oleObj spid="_x0000_s151589" name="Document" r:id="rId4" imgW="4315968" imgH="3352800" progId="Word.Document.8">
                  <p:embed/>
                </p:oleObj>
              </mc:Choice>
              <mc:Fallback>
                <p:oleObj name="Document" r:id="rId4" imgW="4315968" imgH="3352800"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l="10686" t="-282" r="42592" b="62350"/>
                      <a:stretch>
                        <a:fillRect/>
                      </a:stretch>
                    </p:blipFill>
                    <p:spPr bwMode="auto">
                      <a:xfrm>
                        <a:off x="4987925" y="1765300"/>
                        <a:ext cx="3581400" cy="30876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964" name="Text Box 4"/>
          <p:cNvSpPr txBox="1">
            <a:spLocks noChangeArrowheads="1"/>
          </p:cNvSpPr>
          <p:nvPr/>
        </p:nvSpPr>
        <p:spPr bwMode="auto">
          <a:xfrm>
            <a:off x="1863725" y="5797550"/>
            <a:ext cx="58324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altLang="en-US"/>
              <a:t>Implied Contact Network of 8 people in a ring</a:t>
            </a:r>
          </a:p>
          <a:p>
            <a:pPr algn="ctr"/>
            <a:r>
              <a:rPr lang="en-US" altLang="en-US" sz="1600"/>
              <a:t>All relations Concurrent</a:t>
            </a:r>
            <a:endParaRPr lang="en-US" altLang="en-US"/>
          </a:p>
        </p:txBody>
      </p:sp>
      <p:sp>
        <p:nvSpPr>
          <p:cNvPr id="40965" name="Line 5"/>
          <p:cNvSpPr>
            <a:spLocks noChangeShapeType="1"/>
          </p:cNvSpPr>
          <p:nvPr/>
        </p:nvSpPr>
        <p:spPr bwMode="auto">
          <a:xfrm>
            <a:off x="2201863" y="1620838"/>
            <a:ext cx="1584325" cy="15208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66" name="Line 6"/>
          <p:cNvSpPr>
            <a:spLocks noChangeShapeType="1"/>
          </p:cNvSpPr>
          <p:nvPr/>
        </p:nvSpPr>
        <p:spPr bwMode="auto">
          <a:xfrm>
            <a:off x="2201863" y="1608138"/>
            <a:ext cx="1089025" cy="25987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67" name="Line 7"/>
          <p:cNvSpPr>
            <a:spLocks noChangeShapeType="1"/>
          </p:cNvSpPr>
          <p:nvPr/>
        </p:nvSpPr>
        <p:spPr bwMode="auto">
          <a:xfrm>
            <a:off x="2189163" y="1608138"/>
            <a:ext cx="0" cy="30067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68" name="Line 8"/>
          <p:cNvSpPr>
            <a:spLocks noChangeShapeType="1"/>
          </p:cNvSpPr>
          <p:nvPr/>
        </p:nvSpPr>
        <p:spPr bwMode="auto">
          <a:xfrm flipH="1">
            <a:off x="1063625" y="1608138"/>
            <a:ext cx="1125538" cy="25606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69" name="Line 9"/>
          <p:cNvSpPr>
            <a:spLocks noChangeShapeType="1"/>
          </p:cNvSpPr>
          <p:nvPr/>
        </p:nvSpPr>
        <p:spPr bwMode="auto">
          <a:xfrm flipH="1">
            <a:off x="642938" y="1608138"/>
            <a:ext cx="1558925" cy="15097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70" name="Line 10"/>
          <p:cNvSpPr>
            <a:spLocks noChangeShapeType="1"/>
          </p:cNvSpPr>
          <p:nvPr/>
        </p:nvSpPr>
        <p:spPr bwMode="auto">
          <a:xfrm flipH="1">
            <a:off x="1063625" y="2054225"/>
            <a:ext cx="222726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71" name="Line 11"/>
          <p:cNvSpPr>
            <a:spLocks noChangeShapeType="1"/>
          </p:cNvSpPr>
          <p:nvPr/>
        </p:nvSpPr>
        <p:spPr bwMode="auto">
          <a:xfrm flipH="1">
            <a:off x="630238" y="2041525"/>
            <a:ext cx="2673350" cy="10890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72" name="Line 12"/>
          <p:cNvSpPr>
            <a:spLocks noChangeShapeType="1"/>
          </p:cNvSpPr>
          <p:nvPr/>
        </p:nvSpPr>
        <p:spPr bwMode="auto">
          <a:xfrm flipH="1">
            <a:off x="1063625" y="2041525"/>
            <a:ext cx="2227263" cy="21145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73" name="Line 13"/>
          <p:cNvSpPr>
            <a:spLocks noChangeShapeType="1"/>
          </p:cNvSpPr>
          <p:nvPr/>
        </p:nvSpPr>
        <p:spPr bwMode="auto">
          <a:xfrm flipH="1">
            <a:off x="2201863" y="2054225"/>
            <a:ext cx="1089025" cy="25352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74" name="Line 14"/>
          <p:cNvSpPr>
            <a:spLocks noChangeShapeType="1"/>
          </p:cNvSpPr>
          <p:nvPr/>
        </p:nvSpPr>
        <p:spPr bwMode="auto">
          <a:xfrm>
            <a:off x="3290888" y="2054225"/>
            <a:ext cx="12700" cy="216376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75" name="Line 15"/>
          <p:cNvSpPr>
            <a:spLocks noChangeShapeType="1"/>
          </p:cNvSpPr>
          <p:nvPr/>
        </p:nvSpPr>
        <p:spPr bwMode="auto">
          <a:xfrm flipH="1" flipV="1">
            <a:off x="1063625" y="2041525"/>
            <a:ext cx="2709863" cy="11001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76" name="Line 16"/>
          <p:cNvSpPr>
            <a:spLocks noChangeShapeType="1"/>
          </p:cNvSpPr>
          <p:nvPr/>
        </p:nvSpPr>
        <p:spPr bwMode="auto">
          <a:xfrm flipH="1" flipV="1">
            <a:off x="630238" y="3117850"/>
            <a:ext cx="3155950" cy="2381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77" name="Line 17"/>
          <p:cNvSpPr>
            <a:spLocks noChangeShapeType="1"/>
          </p:cNvSpPr>
          <p:nvPr/>
        </p:nvSpPr>
        <p:spPr bwMode="auto">
          <a:xfrm flipH="1">
            <a:off x="1050925" y="3154363"/>
            <a:ext cx="2735263" cy="10017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78" name="Line 18"/>
          <p:cNvSpPr>
            <a:spLocks noChangeShapeType="1"/>
          </p:cNvSpPr>
          <p:nvPr/>
        </p:nvSpPr>
        <p:spPr bwMode="auto">
          <a:xfrm flipH="1">
            <a:off x="2201863" y="3167063"/>
            <a:ext cx="1595437" cy="142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79" name="Line 19"/>
          <p:cNvSpPr>
            <a:spLocks noChangeShapeType="1"/>
          </p:cNvSpPr>
          <p:nvPr/>
        </p:nvSpPr>
        <p:spPr bwMode="auto">
          <a:xfrm flipH="1" flipV="1">
            <a:off x="1063625" y="4181475"/>
            <a:ext cx="2251075" cy="127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80" name="Line 20"/>
          <p:cNvSpPr>
            <a:spLocks noChangeShapeType="1"/>
          </p:cNvSpPr>
          <p:nvPr/>
        </p:nvSpPr>
        <p:spPr bwMode="auto">
          <a:xfrm flipH="1" flipV="1">
            <a:off x="642938" y="3130550"/>
            <a:ext cx="2671762" cy="10636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81" name="Line 21"/>
          <p:cNvSpPr>
            <a:spLocks noChangeShapeType="1"/>
          </p:cNvSpPr>
          <p:nvPr/>
        </p:nvSpPr>
        <p:spPr bwMode="auto">
          <a:xfrm flipH="1" flipV="1">
            <a:off x="1076325" y="2054225"/>
            <a:ext cx="2227263" cy="21399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82" name="Line 22"/>
          <p:cNvSpPr>
            <a:spLocks noChangeShapeType="1"/>
          </p:cNvSpPr>
          <p:nvPr/>
        </p:nvSpPr>
        <p:spPr bwMode="auto">
          <a:xfrm flipH="1" flipV="1">
            <a:off x="1076325" y="2028825"/>
            <a:ext cx="1125538" cy="25860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83" name="Line 23"/>
          <p:cNvSpPr>
            <a:spLocks noChangeShapeType="1"/>
          </p:cNvSpPr>
          <p:nvPr/>
        </p:nvSpPr>
        <p:spPr bwMode="auto">
          <a:xfrm flipH="1" flipV="1">
            <a:off x="606425" y="3117850"/>
            <a:ext cx="1595438" cy="149701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84" name="Line 24"/>
          <p:cNvSpPr>
            <a:spLocks noChangeShapeType="1"/>
          </p:cNvSpPr>
          <p:nvPr/>
        </p:nvSpPr>
        <p:spPr bwMode="auto">
          <a:xfrm flipH="1" flipV="1">
            <a:off x="1063625" y="2028825"/>
            <a:ext cx="12700" cy="21272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85" name="Oval 25"/>
          <p:cNvSpPr>
            <a:spLocks noChangeArrowheads="1"/>
          </p:cNvSpPr>
          <p:nvPr/>
        </p:nvSpPr>
        <p:spPr bwMode="auto">
          <a:xfrm>
            <a:off x="2101850" y="1508125"/>
            <a:ext cx="200025" cy="1952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40986" name="Oval 26"/>
          <p:cNvSpPr>
            <a:spLocks noChangeArrowheads="1"/>
          </p:cNvSpPr>
          <p:nvPr/>
        </p:nvSpPr>
        <p:spPr bwMode="auto">
          <a:xfrm>
            <a:off x="2090738" y="4522788"/>
            <a:ext cx="200025" cy="1952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40987" name="Oval 27"/>
          <p:cNvSpPr>
            <a:spLocks noChangeArrowheads="1"/>
          </p:cNvSpPr>
          <p:nvPr/>
        </p:nvSpPr>
        <p:spPr bwMode="auto">
          <a:xfrm>
            <a:off x="515938" y="3016250"/>
            <a:ext cx="200025" cy="1952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40988" name="Oval 28"/>
          <p:cNvSpPr>
            <a:spLocks noChangeArrowheads="1"/>
          </p:cNvSpPr>
          <p:nvPr/>
        </p:nvSpPr>
        <p:spPr bwMode="auto">
          <a:xfrm>
            <a:off x="3690938" y="3016250"/>
            <a:ext cx="200025" cy="1952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40989" name="Oval 29"/>
          <p:cNvSpPr>
            <a:spLocks noChangeArrowheads="1"/>
          </p:cNvSpPr>
          <p:nvPr/>
        </p:nvSpPr>
        <p:spPr bwMode="auto">
          <a:xfrm rot="-2564106">
            <a:off x="960438" y="1933575"/>
            <a:ext cx="198437" cy="1952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40990" name="Oval 30"/>
          <p:cNvSpPr>
            <a:spLocks noChangeArrowheads="1"/>
          </p:cNvSpPr>
          <p:nvPr/>
        </p:nvSpPr>
        <p:spPr bwMode="auto">
          <a:xfrm rot="-2564106">
            <a:off x="3197225" y="4087813"/>
            <a:ext cx="198438" cy="1952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40991" name="Oval 31"/>
          <p:cNvSpPr>
            <a:spLocks noChangeArrowheads="1"/>
          </p:cNvSpPr>
          <p:nvPr/>
        </p:nvSpPr>
        <p:spPr bwMode="auto">
          <a:xfrm rot="-2564106">
            <a:off x="963613" y="4073525"/>
            <a:ext cx="200025" cy="1952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40992" name="Oval 32"/>
          <p:cNvSpPr>
            <a:spLocks noChangeArrowheads="1"/>
          </p:cNvSpPr>
          <p:nvPr/>
        </p:nvSpPr>
        <p:spPr bwMode="auto">
          <a:xfrm rot="-2564106">
            <a:off x="3195638" y="1935163"/>
            <a:ext cx="200025" cy="1952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40993" name="Text Box 34"/>
          <p:cNvSpPr txBox="1">
            <a:spLocks noChangeArrowheads="1"/>
          </p:cNvSpPr>
          <p:nvPr/>
        </p:nvSpPr>
        <p:spPr bwMode="auto">
          <a:xfrm>
            <a:off x="4702175" y="4929188"/>
            <a:ext cx="2006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a:latin typeface="Arial" pitchFamily="34" charset="0"/>
              </a:rPr>
              <a:t>Reachability = 1.0</a:t>
            </a:r>
          </a:p>
        </p:txBody>
      </p:sp>
      <p:sp>
        <p:nvSpPr>
          <p:cNvPr id="36" name="Text Box 4"/>
          <p:cNvSpPr txBox="1">
            <a:spLocks noChangeArrowheads="1"/>
          </p:cNvSpPr>
          <p:nvPr/>
        </p:nvSpPr>
        <p:spPr bwMode="auto">
          <a:xfrm>
            <a:off x="101233" y="27318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Relational Dynamics</a:t>
            </a:r>
            <a:endParaRPr lang="en-US" altLang="en-US" sz="2000" i="1" dirty="0"/>
          </a:p>
        </p:txBody>
      </p:sp>
    </p:spTree>
    <p:extLst>
      <p:ext uri="{BB962C8B-B14F-4D97-AF65-F5344CB8AC3E}">
        <p14:creationId xmlns:p14="http://schemas.microsoft.com/office/powerpoint/2010/main" val="41824404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Freeform 2"/>
          <p:cNvSpPr>
            <a:spLocks/>
          </p:cNvSpPr>
          <p:nvPr/>
        </p:nvSpPr>
        <p:spPr bwMode="auto">
          <a:xfrm>
            <a:off x="606425" y="1608138"/>
            <a:ext cx="3179763" cy="3030537"/>
          </a:xfrm>
          <a:custGeom>
            <a:avLst/>
            <a:gdLst>
              <a:gd name="T0" fmla="*/ 2147483647 w 2003"/>
              <a:gd name="T1" fmla="*/ 0 h 1909"/>
              <a:gd name="T2" fmla="*/ 2147483647 w 2003"/>
              <a:gd name="T3" fmla="*/ 708162996 h 1909"/>
              <a:gd name="T4" fmla="*/ 2147483647 w 2003"/>
              <a:gd name="T5" fmla="*/ 2147483647 h 1909"/>
              <a:gd name="T6" fmla="*/ 2147483647 w 2003"/>
              <a:gd name="T7" fmla="*/ 2147483647 h 1909"/>
              <a:gd name="T8" fmla="*/ 2147483647 w 2003"/>
              <a:gd name="T9" fmla="*/ 2147483647 h 1909"/>
              <a:gd name="T10" fmla="*/ 725805114 w 2003"/>
              <a:gd name="T11" fmla="*/ 2147483647 h 1909"/>
              <a:gd name="T12" fmla="*/ 0 w 2003"/>
              <a:gd name="T13" fmla="*/ 2147483647 h 1909"/>
              <a:gd name="T14" fmla="*/ 705643861 w 2003"/>
              <a:gd name="T15" fmla="*/ 667840502 h 1909"/>
              <a:gd name="T16" fmla="*/ 2147483647 w 2003"/>
              <a:gd name="T17" fmla="*/ 0 h 19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03" h="1909">
                <a:moveTo>
                  <a:pt x="1005" y="0"/>
                </a:moveTo>
                <a:lnTo>
                  <a:pt x="1691" y="281"/>
                </a:lnTo>
                <a:lnTo>
                  <a:pt x="2003" y="951"/>
                </a:lnTo>
                <a:lnTo>
                  <a:pt x="1691" y="1637"/>
                </a:lnTo>
                <a:lnTo>
                  <a:pt x="989" y="1909"/>
                </a:lnTo>
                <a:lnTo>
                  <a:pt x="288" y="1613"/>
                </a:lnTo>
                <a:lnTo>
                  <a:pt x="0" y="943"/>
                </a:lnTo>
                <a:lnTo>
                  <a:pt x="280" y="265"/>
                </a:lnTo>
                <a:lnTo>
                  <a:pt x="1005" y="0"/>
                </a:lnTo>
                <a:close/>
              </a:path>
            </a:pathLst>
          </a:custGeom>
          <a:noFill/>
          <a:ln w="127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1987" name="Object 3"/>
          <p:cNvGraphicFramePr>
            <a:graphicFrameLocks noChangeAspect="1"/>
          </p:cNvGraphicFramePr>
          <p:nvPr/>
        </p:nvGraphicFramePr>
        <p:xfrm>
          <a:off x="4968875" y="1754188"/>
          <a:ext cx="3524250" cy="3035300"/>
        </p:xfrm>
        <a:graphic>
          <a:graphicData uri="http://schemas.openxmlformats.org/presentationml/2006/ole">
            <mc:AlternateContent xmlns:mc="http://schemas.openxmlformats.org/markup-compatibility/2006">
              <mc:Choice xmlns:v="urn:schemas-microsoft-com:vml" Requires="v">
                <p:oleObj spid="_x0000_s152613" name="Document" r:id="rId4" imgW="4315968" imgH="3352800" progId="Word.Document.8">
                  <p:embed/>
                </p:oleObj>
              </mc:Choice>
              <mc:Fallback>
                <p:oleObj name="Document" r:id="rId4" imgW="4315968" imgH="3352800"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l="10439" t="-418" r="43587" b="63130"/>
                      <a:stretch>
                        <a:fillRect/>
                      </a:stretch>
                    </p:blipFill>
                    <p:spPr bwMode="auto">
                      <a:xfrm>
                        <a:off x="4968875" y="1754188"/>
                        <a:ext cx="3524250" cy="30353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988" name="Text Box 4"/>
          <p:cNvSpPr txBox="1">
            <a:spLocks noChangeArrowheads="1"/>
          </p:cNvSpPr>
          <p:nvPr/>
        </p:nvSpPr>
        <p:spPr bwMode="auto">
          <a:xfrm>
            <a:off x="1885950" y="5840413"/>
            <a:ext cx="5832475" cy="66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altLang="en-US"/>
              <a:t>Implied Contact Network of 8 people in a ring</a:t>
            </a:r>
          </a:p>
          <a:p>
            <a:pPr algn="ctr"/>
            <a:r>
              <a:rPr lang="en-US" altLang="en-US" sz="1400"/>
              <a:t>Serial Monogamy (1)</a:t>
            </a:r>
            <a:endParaRPr lang="en-US" altLang="en-US"/>
          </a:p>
        </p:txBody>
      </p:sp>
      <p:sp>
        <p:nvSpPr>
          <p:cNvPr id="41989" name="Text Box 5"/>
          <p:cNvSpPr txBox="1">
            <a:spLocks noChangeArrowheads="1"/>
          </p:cNvSpPr>
          <p:nvPr/>
        </p:nvSpPr>
        <p:spPr bwMode="auto">
          <a:xfrm>
            <a:off x="2600325" y="1571625"/>
            <a:ext cx="2476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000"/>
              <a:t>1</a:t>
            </a:r>
          </a:p>
        </p:txBody>
      </p:sp>
      <p:sp>
        <p:nvSpPr>
          <p:cNvPr id="41990" name="Text Box 6"/>
          <p:cNvSpPr txBox="1">
            <a:spLocks noChangeArrowheads="1"/>
          </p:cNvSpPr>
          <p:nvPr/>
        </p:nvSpPr>
        <p:spPr bwMode="auto">
          <a:xfrm>
            <a:off x="3502025" y="2384425"/>
            <a:ext cx="2476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000"/>
              <a:t>2</a:t>
            </a:r>
          </a:p>
        </p:txBody>
      </p:sp>
      <p:sp>
        <p:nvSpPr>
          <p:cNvPr id="41991" name="Text Box 7"/>
          <p:cNvSpPr txBox="1">
            <a:spLocks noChangeArrowheads="1"/>
          </p:cNvSpPr>
          <p:nvPr/>
        </p:nvSpPr>
        <p:spPr bwMode="auto">
          <a:xfrm>
            <a:off x="3489325" y="3616325"/>
            <a:ext cx="2476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000"/>
              <a:t>3</a:t>
            </a:r>
          </a:p>
        </p:txBody>
      </p:sp>
      <p:sp>
        <p:nvSpPr>
          <p:cNvPr id="41992" name="Text Box 8"/>
          <p:cNvSpPr txBox="1">
            <a:spLocks noChangeArrowheads="1"/>
          </p:cNvSpPr>
          <p:nvPr/>
        </p:nvSpPr>
        <p:spPr bwMode="auto">
          <a:xfrm>
            <a:off x="631825" y="2435225"/>
            <a:ext cx="2476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000"/>
              <a:t>7</a:t>
            </a:r>
          </a:p>
        </p:txBody>
      </p:sp>
      <p:sp>
        <p:nvSpPr>
          <p:cNvPr id="41993" name="Text Box 9"/>
          <p:cNvSpPr txBox="1">
            <a:spLocks noChangeArrowheads="1"/>
          </p:cNvSpPr>
          <p:nvPr/>
        </p:nvSpPr>
        <p:spPr bwMode="auto">
          <a:xfrm>
            <a:off x="682625" y="3641725"/>
            <a:ext cx="2476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000"/>
              <a:t>6</a:t>
            </a:r>
          </a:p>
        </p:txBody>
      </p:sp>
      <p:sp>
        <p:nvSpPr>
          <p:cNvPr id="41994" name="Text Box 10"/>
          <p:cNvSpPr txBox="1">
            <a:spLocks noChangeArrowheads="1"/>
          </p:cNvSpPr>
          <p:nvPr/>
        </p:nvSpPr>
        <p:spPr bwMode="auto">
          <a:xfrm>
            <a:off x="1393825" y="4467225"/>
            <a:ext cx="2476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000"/>
              <a:t>5</a:t>
            </a:r>
          </a:p>
        </p:txBody>
      </p:sp>
      <p:sp>
        <p:nvSpPr>
          <p:cNvPr id="41995" name="Text Box 11"/>
          <p:cNvSpPr txBox="1">
            <a:spLocks noChangeArrowheads="1"/>
          </p:cNvSpPr>
          <p:nvPr/>
        </p:nvSpPr>
        <p:spPr bwMode="auto">
          <a:xfrm>
            <a:off x="1419225" y="1609725"/>
            <a:ext cx="2476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000"/>
              <a:t>8</a:t>
            </a:r>
          </a:p>
        </p:txBody>
      </p:sp>
      <p:sp>
        <p:nvSpPr>
          <p:cNvPr id="41996" name="Text Box 12"/>
          <p:cNvSpPr txBox="1">
            <a:spLocks noChangeArrowheads="1"/>
          </p:cNvSpPr>
          <p:nvPr/>
        </p:nvSpPr>
        <p:spPr bwMode="auto">
          <a:xfrm>
            <a:off x="2663825" y="4467225"/>
            <a:ext cx="2476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000"/>
              <a:t>4</a:t>
            </a:r>
          </a:p>
        </p:txBody>
      </p:sp>
      <p:sp>
        <p:nvSpPr>
          <p:cNvPr id="41997" name="Line 13"/>
          <p:cNvSpPr>
            <a:spLocks noChangeShapeType="1"/>
          </p:cNvSpPr>
          <p:nvPr/>
        </p:nvSpPr>
        <p:spPr bwMode="auto">
          <a:xfrm>
            <a:off x="2298700" y="1701800"/>
            <a:ext cx="1371600" cy="1320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998" name="Line 14"/>
          <p:cNvSpPr>
            <a:spLocks noChangeShapeType="1"/>
          </p:cNvSpPr>
          <p:nvPr/>
        </p:nvSpPr>
        <p:spPr bwMode="auto">
          <a:xfrm>
            <a:off x="2197100" y="1587500"/>
            <a:ext cx="1003300" cy="2476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999" name="Line 15"/>
          <p:cNvSpPr>
            <a:spLocks noChangeShapeType="1"/>
          </p:cNvSpPr>
          <p:nvPr/>
        </p:nvSpPr>
        <p:spPr bwMode="auto">
          <a:xfrm>
            <a:off x="2209800" y="1587500"/>
            <a:ext cx="0" cy="2895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000" name="Line 16"/>
          <p:cNvSpPr>
            <a:spLocks noChangeShapeType="1"/>
          </p:cNvSpPr>
          <p:nvPr/>
        </p:nvSpPr>
        <p:spPr bwMode="auto">
          <a:xfrm flipH="1">
            <a:off x="1181100" y="1587500"/>
            <a:ext cx="1041400" cy="2438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001" name="Line 17"/>
          <p:cNvSpPr>
            <a:spLocks noChangeShapeType="1"/>
          </p:cNvSpPr>
          <p:nvPr/>
        </p:nvSpPr>
        <p:spPr bwMode="auto">
          <a:xfrm flipH="1">
            <a:off x="774700" y="1600200"/>
            <a:ext cx="143510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002" name="Line 18"/>
          <p:cNvSpPr>
            <a:spLocks noChangeShapeType="1"/>
          </p:cNvSpPr>
          <p:nvPr/>
        </p:nvSpPr>
        <p:spPr bwMode="auto">
          <a:xfrm>
            <a:off x="3289300" y="2044700"/>
            <a:ext cx="0" cy="1981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003" name="Line 19"/>
          <p:cNvSpPr>
            <a:spLocks noChangeShapeType="1"/>
          </p:cNvSpPr>
          <p:nvPr/>
        </p:nvSpPr>
        <p:spPr bwMode="auto">
          <a:xfrm flipH="1">
            <a:off x="2273300" y="2044700"/>
            <a:ext cx="990600" cy="2425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004" name="Line 20"/>
          <p:cNvSpPr>
            <a:spLocks noChangeShapeType="1"/>
          </p:cNvSpPr>
          <p:nvPr/>
        </p:nvSpPr>
        <p:spPr bwMode="auto">
          <a:xfrm flipH="1">
            <a:off x="1231900" y="2057400"/>
            <a:ext cx="2044700" cy="20701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005" name="Line 21"/>
          <p:cNvSpPr>
            <a:spLocks noChangeShapeType="1"/>
          </p:cNvSpPr>
          <p:nvPr/>
        </p:nvSpPr>
        <p:spPr bwMode="auto">
          <a:xfrm flipH="1">
            <a:off x="787400" y="2044700"/>
            <a:ext cx="2514600" cy="10795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006" name="Line 22"/>
          <p:cNvSpPr>
            <a:spLocks noChangeShapeType="1"/>
          </p:cNvSpPr>
          <p:nvPr/>
        </p:nvSpPr>
        <p:spPr bwMode="auto">
          <a:xfrm flipH="1">
            <a:off x="1181100" y="2032000"/>
            <a:ext cx="2108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007" name="Line 23"/>
          <p:cNvSpPr>
            <a:spLocks noChangeShapeType="1"/>
          </p:cNvSpPr>
          <p:nvPr/>
        </p:nvSpPr>
        <p:spPr bwMode="auto">
          <a:xfrm flipH="1">
            <a:off x="2374900" y="3111500"/>
            <a:ext cx="1409700" cy="1320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008" name="Line 24"/>
          <p:cNvSpPr>
            <a:spLocks noChangeShapeType="1"/>
          </p:cNvSpPr>
          <p:nvPr/>
        </p:nvSpPr>
        <p:spPr bwMode="auto">
          <a:xfrm flipH="1">
            <a:off x="1308100" y="3124200"/>
            <a:ext cx="2476500" cy="977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009" name="Line 25"/>
          <p:cNvSpPr>
            <a:spLocks noChangeShapeType="1"/>
          </p:cNvSpPr>
          <p:nvPr/>
        </p:nvSpPr>
        <p:spPr bwMode="auto">
          <a:xfrm flipH="1">
            <a:off x="825500" y="3124200"/>
            <a:ext cx="2971800" cy="381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010" name="Line 26"/>
          <p:cNvSpPr>
            <a:spLocks noChangeShapeType="1"/>
          </p:cNvSpPr>
          <p:nvPr/>
        </p:nvSpPr>
        <p:spPr bwMode="auto">
          <a:xfrm flipH="1" flipV="1">
            <a:off x="1181100" y="2133600"/>
            <a:ext cx="2603500" cy="990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011" name="Line 27"/>
          <p:cNvSpPr>
            <a:spLocks noChangeShapeType="1"/>
          </p:cNvSpPr>
          <p:nvPr/>
        </p:nvSpPr>
        <p:spPr bwMode="auto">
          <a:xfrm flipH="1" flipV="1">
            <a:off x="1282700" y="4178300"/>
            <a:ext cx="2019300" cy="12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012" name="Line 28"/>
          <p:cNvSpPr>
            <a:spLocks noChangeShapeType="1"/>
          </p:cNvSpPr>
          <p:nvPr/>
        </p:nvSpPr>
        <p:spPr bwMode="auto">
          <a:xfrm flipH="1" flipV="1">
            <a:off x="774700" y="3225800"/>
            <a:ext cx="2514600" cy="9525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013" name="Line 29"/>
          <p:cNvSpPr>
            <a:spLocks noChangeShapeType="1"/>
          </p:cNvSpPr>
          <p:nvPr/>
        </p:nvSpPr>
        <p:spPr bwMode="auto">
          <a:xfrm flipH="1" flipV="1">
            <a:off x="1104900" y="2184400"/>
            <a:ext cx="2171700" cy="1981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014" name="Line 30"/>
          <p:cNvSpPr>
            <a:spLocks noChangeShapeType="1"/>
          </p:cNvSpPr>
          <p:nvPr/>
        </p:nvSpPr>
        <p:spPr bwMode="auto">
          <a:xfrm>
            <a:off x="3251200" y="4165600"/>
            <a:ext cx="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015" name="Line 31"/>
          <p:cNvSpPr>
            <a:spLocks noChangeShapeType="1"/>
          </p:cNvSpPr>
          <p:nvPr/>
        </p:nvSpPr>
        <p:spPr bwMode="auto">
          <a:xfrm flipH="1" flipV="1">
            <a:off x="812800" y="3314700"/>
            <a:ext cx="1397000" cy="13335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016" name="Line 32"/>
          <p:cNvSpPr>
            <a:spLocks noChangeShapeType="1"/>
          </p:cNvSpPr>
          <p:nvPr/>
        </p:nvSpPr>
        <p:spPr bwMode="auto">
          <a:xfrm flipH="1" flipV="1">
            <a:off x="1079500" y="2286000"/>
            <a:ext cx="1117600" cy="2387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017" name="Line 33"/>
          <p:cNvSpPr>
            <a:spLocks noChangeShapeType="1"/>
          </p:cNvSpPr>
          <p:nvPr/>
        </p:nvSpPr>
        <p:spPr bwMode="auto">
          <a:xfrm flipH="1" flipV="1">
            <a:off x="1041400" y="2311400"/>
            <a:ext cx="12700" cy="18415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018" name="Oval 34"/>
          <p:cNvSpPr>
            <a:spLocks noChangeArrowheads="1"/>
          </p:cNvSpPr>
          <p:nvPr/>
        </p:nvSpPr>
        <p:spPr bwMode="auto">
          <a:xfrm>
            <a:off x="2101850" y="1508125"/>
            <a:ext cx="200025" cy="1952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42019" name="Oval 35"/>
          <p:cNvSpPr>
            <a:spLocks noChangeArrowheads="1"/>
          </p:cNvSpPr>
          <p:nvPr/>
        </p:nvSpPr>
        <p:spPr bwMode="auto">
          <a:xfrm>
            <a:off x="2090738" y="4522788"/>
            <a:ext cx="200025" cy="1952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42020" name="Oval 36"/>
          <p:cNvSpPr>
            <a:spLocks noChangeArrowheads="1"/>
          </p:cNvSpPr>
          <p:nvPr/>
        </p:nvSpPr>
        <p:spPr bwMode="auto">
          <a:xfrm>
            <a:off x="515938" y="3016250"/>
            <a:ext cx="200025" cy="1952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42021" name="Oval 37"/>
          <p:cNvSpPr>
            <a:spLocks noChangeArrowheads="1"/>
          </p:cNvSpPr>
          <p:nvPr/>
        </p:nvSpPr>
        <p:spPr bwMode="auto">
          <a:xfrm>
            <a:off x="3690938" y="3016250"/>
            <a:ext cx="200025" cy="1952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42022" name="Oval 38"/>
          <p:cNvSpPr>
            <a:spLocks noChangeArrowheads="1"/>
          </p:cNvSpPr>
          <p:nvPr/>
        </p:nvSpPr>
        <p:spPr bwMode="auto">
          <a:xfrm rot="-2564106">
            <a:off x="960438" y="1933575"/>
            <a:ext cx="198437" cy="1952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42023" name="Oval 39"/>
          <p:cNvSpPr>
            <a:spLocks noChangeArrowheads="1"/>
          </p:cNvSpPr>
          <p:nvPr/>
        </p:nvSpPr>
        <p:spPr bwMode="auto">
          <a:xfrm rot="-2564106">
            <a:off x="3197225" y="4087813"/>
            <a:ext cx="198438" cy="1952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42024" name="Oval 40"/>
          <p:cNvSpPr>
            <a:spLocks noChangeArrowheads="1"/>
          </p:cNvSpPr>
          <p:nvPr/>
        </p:nvSpPr>
        <p:spPr bwMode="auto">
          <a:xfrm rot="-2564106">
            <a:off x="963613" y="4073525"/>
            <a:ext cx="200025" cy="1952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42025" name="Oval 41"/>
          <p:cNvSpPr>
            <a:spLocks noChangeArrowheads="1"/>
          </p:cNvSpPr>
          <p:nvPr/>
        </p:nvSpPr>
        <p:spPr bwMode="auto">
          <a:xfrm rot="-2564106">
            <a:off x="3195638" y="1935163"/>
            <a:ext cx="200025" cy="1952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42026" name="Text Box 43"/>
          <p:cNvSpPr txBox="1">
            <a:spLocks noChangeArrowheads="1"/>
          </p:cNvSpPr>
          <p:nvPr/>
        </p:nvSpPr>
        <p:spPr bwMode="auto">
          <a:xfrm>
            <a:off x="4702175" y="4929188"/>
            <a:ext cx="2133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a:latin typeface="Arial" pitchFamily="34" charset="0"/>
              </a:rPr>
              <a:t>Reachability = 0.71</a:t>
            </a:r>
          </a:p>
        </p:txBody>
      </p:sp>
      <p:sp>
        <p:nvSpPr>
          <p:cNvPr id="45" name="Text Box 4"/>
          <p:cNvSpPr txBox="1">
            <a:spLocks noChangeArrowheads="1"/>
          </p:cNvSpPr>
          <p:nvPr/>
        </p:nvSpPr>
        <p:spPr bwMode="auto">
          <a:xfrm>
            <a:off x="101233" y="27318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Relational Dynamics</a:t>
            </a:r>
            <a:endParaRPr lang="en-US" altLang="en-US" sz="2000" i="1" dirty="0"/>
          </a:p>
        </p:txBody>
      </p:sp>
    </p:spTree>
    <p:extLst>
      <p:ext uri="{BB962C8B-B14F-4D97-AF65-F5344CB8AC3E}">
        <p14:creationId xmlns:p14="http://schemas.microsoft.com/office/powerpoint/2010/main" val="109410755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Freeform 2"/>
          <p:cNvSpPr>
            <a:spLocks/>
          </p:cNvSpPr>
          <p:nvPr/>
        </p:nvSpPr>
        <p:spPr bwMode="auto">
          <a:xfrm>
            <a:off x="606425" y="1608138"/>
            <a:ext cx="3179763" cy="3030537"/>
          </a:xfrm>
          <a:custGeom>
            <a:avLst/>
            <a:gdLst>
              <a:gd name="T0" fmla="*/ 2147483647 w 2003"/>
              <a:gd name="T1" fmla="*/ 0 h 1909"/>
              <a:gd name="T2" fmla="*/ 2147483647 w 2003"/>
              <a:gd name="T3" fmla="*/ 708162996 h 1909"/>
              <a:gd name="T4" fmla="*/ 2147483647 w 2003"/>
              <a:gd name="T5" fmla="*/ 2147483647 h 1909"/>
              <a:gd name="T6" fmla="*/ 2147483647 w 2003"/>
              <a:gd name="T7" fmla="*/ 2147483647 h 1909"/>
              <a:gd name="T8" fmla="*/ 2147483647 w 2003"/>
              <a:gd name="T9" fmla="*/ 2147483647 h 1909"/>
              <a:gd name="T10" fmla="*/ 725805114 w 2003"/>
              <a:gd name="T11" fmla="*/ 2147483647 h 1909"/>
              <a:gd name="T12" fmla="*/ 0 w 2003"/>
              <a:gd name="T13" fmla="*/ 2147483647 h 1909"/>
              <a:gd name="T14" fmla="*/ 705643861 w 2003"/>
              <a:gd name="T15" fmla="*/ 667840502 h 1909"/>
              <a:gd name="T16" fmla="*/ 2147483647 w 2003"/>
              <a:gd name="T17" fmla="*/ 0 h 19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03" h="1909">
                <a:moveTo>
                  <a:pt x="1005" y="0"/>
                </a:moveTo>
                <a:lnTo>
                  <a:pt x="1691" y="281"/>
                </a:lnTo>
                <a:lnTo>
                  <a:pt x="2003" y="951"/>
                </a:lnTo>
                <a:lnTo>
                  <a:pt x="1691" y="1637"/>
                </a:lnTo>
                <a:lnTo>
                  <a:pt x="989" y="1909"/>
                </a:lnTo>
                <a:lnTo>
                  <a:pt x="288" y="1613"/>
                </a:lnTo>
                <a:lnTo>
                  <a:pt x="0" y="943"/>
                </a:lnTo>
                <a:lnTo>
                  <a:pt x="280" y="265"/>
                </a:lnTo>
                <a:lnTo>
                  <a:pt x="1005" y="0"/>
                </a:lnTo>
                <a:close/>
              </a:path>
            </a:pathLst>
          </a:custGeom>
          <a:noFill/>
          <a:ln w="127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3011" name="Object 3"/>
          <p:cNvGraphicFramePr>
            <a:graphicFrameLocks noChangeAspect="1"/>
          </p:cNvGraphicFramePr>
          <p:nvPr/>
        </p:nvGraphicFramePr>
        <p:xfrm>
          <a:off x="4905375" y="1728788"/>
          <a:ext cx="3689350" cy="3175000"/>
        </p:xfrm>
        <a:graphic>
          <a:graphicData uri="http://schemas.openxmlformats.org/presentationml/2006/ole">
            <mc:AlternateContent xmlns:mc="http://schemas.openxmlformats.org/markup-compatibility/2006">
              <mc:Choice xmlns:v="urn:schemas-microsoft-com:vml" Requires="v">
                <p:oleObj spid="_x0000_s153637" name="Document" r:id="rId4" imgW="4315968" imgH="3352800" progId="Word.Document.8">
                  <p:embed/>
                </p:oleObj>
              </mc:Choice>
              <mc:Fallback>
                <p:oleObj name="Document" r:id="rId4" imgW="4315968" imgH="3352800"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l="9610" t="-731" r="42261" b="61726"/>
                      <a:stretch>
                        <a:fillRect/>
                      </a:stretch>
                    </p:blipFill>
                    <p:spPr bwMode="auto">
                      <a:xfrm>
                        <a:off x="4905375" y="1728788"/>
                        <a:ext cx="3689350" cy="31750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3012" name="Text Box 4"/>
          <p:cNvSpPr txBox="1">
            <a:spLocks noChangeArrowheads="1"/>
          </p:cNvSpPr>
          <p:nvPr/>
        </p:nvSpPr>
        <p:spPr bwMode="auto">
          <a:xfrm>
            <a:off x="1874838" y="5816600"/>
            <a:ext cx="58324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altLang="en-US"/>
              <a:t>Implied Contact Network of 8 people in a ring</a:t>
            </a:r>
          </a:p>
          <a:p>
            <a:pPr algn="ctr"/>
            <a:r>
              <a:rPr lang="en-US" altLang="en-US" sz="1600"/>
              <a:t>Mixed Concurrent</a:t>
            </a:r>
            <a:endParaRPr lang="en-US" altLang="en-US"/>
          </a:p>
        </p:txBody>
      </p:sp>
      <p:sp>
        <p:nvSpPr>
          <p:cNvPr id="43013" name="Text Box 5"/>
          <p:cNvSpPr txBox="1">
            <a:spLocks noChangeArrowheads="1"/>
          </p:cNvSpPr>
          <p:nvPr/>
        </p:nvSpPr>
        <p:spPr bwMode="auto">
          <a:xfrm>
            <a:off x="2600325" y="1571625"/>
            <a:ext cx="2476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000"/>
              <a:t>2</a:t>
            </a:r>
          </a:p>
        </p:txBody>
      </p:sp>
      <p:sp>
        <p:nvSpPr>
          <p:cNvPr id="43014" name="Text Box 6"/>
          <p:cNvSpPr txBox="1">
            <a:spLocks noChangeArrowheads="1"/>
          </p:cNvSpPr>
          <p:nvPr/>
        </p:nvSpPr>
        <p:spPr bwMode="auto">
          <a:xfrm>
            <a:off x="3502025" y="2384425"/>
            <a:ext cx="2476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000"/>
              <a:t>2</a:t>
            </a:r>
          </a:p>
        </p:txBody>
      </p:sp>
      <p:sp>
        <p:nvSpPr>
          <p:cNvPr id="43015" name="Text Box 7"/>
          <p:cNvSpPr txBox="1">
            <a:spLocks noChangeArrowheads="1"/>
          </p:cNvSpPr>
          <p:nvPr/>
        </p:nvSpPr>
        <p:spPr bwMode="auto">
          <a:xfrm>
            <a:off x="3489325" y="3616325"/>
            <a:ext cx="2476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000"/>
              <a:t>1</a:t>
            </a:r>
          </a:p>
        </p:txBody>
      </p:sp>
      <p:sp>
        <p:nvSpPr>
          <p:cNvPr id="43016" name="Text Box 8"/>
          <p:cNvSpPr txBox="1">
            <a:spLocks noChangeArrowheads="1"/>
          </p:cNvSpPr>
          <p:nvPr/>
        </p:nvSpPr>
        <p:spPr bwMode="auto">
          <a:xfrm>
            <a:off x="631825" y="2435225"/>
            <a:ext cx="2476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000"/>
              <a:t>1</a:t>
            </a:r>
          </a:p>
        </p:txBody>
      </p:sp>
      <p:sp>
        <p:nvSpPr>
          <p:cNvPr id="43017" name="Text Box 9"/>
          <p:cNvSpPr txBox="1">
            <a:spLocks noChangeArrowheads="1"/>
          </p:cNvSpPr>
          <p:nvPr/>
        </p:nvSpPr>
        <p:spPr bwMode="auto">
          <a:xfrm>
            <a:off x="682625" y="3641725"/>
            <a:ext cx="2476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000"/>
              <a:t>2</a:t>
            </a:r>
          </a:p>
        </p:txBody>
      </p:sp>
      <p:sp>
        <p:nvSpPr>
          <p:cNvPr id="43018" name="Text Box 10"/>
          <p:cNvSpPr txBox="1">
            <a:spLocks noChangeArrowheads="1"/>
          </p:cNvSpPr>
          <p:nvPr/>
        </p:nvSpPr>
        <p:spPr bwMode="auto">
          <a:xfrm>
            <a:off x="1393825" y="4467225"/>
            <a:ext cx="2476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000"/>
              <a:t>2</a:t>
            </a:r>
          </a:p>
        </p:txBody>
      </p:sp>
      <p:sp>
        <p:nvSpPr>
          <p:cNvPr id="43019" name="Text Box 11"/>
          <p:cNvSpPr txBox="1">
            <a:spLocks noChangeArrowheads="1"/>
          </p:cNvSpPr>
          <p:nvPr/>
        </p:nvSpPr>
        <p:spPr bwMode="auto">
          <a:xfrm>
            <a:off x="1419225" y="1609725"/>
            <a:ext cx="2476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000"/>
              <a:t>3</a:t>
            </a:r>
          </a:p>
        </p:txBody>
      </p:sp>
      <p:sp>
        <p:nvSpPr>
          <p:cNvPr id="43020" name="Text Box 12"/>
          <p:cNvSpPr txBox="1">
            <a:spLocks noChangeArrowheads="1"/>
          </p:cNvSpPr>
          <p:nvPr/>
        </p:nvSpPr>
        <p:spPr bwMode="auto">
          <a:xfrm>
            <a:off x="2663825" y="4467225"/>
            <a:ext cx="2476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000"/>
              <a:t>3</a:t>
            </a:r>
          </a:p>
        </p:txBody>
      </p:sp>
      <p:sp>
        <p:nvSpPr>
          <p:cNvPr id="43021" name="Line 13"/>
          <p:cNvSpPr>
            <a:spLocks noChangeShapeType="1"/>
          </p:cNvSpPr>
          <p:nvPr/>
        </p:nvSpPr>
        <p:spPr bwMode="auto">
          <a:xfrm>
            <a:off x="2209800" y="1612900"/>
            <a:ext cx="1574800" cy="1511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022" name="Line 14"/>
          <p:cNvSpPr>
            <a:spLocks noChangeShapeType="1"/>
          </p:cNvSpPr>
          <p:nvPr/>
        </p:nvSpPr>
        <p:spPr bwMode="auto">
          <a:xfrm flipH="1">
            <a:off x="1181100" y="2032000"/>
            <a:ext cx="2108200" cy="12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023" name="Line 15"/>
          <p:cNvSpPr>
            <a:spLocks noChangeShapeType="1"/>
          </p:cNvSpPr>
          <p:nvPr/>
        </p:nvSpPr>
        <p:spPr bwMode="auto">
          <a:xfrm flipH="1" flipV="1">
            <a:off x="1193800" y="2120900"/>
            <a:ext cx="2578100" cy="990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024" name="Line 16"/>
          <p:cNvSpPr>
            <a:spLocks noChangeShapeType="1"/>
          </p:cNvSpPr>
          <p:nvPr/>
        </p:nvSpPr>
        <p:spPr bwMode="auto">
          <a:xfrm flipV="1">
            <a:off x="3302000" y="2159000"/>
            <a:ext cx="0" cy="20193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025" name="Line 17"/>
          <p:cNvSpPr>
            <a:spLocks noChangeShapeType="1"/>
          </p:cNvSpPr>
          <p:nvPr/>
        </p:nvSpPr>
        <p:spPr bwMode="auto">
          <a:xfrm flipH="1" flipV="1">
            <a:off x="2247900" y="1701800"/>
            <a:ext cx="1054100" cy="2489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026" name="Line 18"/>
          <p:cNvSpPr>
            <a:spLocks noChangeShapeType="1"/>
          </p:cNvSpPr>
          <p:nvPr/>
        </p:nvSpPr>
        <p:spPr bwMode="auto">
          <a:xfrm flipH="1" flipV="1">
            <a:off x="1143000" y="2146300"/>
            <a:ext cx="2159000" cy="203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027" name="Line 19"/>
          <p:cNvSpPr>
            <a:spLocks noChangeShapeType="1"/>
          </p:cNvSpPr>
          <p:nvPr/>
        </p:nvSpPr>
        <p:spPr bwMode="auto">
          <a:xfrm flipH="1" flipV="1">
            <a:off x="622300" y="3111500"/>
            <a:ext cx="1574800" cy="149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028" name="Line 20"/>
          <p:cNvSpPr>
            <a:spLocks noChangeShapeType="1"/>
          </p:cNvSpPr>
          <p:nvPr/>
        </p:nvSpPr>
        <p:spPr bwMode="auto">
          <a:xfrm flipH="1">
            <a:off x="2286000" y="3098800"/>
            <a:ext cx="1473200" cy="1397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029" name="Line 21"/>
          <p:cNvSpPr>
            <a:spLocks noChangeShapeType="1"/>
          </p:cNvSpPr>
          <p:nvPr/>
        </p:nvSpPr>
        <p:spPr bwMode="auto">
          <a:xfrm>
            <a:off x="1079500" y="4178300"/>
            <a:ext cx="2082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030" name="Line 22"/>
          <p:cNvSpPr>
            <a:spLocks noChangeShapeType="1"/>
          </p:cNvSpPr>
          <p:nvPr/>
        </p:nvSpPr>
        <p:spPr bwMode="auto">
          <a:xfrm>
            <a:off x="635000" y="3149600"/>
            <a:ext cx="2476500" cy="939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031" name="Line 23"/>
          <p:cNvSpPr>
            <a:spLocks noChangeShapeType="1"/>
          </p:cNvSpPr>
          <p:nvPr/>
        </p:nvSpPr>
        <p:spPr bwMode="auto">
          <a:xfrm flipV="1">
            <a:off x="647700" y="1727200"/>
            <a:ext cx="1511300" cy="1409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032" name="Line 24"/>
          <p:cNvSpPr>
            <a:spLocks noChangeShapeType="1"/>
          </p:cNvSpPr>
          <p:nvPr/>
        </p:nvSpPr>
        <p:spPr bwMode="auto">
          <a:xfrm>
            <a:off x="1066800" y="2032000"/>
            <a:ext cx="0" cy="19685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033" name="Line 25"/>
          <p:cNvSpPr>
            <a:spLocks noChangeShapeType="1"/>
          </p:cNvSpPr>
          <p:nvPr/>
        </p:nvSpPr>
        <p:spPr bwMode="auto">
          <a:xfrm>
            <a:off x="1054100" y="2044700"/>
            <a:ext cx="1092200" cy="24511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034" name="Oval 26"/>
          <p:cNvSpPr>
            <a:spLocks noChangeArrowheads="1"/>
          </p:cNvSpPr>
          <p:nvPr/>
        </p:nvSpPr>
        <p:spPr bwMode="auto">
          <a:xfrm>
            <a:off x="2101850" y="1508125"/>
            <a:ext cx="200025" cy="1952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43035" name="Oval 27"/>
          <p:cNvSpPr>
            <a:spLocks noChangeArrowheads="1"/>
          </p:cNvSpPr>
          <p:nvPr/>
        </p:nvSpPr>
        <p:spPr bwMode="auto">
          <a:xfrm>
            <a:off x="2090738" y="4522788"/>
            <a:ext cx="200025" cy="1952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43036" name="Oval 28"/>
          <p:cNvSpPr>
            <a:spLocks noChangeArrowheads="1"/>
          </p:cNvSpPr>
          <p:nvPr/>
        </p:nvSpPr>
        <p:spPr bwMode="auto">
          <a:xfrm>
            <a:off x="515938" y="3016250"/>
            <a:ext cx="200025" cy="1952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43037" name="Oval 29"/>
          <p:cNvSpPr>
            <a:spLocks noChangeArrowheads="1"/>
          </p:cNvSpPr>
          <p:nvPr/>
        </p:nvSpPr>
        <p:spPr bwMode="auto">
          <a:xfrm>
            <a:off x="3690938" y="3016250"/>
            <a:ext cx="200025" cy="1952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43038" name="Oval 30"/>
          <p:cNvSpPr>
            <a:spLocks noChangeArrowheads="1"/>
          </p:cNvSpPr>
          <p:nvPr/>
        </p:nvSpPr>
        <p:spPr bwMode="auto">
          <a:xfrm rot="-2564106">
            <a:off x="960438" y="1933575"/>
            <a:ext cx="198437" cy="1952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43039" name="Oval 31"/>
          <p:cNvSpPr>
            <a:spLocks noChangeArrowheads="1"/>
          </p:cNvSpPr>
          <p:nvPr/>
        </p:nvSpPr>
        <p:spPr bwMode="auto">
          <a:xfrm rot="-2564106">
            <a:off x="3197225" y="4087813"/>
            <a:ext cx="198438" cy="1952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43040" name="Oval 32"/>
          <p:cNvSpPr>
            <a:spLocks noChangeArrowheads="1"/>
          </p:cNvSpPr>
          <p:nvPr/>
        </p:nvSpPr>
        <p:spPr bwMode="auto">
          <a:xfrm rot="-2564106">
            <a:off x="963613" y="4073525"/>
            <a:ext cx="200025" cy="1952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43041" name="Oval 33"/>
          <p:cNvSpPr>
            <a:spLocks noChangeArrowheads="1"/>
          </p:cNvSpPr>
          <p:nvPr/>
        </p:nvSpPr>
        <p:spPr bwMode="auto">
          <a:xfrm rot="-2564106">
            <a:off x="3195638" y="1935163"/>
            <a:ext cx="200025" cy="1952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43042" name="Line 34"/>
          <p:cNvSpPr>
            <a:spLocks noChangeShapeType="1"/>
          </p:cNvSpPr>
          <p:nvPr/>
        </p:nvSpPr>
        <p:spPr bwMode="auto">
          <a:xfrm>
            <a:off x="2286000" y="1663700"/>
            <a:ext cx="901700" cy="342900"/>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043" name="Line 35"/>
          <p:cNvSpPr>
            <a:spLocks noChangeShapeType="1"/>
          </p:cNvSpPr>
          <p:nvPr/>
        </p:nvSpPr>
        <p:spPr bwMode="auto">
          <a:xfrm>
            <a:off x="3352800" y="2159000"/>
            <a:ext cx="393700" cy="876300"/>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044" name="Line 36"/>
          <p:cNvSpPr>
            <a:spLocks noChangeShapeType="1"/>
          </p:cNvSpPr>
          <p:nvPr/>
        </p:nvSpPr>
        <p:spPr bwMode="auto">
          <a:xfrm>
            <a:off x="673100" y="3238500"/>
            <a:ext cx="342900" cy="850900"/>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045" name="Line 37"/>
          <p:cNvSpPr>
            <a:spLocks noChangeShapeType="1"/>
          </p:cNvSpPr>
          <p:nvPr/>
        </p:nvSpPr>
        <p:spPr bwMode="auto">
          <a:xfrm>
            <a:off x="1155700" y="4203700"/>
            <a:ext cx="952500" cy="406400"/>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046" name="Text Box 39"/>
          <p:cNvSpPr txBox="1">
            <a:spLocks noChangeArrowheads="1"/>
          </p:cNvSpPr>
          <p:nvPr/>
        </p:nvSpPr>
        <p:spPr bwMode="auto">
          <a:xfrm>
            <a:off x="4702175" y="4929188"/>
            <a:ext cx="2133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a:latin typeface="Arial" pitchFamily="34" charset="0"/>
              </a:rPr>
              <a:t>Reachability = 0.57</a:t>
            </a:r>
          </a:p>
        </p:txBody>
      </p:sp>
      <p:sp>
        <p:nvSpPr>
          <p:cNvPr id="41" name="Text Box 4"/>
          <p:cNvSpPr txBox="1">
            <a:spLocks noChangeArrowheads="1"/>
          </p:cNvSpPr>
          <p:nvPr/>
        </p:nvSpPr>
        <p:spPr bwMode="auto">
          <a:xfrm>
            <a:off x="101233" y="27318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Relational Dynamics</a:t>
            </a:r>
            <a:endParaRPr lang="en-US" altLang="en-US" sz="2000" i="1" dirty="0"/>
          </a:p>
        </p:txBody>
      </p:sp>
    </p:spTree>
    <p:extLst>
      <p:ext uri="{BB962C8B-B14F-4D97-AF65-F5344CB8AC3E}">
        <p14:creationId xmlns:p14="http://schemas.microsoft.com/office/powerpoint/2010/main" val="131537868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2"/>
          <p:cNvSpPr txBox="1">
            <a:spLocks noChangeArrowheads="1"/>
          </p:cNvSpPr>
          <p:nvPr/>
        </p:nvSpPr>
        <p:spPr bwMode="auto">
          <a:xfrm>
            <a:off x="1874838" y="5830888"/>
            <a:ext cx="5832475" cy="66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altLang="en-US"/>
              <a:t>Implied Contact Network of 8 people in a ring</a:t>
            </a:r>
          </a:p>
          <a:p>
            <a:pPr algn="ctr"/>
            <a:r>
              <a:rPr lang="en-US" altLang="en-US" sz="1400"/>
              <a:t>Serial Monogamy (3)</a:t>
            </a:r>
            <a:endParaRPr lang="en-US" altLang="en-US"/>
          </a:p>
        </p:txBody>
      </p:sp>
      <p:sp>
        <p:nvSpPr>
          <p:cNvPr id="44035" name="Freeform 3"/>
          <p:cNvSpPr>
            <a:spLocks/>
          </p:cNvSpPr>
          <p:nvPr/>
        </p:nvSpPr>
        <p:spPr bwMode="auto">
          <a:xfrm>
            <a:off x="606425" y="1608138"/>
            <a:ext cx="3179763" cy="3030537"/>
          </a:xfrm>
          <a:custGeom>
            <a:avLst/>
            <a:gdLst>
              <a:gd name="T0" fmla="*/ 2147483647 w 2003"/>
              <a:gd name="T1" fmla="*/ 0 h 1909"/>
              <a:gd name="T2" fmla="*/ 2147483647 w 2003"/>
              <a:gd name="T3" fmla="*/ 708162996 h 1909"/>
              <a:gd name="T4" fmla="*/ 2147483647 w 2003"/>
              <a:gd name="T5" fmla="*/ 2147483647 h 1909"/>
              <a:gd name="T6" fmla="*/ 2147483647 w 2003"/>
              <a:gd name="T7" fmla="*/ 2147483647 h 1909"/>
              <a:gd name="T8" fmla="*/ 2147483647 w 2003"/>
              <a:gd name="T9" fmla="*/ 2147483647 h 1909"/>
              <a:gd name="T10" fmla="*/ 725805114 w 2003"/>
              <a:gd name="T11" fmla="*/ 2147483647 h 1909"/>
              <a:gd name="T12" fmla="*/ 0 w 2003"/>
              <a:gd name="T13" fmla="*/ 2147483647 h 1909"/>
              <a:gd name="T14" fmla="*/ 705643861 w 2003"/>
              <a:gd name="T15" fmla="*/ 667840502 h 1909"/>
              <a:gd name="T16" fmla="*/ 2147483647 w 2003"/>
              <a:gd name="T17" fmla="*/ 0 h 19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03" h="1909">
                <a:moveTo>
                  <a:pt x="1005" y="0"/>
                </a:moveTo>
                <a:lnTo>
                  <a:pt x="1691" y="281"/>
                </a:lnTo>
                <a:lnTo>
                  <a:pt x="2003" y="951"/>
                </a:lnTo>
                <a:lnTo>
                  <a:pt x="1691" y="1637"/>
                </a:lnTo>
                <a:lnTo>
                  <a:pt x="989" y="1909"/>
                </a:lnTo>
                <a:lnTo>
                  <a:pt x="288" y="1613"/>
                </a:lnTo>
                <a:lnTo>
                  <a:pt x="0" y="943"/>
                </a:lnTo>
                <a:lnTo>
                  <a:pt x="280" y="265"/>
                </a:lnTo>
                <a:lnTo>
                  <a:pt x="1005" y="0"/>
                </a:lnTo>
                <a:close/>
              </a:path>
            </a:pathLst>
          </a:custGeom>
          <a:noFill/>
          <a:ln w="127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4036" name="Object 4"/>
          <p:cNvGraphicFramePr>
            <a:graphicFrameLocks noChangeAspect="1"/>
          </p:cNvGraphicFramePr>
          <p:nvPr/>
        </p:nvGraphicFramePr>
        <p:xfrm>
          <a:off x="4802188" y="1722438"/>
          <a:ext cx="3686175" cy="3122612"/>
        </p:xfrm>
        <a:graphic>
          <a:graphicData uri="http://schemas.openxmlformats.org/presentationml/2006/ole">
            <mc:AlternateContent xmlns:mc="http://schemas.openxmlformats.org/markup-compatibility/2006">
              <mc:Choice xmlns:v="urn:schemas-microsoft-com:vml" Requires="v">
                <p:oleObj spid="_x0000_s154661" name="Document" r:id="rId4" imgW="4315968" imgH="3352800" progId="Word.Document.8">
                  <p:embed/>
                </p:oleObj>
              </mc:Choice>
              <mc:Fallback>
                <p:oleObj name="Document" r:id="rId4" imgW="4315968" imgH="3352800"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l="8263" t="-818" r="43643" b="62457"/>
                      <a:stretch>
                        <a:fillRect/>
                      </a:stretch>
                    </p:blipFill>
                    <p:spPr bwMode="auto">
                      <a:xfrm>
                        <a:off x="4802188" y="1722438"/>
                        <a:ext cx="3686175" cy="312261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037" name="Text Box 5"/>
          <p:cNvSpPr txBox="1">
            <a:spLocks noChangeArrowheads="1"/>
          </p:cNvSpPr>
          <p:nvPr/>
        </p:nvSpPr>
        <p:spPr bwMode="auto">
          <a:xfrm>
            <a:off x="2600325" y="1571625"/>
            <a:ext cx="2476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000"/>
              <a:t>1</a:t>
            </a:r>
          </a:p>
        </p:txBody>
      </p:sp>
      <p:sp>
        <p:nvSpPr>
          <p:cNvPr id="44038" name="Text Box 6"/>
          <p:cNvSpPr txBox="1">
            <a:spLocks noChangeArrowheads="1"/>
          </p:cNvSpPr>
          <p:nvPr/>
        </p:nvSpPr>
        <p:spPr bwMode="auto">
          <a:xfrm>
            <a:off x="3502025" y="2384425"/>
            <a:ext cx="2476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000"/>
              <a:t>2</a:t>
            </a:r>
          </a:p>
        </p:txBody>
      </p:sp>
      <p:sp>
        <p:nvSpPr>
          <p:cNvPr id="44039" name="Text Box 7"/>
          <p:cNvSpPr txBox="1">
            <a:spLocks noChangeArrowheads="1"/>
          </p:cNvSpPr>
          <p:nvPr/>
        </p:nvSpPr>
        <p:spPr bwMode="auto">
          <a:xfrm>
            <a:off x="3489325" y="3616325"/>
            <a:ext cx="2476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000"/>
              <a:t>1</a:t>
            </a:r>
          </a:p>
        </p:txBody>
      </p:sp>
      <p:sp>
        <p:nvSpPr>
          <p:cNvPr id="44040" name="Text Box 8"/>
          <p:cNvSpPr txBox="1">
            <a:spLocks noChangeArrowheads="1"/>
          </p:cNvSpPr>
          <p:nvPr/>
        </p:nvSpPr>
        <p:spPr bwMode="auto">
          <a:xfrm>
            <a:off x="631825" y="2435225"/>
            <a:ext cx="2476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000"/>
              <a:t>1</a:t>
            </a:r>
          </a:p>
        </p:txBody>
      </p:sp>
      <p:sp>
        <p:nvSpPr>
          <p:cNvPr id="44041" name="Text Box 9"/>
          <p:cNvSpPr txBox="1">
            <a:spLocks noChangeArrowheads="1"/>
          </p:cNvSpPr>
          <p:nvPr/>
        </p:nvSpPr>
        <p:spPr bwMode="auto">
          <a:xfrm>
            <a:off x="682625" y="3641725"/>
            <a:ext cx="2476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000"/>
              <a:t>2</a:t>
            </a:r>
          </a:p>
        </p:txBody>
      </p:sp>
      <p:sp>
        <p:nvSpPr>
          <p:cNvPr id="44042" name="Text Box 10"/>
          <p:cNvSpPr txBox="1">
            <a:spLocks noChangeArrowheads="1"/>
          </p:cNvSpPr>
          <p:nvPr/>
        </p:nvSpPr>
        <p:spPr bwMode="auto">
          <a:xfrm>
            <a:off x="1393825" y="4467225"/>
            <a:ext cx="2476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000"/>
              <a:t>1</a:t>
            </a:r>
          </a:p>
        </p:txBody>
      </p:sp>
      <p:sp>
        <p:nvSpPr>
          <p:cNvPr id="44043" name="Text Box 11"/>
          <p:cNvSpPr txBox="1">
            <a:spLocks noChangeArrowheads="1"/>
          </p:cNvSpPr>
          <p:nvPr/>
        </p:nvSpPr>
        <p:spPr bwMode="auto">
          <a:xfrm>
            <a:off x="1419225" y="1609725"/>
            <a:ext cx="2476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000"/>
              <a:t>2</a:t>
            </a:r>
          </a:p>
        </p:txBody>
      </p:sp>
      <p:sp>
        <p:nvSpPr>
          <p:cNvPr id="44044" name="Text Box 12"/>
          <p:cNvSpPr txBox="1">
            <a:spLocks noChangeArrowheads="1"/>
          </p:cNvSpPr>
          <p:nvPr/>
        </p:nvSpPr>
        <p:spPr bwMode="auto">
          <a:xfrm>
            <a:off x="2663825" y="4467225"/>
            <a:ext cx="2476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000"/>
              <a:t>2</a:t>
            </a:r>
          </a:p>
        </p:txBody>
      </p:sp>
      <p:sp>
        <p:nvSpPr>
          <p:cNvPr id="44045" name="Line 13"/>
          <p:cNvSpPr>
            <a:spLocks noChangeShapeType="1"/>
          </p:cNvSpPr>
          <p:nvPr/>
        </p:nvSpPr>
        <p:spPr bwMode="auto">
          <a:xfrm>
            <a:off x="3251200" y="4165600"/>
            <a:ext cx="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46" name="Line 14"/>
          <p:cNvSpPr>
            <a:spLocks noChangeShapeType="1"/>
          </p:cNvSpPr>
          <p:nvPr/>
        </p:nvSpPr>
        <p:spPr bwMode="auto">
          <a:xfrm>
            <a:off x="2197100" y="1612900"/>
            <a:ext cx="1460500" cy="142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47" name="Line 15"/>
          <p:cNvSpPr>
            <a:spLocks noChangeShapeType="1"/>
          </p:cNvSpPr>
          <p:nvPr/>
        </p:nvSpPr>
        <p:spPr bwMode="auto">
          <a:xfrm flipH="1">
            <a:off x="1181100" y="2019300"/>
            <a:ext cx="2120900" cy="12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48" name="Line 16"/>
          <p:cNvSpPr>
            <a:spLocks noChangeShapeType="1"/>
          </p:cNvSpPr>
          <p:nvPr/>
        </p:nvSpPr>
        <p:spPr bwMode="auto">
          <a:xfrm flipH="1">
            <a:off x="2311400" y="3098800"/>
            <a:ext cx="1473200" cy="13843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49" name="Line 17"/>
          <p:cNvSpPr>
            <a:spLocks noChangeShapeType="1"/>
          </p:cNvSpPr>
          <p:nvPr/>
        </p:nvSpPr>
        <p:spPr bwMode="auto">
          <a:xfrm flipV="1">
            <a:off x="3289300" y="2184400"/>
            <a:ext cx="0" cy="1993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50" name="Line 18"/>
          <p:cNvSpPr>
            <a:spLocks noChangeShapeType="1"/>
          </p:cNvSpPr>
          <p:nvPr/>
        </p:nvSpPr>
        <p:spPr bwMode="auto">
          <a:xfrm flipH="1" flipV="1">
            <a:off x="736600" y="3213100"/>
            <a:ext cx="1473200" cy="1397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51" name="Line 19"/>
          <p:cNvSpPr>
            <a:spLocks noChangeShapeType="1"/>
          </p:cNvSpPr>
          <p:nvPr/>
        </p:nvSpPr>
        <p:spPr bwMode="auto">
          <a:xfrm>
            <a:off x="1066800" y="4152900"/>
            <a:ext cx="2070100" cy="2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52" name="Line 20"/>
          <p:cNvSpPr>
            <a:spLocks noChangeShapeType="1"/>
          </p:cNvSpPr>
          <p:nvPr/>
        </p:nvSpPr>
        <p:spPr bwMode="auto">
          <a:xfrm flipV="1">
            <a:off x="622300" y="1739900"/>
            <a:ext cx="1549400" cy="1358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53" name="Line 21"/>
          <p:cNvSpPr>
            <a:spLocks noChangeShapeType="1"/>
          </p:cNvSpPr>
          <p:nvPr/>
        </p:nvSpPr>
        <p:spPr bwMode="auto">
          <a:xfrm>
            <a:off x="1054100" y="2044700"/>
            <a:ext cx="0" cy="2006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54" name="Oval 22"/>
          <p:cNvSpPr>
            <a:spLocks noChangeArrowheads="1"/>
          </p:cNvSpPr>
          <p:nvPr/>
        </p:nvSpPr>
        <p:spPr bwMode="auto">
          <a:xfrm>
            <a:off x="2101850" y="1508125"/>
            <a:ext cx="200025" cy="1952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44055" name="Oval 23"/>
          <p:cNvSpPr>
            <a:spLocks noChangeArrowheads="1"/>
          </p:cNvSpPr>
          <p:nvPr/>
        </p:nvSpPr>
        <p:spPr bwMode="auto">
          <a:xfrm>
            <a:off x="2090738" y="4522788"/>
            <a:ext cx="200025" cy="1952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44056" name="Oval 24"/>
          <p:cNvSpPr>
            <a:spLocks noChangeArrowheads="1"/>
          </p:cNvSpPr>
          <p:nvPr/>
        </p:nvSpPr>
        <p:spPr bwMode="auto">
          <a:xfrm>
            <a:off x="515938" y="3016250"/>
            <a:ext cx="200025" cy="1952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44057" name="Oval 25"/>
          <p:cNvSpPr>
            <a:spLocks noChangeArrowheads="1"/>
          </p:cNvSpPr>
          <p:nvPr/>
        </p:nvSpPr>
        <p:spPr bwMode="auto">
          <a:xfrm>
            <a:off x="3690938" y="3016250"/>
            <a:ext cx="200025" cy="1952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44058" name="Oval 26"/>
          <p:cNvSpPr>
            <a:spLocks noChangeArrowheads="1"/>
          </p:cNvSpPr>
          <p:nvPr/>
        </p:nvSpPr>
        <p:spPr bwMode="auto">
          <a:xfrm rot="-2564106">
            <a:off x="960438" y="1933575"/>
            <a:ext cx="198437" cy="1952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44059" name="Oval 27"/>
          <p:cNvSpPr>
            <a:spLocks noChangeArrowheads="1"/>
          </p:cNvSpPr>
          <p:nvPr/>
        </p:nvSpPr>
        <p:spPr bwMode="auto">
          <a:xfrm rot="-2564106">
            <a:off x="3197225" y="4087813"/>
            <a:ext cx="198438" cy="1952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44060" name="Oval 28"/>
          <p:cNvSpPr>
            <a:spLocks noChangeArrowheads="1"/>
          </p:cNvSpPr>
          <p:nvPr/>
        </p:nvSpPr>
        <p:spPr bwMode="auto">
          <a:xfrm rot="-2564106">
            <a:off x="963613" y="4073525"/>
            <a:ext cx="200025" cy="1952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44061" name="Oval 29"/>
          <p:cNvSpPr>
            <a:spLocks noChangeArrowheads="1"/>
          </p:cNvSpPr>
          <p:nvPr/>
        </p:nvSpPr>
        <p:spPr bwMode="auto">
          <a:xfrm rot="-2564106">
            <a:off x="3195638" y="1935163"/>
            <a:ext cx="200025" cy="1952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44062" name="Text Box 31"/>
          <p:cNvSpPr txBox="1">
            <a:spLocks noChangeArrowheads="1"/>
          </p:cNvSpPr>
          <p:nvPr/>
        </p:nvSpPr>
        <p:spPr bwMode="auto">
          <a:xfrm>
            <a:off x="4702175" y="4929188"/>
            <a:ext cx="2133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a:latin typeface="Arial" pitchFamily="34" charset="0"/>
              </a:rPr>
              <a:t>Reachability = 0.43</a:t>
            </a:r>
          </a:p>
        </p:txBody>
      </p:sp>
      <p:sp>
        <p:nvSpPr>
          <p:cNvPr id="33" name="Text Box 4"/>
          <p:cNvSpPr txBox="1">
            <a:spLocks noChangeArrowheads="1"/>
          </p:cNvSpPr>
          <p:nvPr/>
        </p:nvSpPr>
        <p:spPr bwMode="auto">
          <a:xfrm>
            <a:off x="101233" y="27318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Relational Dynamics</a:t>
            </a:r>
            <a:endParaRPr lang="en-US" altLang="en-US" sz="2000" i="1" dirty="0"/>
          </a:p>
        </p:txBody>
      </p:sp>
    </p:spTree>
    <p:extLst>
      <p:ext uri="{BB962C8B-B14F-4D97-AF65-F5344CB8AC3E}">
        <p14:creationId xmlns:p14="http://schemas.microsoft.com/office/powerpoint/2010/main" val="22302937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42721" y="834535"/>
            <a:ext cx="8493120" cy="41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9pPr>
          </a:lstStyle>
          <a:p>
            <a:pPr algn="ctr"/>
            <a:r>
              <a:rPr lang="en-GB" altLang="en-US" sz="1451" b="1" dirty="0">
                <a:latin typeface="Arial" panose="020B0604020202020204" pitchFamily="34" charset="0"/>
              </a:rPr>
              <a:t>Table 4. Proportion of Ties Created or Maintained Over Time by Network Process and Depression Level. </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040" y="1286833"/>
            <a:ext cx="7804800" cy="4579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6" name="Text Box 4"/>
          <p:cNvSpPr txBox="1">
            <a:spLocks noChangeArrowheads="1"/>
          </p:cNvSpPr>
          <p:nvPr/>
        </p:nvSpPr>
        <p:spPr bwMode="auto">
          <a:xfrm>
            <a:off x="671041" y="5972041"/>
            <a:ext cx="3918240" cy="3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1pPr>
            <a:lvl2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2pPr>
            <a:lvl3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3pPr>
            <a:lvl4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4pPr>
            <a:lvl5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9pPr>
          </a:lstStyle>
          <a:p>
            <a:r>
              <a:rPr lang="en-GB" altLang="en-US" sz="1089" b="1" dirty="0">
                <a:latin typeface="Arial" panose="020B0604020202020204" pitchFamily="34" charset="0"/>
              </a:rPr>
              <a:t>David R. Schaefer et al. </a:t>
            </a:r>
            <a:r>
              <a:rPr lang="en-GB" altLang="en-US" sz="1089" b="1">
                <a:latin typeface="Arial" panose="020B0604020202020204" pitchFamily="34" charset="0"/>
              </a:rPr>
              <a:t>American Sociological Review 2011;76:764-785</a:t>
            </a:r>
          </a:p>
        </p:txBody>
      </p:sp>
      <p:sp>
        <p:nvSpPr>
          <p:cNvPr id="7" name="Text Box 3"/>
          <p:cNvSpPr txBox="1">
            <a:spLocks noChangeArrowheads="1"/>
          </p:cNvSpPr>
          <p:nvPr/>
        </p:nvSpPr>
        <p:spPr bwMode="auto">
          <a:xfrm>
            <a:off x="152400" y="77244"/>
            <a:ext cx="785173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000">
                <a:solidFill>
                  <a:schemeClr val="tx1"/>
                </a:solidFill>
                <a:latin typeface="Times New Roman" pitchFamily="18" charset="0"/>
              </a:defRPr>
            </a:lvl1pPr>
            <a:lvl2pPr marL="742950" indent="-285750" eaLnBrk="0" hangingPunct="0">
              <a:defRPr sz="2000">
                <a:solidFill>
                  <a:schemeClr val="tx1"/>
                </a:solidFill>
                <a:latin typeface="Times New Roman" pitchFamily="18" charset="0"/>
              </a:defRPr>
            </a:lvl2pPr>
            <a:lvl3pPr marL="1143000" indent="-228600" eaLnBrk="0" hangingPunct="0">
              <a:defRPr sz="2000">
                <a:solidFill>
                  <a:schemeClr val="tx1"/>
                </a:solidFill>
                <a:latin typeface="Times New Roman" pitchFamily="18" charset="0"/>
              </a:defRPr>
            </a:lvl3pPr>
            <a:lvl4pPr marL="1600200" indent="-228600" eaLnBrk="0" hangingPunct="0">
              <a:defRPr sz="2000">
                <a:solidFill>
                  <a:schemeClr val="tx1"/>
                </a:solidFill>
                <a:latin typeface="Times New Roman" pitchFamily="18" charset="0"/>
              </a:defRPr>
            </a:lvl4pPr>
            <a:lvl5pPr marL="2057400" indent="-228600" eaLnBrk="0" hangingPunct="0">
              <a:defRPr sz="2000">
                <a:solidFill>
                  <a:schemeClr val="tx1"/>
                </a:solidFill>
                <a:latin typeface="Times New Roman" pitchFamily="18" charset="0"/>
              </a:defRPr>
            </a:lvl5pPr>
            <a:lvl6pPr marL="2514600" indent="-228600" eaLnBrk="0" fontAlgn="base" hangingPunct="0">
              <a:spcBef>
                <a:spcPct val="0"/>
              </a:spcBef>
              <a:spcAft>
                <a:spcPct val="0"/>
              </a:spcAft>
              <a:defRPr sz="2000">
                <a:solidFill>
                  <a:schemeClr val="tx1"/>
                </a:solidFill>
                <a:latin typeface="Times New Roman" pitchFamily="18" charset="0"/>
              </a:defRPr>
            </a:lvl6pPr>
            <a:lvl7pPr marL="2971800" indent="-228600" eaLnBrk="0" fontAlgn="base" hangingPunct="0">
              <a:spcBef>
                <a:spcPct val="0"/>
              </a:spcBef>
              <a:spcAft>
                <a:spcPct val="0"/>
              </a:spcAft>
              <a:defRPr sz="2000">
                <a:solidFill>
                  <a:schemeClr val="tx1"/>
                </a:solidFill>
                <a:latin typeface="Times New Roman" pitchFamily="18" charset="0"/>
              </a:defRPr>
            </a:lvl7pPr>
            <a:lvl8pPr marL="3429000" indent="-228600" eaLnBrk="0" fontAlgn="base" hangingPunct="0">
              <a:spcBef>
                <a:spcPct val="0"/>
              </a:spcBef>
              <a:spcAft>
                <a:spcPct val="0"/>
              </a:spcAft>
              <a:defRPr sz="2000">
                <a:solidFill>
                  <a:schemeClr val="tx1"/>
                </a:solidFill>
                <a:latin typeface="Times New Roman" pitchFamily="18" charset="0"/>
              </a:defRPr>
            </a:lvl8pPr>
            <a:lvl9pPr marL="3886200" indent="-228600" eaLnBrk="0" fontAlgn="base" hangingPunct="0">
              <a:spcBef>
                <a:spcPct val="0"/>
              </a:spcBef>
              <a:spcAft>
                <a:spcPct val="0"/>
              </a:spcAft>
              <a:defRPr sz="2000">
                <a:solidFill>
                  <a:schemeClr val="tx1"/>
                </a:solidFill>
                <a:latin typeface="Times New Roman" pitchFamily="18" charset="0"/>
              </a:defRPr>
            </a:lvl9pPr>
          </a:lstStyle>
          <a:p>
            <a:r>
              <a:rPr lang="en-US" altLang="en-US" dirty="0" smtClean="0"/>
              <a:t>Health effects on ties</a:t>
            </a:r>
            <a:endParaRPr lang="en-US" altLang="en-US" dirty="0"/>
          </a:p>
          <a:p>
            <a:r>
              <a:rPr lang="en-US" altLang="en-US" sz="1600" dirty="0" smtClean="0"/>
              <a:t>Depressed students form ties through non-normative network processes</a:t>
            </a:r>
            <a:endParaRPr lang="en-US" altLang="en-US" sz="1600" dirty="0"/>
          </a:p>
        </p:txBody>
      </p:sp>
    </p:spTree>
    <p:extLst>
      <p:ext uri="{BB962C8B-B14F-4D97-AF65-F5344CB8AC3E}">
        <p14:creationId xmlns:p14="http://schemas.microsoft.com/office/powerpoint/2010/main" val="270191420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92" name="Freeform 3"/>
          <p:cNvSpPr>
            <a:spLocks noChangeAspect="1"/>
          </p:cNvSpPr>
          <p:nvPr/>
        </p:nvSpPr>
        <p:spPr bwMode="auto">
          <a:xfrm>
            <a:off x="950913" y="3705225"/>
            <a:ext cx="1592263" cy="1517650"/>
          </a:xfrm>
          <a:custGeom>
            <a:avLst/>
            <a:gdLst>
              <a:gd name="T0" fmla="*/ 252 w 2003"/>
              <a:gd name="T1" fmla="*/ 0 h 1909"/>
              <a:gd name="T2" fmla="*/ 424 w 2003"/>
              <a:gd name="T3" fmla="*/ 71 h 1909"/>
              <a:gd name="T4" fmla="*/ 502 w 2003"/>
              <a:gd name="T5" fmla="*/ 238 h 1909"/>
              <a:gd name="T6" fmla="*/ 424 w 2003"/>
              <a:gd name="T7" fmla="*/ 411 h 1909"/>
              <a:gd name="T8" fmla="*/ 248 w 2003"/>
              <a:gd name="T9" fmla="*/ 479 h 1909"/>
              <a:gd name="T10" fmla="*/ 72 w 2003"/>
              <a:gd name="T11" fmla="*/ 405 h 1909"/>
              <a:gd name="T12" fmla="*/ 0 w 2003"/>
              <a:gd name="T13" fmla="*/ 236 h 1909"/>
              <a:gd name="T14" fmla="*/ 70 w 2003"/>
              <a:gd name="T15" fmla="*/ 67 h 1909"/>
              <a:gd name="T16" fmla="*/ 252 w 2003"/>
              <a:gd name="T17" fmla="*/ 0 h 19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03" h="1909">
                <a:moveTo>
                  <a:pt x="1005" y="0"/>
                </a:moveTo>
                <a:lnTo>
                  <a:pt x="1691" y="281"/>
                </a:lnTo>
                <a:lnTo>
                  <a:pt x="2003" y="951"/>
                </a:lnTo>
                <a:lnTo>
                  <a:pt x="1691" y="1637"/>
                </a:lnTo>
                <a:lnTo>
                  <a:pt x="989" y="1909"/>
                </a:lnTo>
                <a:lnTo>
                  <a:pt x="288" y="1613"/>
                </a:lnTo>
                <a:lnTo>
                  <a:pt x="0" y="943"/>
                </a:lnTo>
                <a:lnTo>
                  <a:pt x="280" y="265"/>
                </a:lnTo>
                <a:lnTo>
                  <a:pt x="1005" y="0"/>
                </a:lnTo>
                <a:close/>
              </a:path>
            </a:pathLst>
          </a:custGeom>
          <a:noFill/>
          <a:ln w="127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093" name="Text Box 4"/>
          <p:cNvSpPr txBox="1">
            <a:spLocks noChangeAspect="1" noChangeArrowheads="1"/>
          </p:cNvSpPr>
          <p:nvPr/>
        </p:nvSpPr>
        <p:spPr bwMode="auto">
          <a:xfrm>
            <a:off x="1919288" y="3709988"/>
            <a:ext cx="23495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800"/>
              <a:t>1</a:t>
            </a:r>
          </a:p>
        </p:txBody>
      </p:sp>
      <p:sp>
        <p:nvSpPr>
          <p:cNvPr id="45094" name="Text Box 5"/>
          <p:cNvSpPr txBox="1">
            <a:spLocks noChangeAspect="1" noChangeArrowheads="1"/>
          </p:cNvSpPr>
          <p:nvPr/>
        </p:nvSpPr>
        <p:spPr bwMode="auto">
          <a:xfrm>
            <a:off x="2370138" y="4117975"/>
            <a:ext cx="23495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800"/>
              <a:t>2</a:t>
            </a:r>
          </a:p>
        </p:txBody>
      </p:sp>
      <p:sp>
        <p:nvSpPr>
          <p:cNvPr id="45095" name="Text Box 6"/>
          <p:cNvSpPr txBox="1">
            <a:spLocks noChangeAspect="1" noChangeArrowheads="1"/>
          </p:cNvSpPr>
          <p:nvPr/>
        </p:nvSpPr>
        <p:spPr bwMode="auto">
          <a:xfrm>
            <a:off x="2363788" y="4733925"/>
            <a:ext cx="23495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800"/>
              <a:t>1</a:t>
            </a:r>
          </a:p>
        </p:txBody>
      </p:sp>
      <p:sp>
        <p:nvSpPr>
          <p:cNvPr id="45096" name="Text Box 7"/>
          <p:cNvSpPr txBox="1">
            <a:spLocks noChangeAspect="1" noChangeArrowheads="1"/>
          </p:cNvSpPr>
          <p:nvPr/>
        </p:nvSpPr>
        <p:spPr bwMode="auto">
          <a:xfrm>
            <a:off x="933450" y="4143375"/>
            <a:ext cx="23495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800"/>
              <a:t>1</a:t>
            </a:r>
          </a:p>
        </p:txBody>
      </p:sp>
      <p:sp>
        <p:nvSpPr>
          <p:cNvPr id="45097" name="Text Box 8"/>
          <p:cNvSpPr txBox="1">
            <a:spLocks noChangeAspect="1" noChangeArrowheads="1"/>
          </p:cNvSpPr>
          <p:nvPr/>
        </p:nvSpPr>
        <p:spPr bwMode="auto">
          <a:xfrm>
            <a:off x="958850" y="4746625"/>
            <a:ext cx="23495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800"/>
              <a:t>2</a:t>
            </a:r>
          </a:p>
        </p:txBody>
      </p:sp>
      <p:sp>
        <p:nvSpPr>
          <p:cNvPr id="45098" name="Text Box 9"/>
          <p:cNvSpPr txBox="1">
            <a:spLocks noChangeAspect="1" noChangeArrowheads="1"/>
          </p:cNvSpPr>
          <p:nvPr/>
        </p:nvSpPr>
        <p:spPr bwMode="auto">
          <a:xfrm>
            <a:off x="1314450" y="5160963"/>
            <a:ext cx="23495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800"/>
              <a:t>1</a:t>
            </a:r>
          </a:p>
        </p:txBody>
      </p:sp>
      <p:sp>
        <p:nvSpPr>
          <p:cNvPr id="45099" name="Text Box 10"/>
          <p:cNvSpPr txBox="1">
            <a:spLocks noChangeAspect="1" noChangeArrowheads="1"/>
          </p:cNvSpPr>
          <p:nvPr/>
        </p:nvSpPr>
        <p:spPr bwMode="auto">
          <a:xfrm>
            <a:off x="1327150" y="3729038"/>
            <a:ext cx="23495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800"/>
              <a:t>2</a:t>
            </a:r>
          </a:p>
        </p:txBody>
      </p:sp>
      <p:sp>
        <p:nvSpPr>
          <p:cNvPr id="45100" name="Text Box 11"/>
          <p:cNvSpPr txBox="1">
            <a:spLocks noChangeAspect="1" noChangeArrowheads="1"/>
          </p:cNvSpPr>
          <p:nvPr/>
        </p:nvSpPr>
        <p:spPr bwMode="auto">
          <a:xfrm>
            <a:off x="1951038" y="5160963"/>
            <a:ext cx="23495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800"/>
              <a:t>2</a:t>
            </a:r>
          </a:p>
        </p:txBody>
      </p:sp>
      <p:sp>
        <p:nvSpPr>
          <p:cNvPr id="45101" name="Line 12"/>
          <p:cNvSpPr>
            <a:spLocks noChangeAspect="1" noChangeShapeType="1"/>
          </p:cNvSpPr>
          <p:nvPr/>
        </p:nvSpPr>
        <p:spPr bwMode="auto">
          <a:xfrm>
            <a:off x="2274888" y="4986338"/>
            <a:ext cx="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102" name="Line 13"/>
          <p:cNvSpPr>
            <a:spLocks noChangeAspect="1" noChangeShapeType="1"/>
          </p:cNvSpPr>
          <p:nvPr/>
        </p:nvSpPr>
        <p:spPr bwMode="auto">
          <a:xfrm>
            <a:off x="1746250" y="3706813"/>
            <a:ext cx="731838" cy="7127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103" name="Line 14"/>
          <p:cNvSpPr>
            <a:spLocks noChangeAspect="1" noChangeShapeType="1"/>
          </p:cNvSpPr>
          <p:nvPr/>
        </p:nvSpPr>
        <p:spPr bwMode="auto">
          <a:xfrm flipH="1">
            <a:off x="1238250" y="3910013"/>
            <a:ext cx="1062038" cy="63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104" name="Line 15"/>
          <p:cNvSpPr>
            <a:spLocks noChangeAspect="1" noChangeShapeType="1"/>
          </p:cNvSpPr>
          <p:nvPr/>
        </p:nvSpPr>
        <p:spPr bwMode="auto">
          <a:xfrm flipH="1">
            <a:off x="1804988" y="4451350"/>
            <a:ext cx="736600" cy="6937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105" name="Line 16"/>
          <p:cNvSpPr>
            <a:spLocks noChangeAspect="1" noChangeShapeType="1"/>
          </p:cNvSpPr>
          <p:nvPr/>
        </p:nvSpPr>
        <p:spPr bwMode="auto">
          <a:xfrm flipV="1">
            <a:off x="2293938" y="3992563"/>
            <a:ext cx="0" cy="10001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106" name="Line 17"/>
          <p:cNvSpPr>
            <a:spLocks noChangeAspect="1" noChangeShapeType="1"/>
          </p:cNvSpPr>
          <p:nvPr/>
        </p:nvSpPr>
        <p:spPr bwMode="auto">
          <a:xfrm flipH="1" flipV="1">
            <a:off x="1016000" y="4508500"/>
            <a:ext cx="736600" cy="7000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107" name="Line 18"/>
          <p:cNvSpPr>
            <a:spLocks noChangeAspect="1" noChangeShapeType="1"/>
          </p:cNvSpPr>
          <p:nvPr/>
        </p:nvSpPr>
        <p:spPr bwMode="auto">
          <a:xfrm>
            <a:off x="1181100" y="4979988"/>
            <a:ext cx="1036638" cy="12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108" name="Line 19"/>
          <p:cNvSpPr>
            <a:spLocks noChangeAspect="1" noChangeShapeType="1"/>
          </p:cNvSpPr>
          <p:nvPr/>
        </p:nvSpPr>
        <p:spPr bwMode="auto">
          <a:xfrm flipV="1">
            <a:off x="958850" y="3770313"/>
            <a:ext cx="774700" cy="6810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109" name="Line 20"/>
          <p:cNvSpPr>
            <a:spLocks noChangeAspect="1" noChangeShapeType="1"/>
          </p:cNvSpPr>
          <p:nvPr/>
        </p:nvSpPr>
        <p:spPr bwMode="auto">
          <a:xfrm>
            <a:off x="1174750" y="3922713"/>
            <a:ext cx="0" cy="10048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110" name="Oval 21"/>
          <p:cNvSpPr>
            <a:spLocks noChangeAspect="1" noChangeArrowheads="1"/>
          </p:cNvSpPr>
          <p:nvPr/>
        </p:nvSpPr>
        <p:spPr bwMode="auto">
          <a:xfrm>
            <a:off x="1698625" y="3654425"/>
            <a:ext cx="101600" cy="984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45111" name="Oval 22"/>
          <p:cNvSpPr>
            <a:spLocks noChangeAspect="1" noChangeArrowheads="1"/>
          </p:cNvSpPr>
          <p:nvPr/>
        </p:nvSpPr>
        <p:spPr bwMode="auto">
          <a:xfrm>
            <a:off x="1693863" y="5164138"/>
            <a:ext cx="100013" cy="984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45112" name="Oval 23"/>
          <p:cNvSpPr>
            <a:spLocks noChangeAspect="1" noChangeArrowheads="1"/>
          </p:cNvSpPr>
          <p:nvPr/>
        </p:nvSpPr>
        <p:spPr bwMode="auto">
          <a:xfrm>
            <a:off x="904875" y="4410075"/>
            <a:ext cx="100013" cy="968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45113" name="Oval 24"/>
          <p:cNvSpPr>
            <a:spLocks noChangeAspect="1" noChangeArrowheads="1"/>
          </p:cNvSpPr>
          <p:nvPr/>
        </p:nvSpPr>
        <p:spPr bwMode="auto">
          <a:xfrm>
            <a:off x="2495550" y="4410075"/>
            <a:ext cx="100013" cy="968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45114" name="Oval 25"/>
          <p:cNvSpPr>
            <a:spLocks noChangeAspect="1" noChangeArrowheads="1"/>
          </p:cNvSpPr>
          <p:nvPr/>
        </p:nvSpPr>
        <p:spPr bwMode="auto">
          <a:xfrm rot="19035894">
            <a:off x="1127125" y="3867150"/>
            <a:ext cx="100013" cy="984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45115" name="Oval 26"/>
          <p:cNvSpPr>
            <a:spLocks noChangeAspect="1" noChangeArrowheads="1"/>
          </p:cNvSpPr>
          <p:nvPr/>
        </p:nvSpPr>
        <p:spPr bwMode="auto">
          <a:xfrm rot="19035894">
            <a:off x="2247900" y="4946650"/>
            <a:ext cx="100013" cy="984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45116" name="Oval 27"/>
          <p:cNvSpPr>
            <a:spLocks noChangeAspect="1" noChangeArrowheads="1"/>
          </p:cNvSpPr>
          <p:nvPr/>
        </p:nvSpPr>
        <p:spPr bwMode="auto">
          <a:xfrm rot="19035894">
            <a:off x="1128713" y="4938713"/>
            <a:ext cx="100013" cy="984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45117" name="Oval 28"/>
          <p:cNvSpPr>
            <a:spLocks noChangeAspect="1" noChangeArrowheads="1"/>
          </p:cNvSpPr>
          <p:nvPr/>
        </p:nvSpPr>
        <p:spPr bwMode="auto">
          <a:xfrm rot="19035894">
            <a:off x="2247900" y="3868738"/>
            <a:ext cx="100013" cy="968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45063" name="Freeform 30"/>
          <p:cNvSpPr>
            <a:spLocks noChangeAspect="1"/>
          </p:cNvSpPr>
          <p:nvPr/>
        </p:nvSpPr>
        <p:spPr bwMode="auto">
          <a:xfrm>
            <a:off x="959729" y="1418530"/>
            <a:ext cx="1592873" cy="1518267"/>
          </a:xfrm>
          <a:custGeom>
            <a:avLst/>
            <a:gdLst>
              <a:gd name="T0" fmla="*/ 1005 w 2003"/>
              <a:gd name="T1" fmla="*/ 0 h 1909"/>
              <a:gd name="T2" fmla="*/ 1691 w 2003"/>
              <a:gd name="T3" fmla="*/ 281 h 1909"/>
              <a:gd name="T4" fmla="*/ 2003 w 2003"/>
              <a:gd name="T5" fmla="*/ 951 h 1909"/>
              <a:gd name="T6" fmla="*/ 1691 w 2003"/>
              <a:gd name="T7" fmla="*/ 1637 h 1909"/>
              <a:gd name="T8" fmla="*/ 989 w 2003"/>
              <a:gd name="T9" fmla="*/ 1909 h 1909"/>
              <a:gd name="T10" fmla="*/ 288 w 2003"/>
              <a:gd name="T11" fmla="*/ 1613 h 1909"/>
              <a:gd name="T12" fmla="*/ 0 w 2003"/>
              <a:gd name="T13" fmla="*/ 943 h 1909"/>
              <a:gd name="T14" fmla="*/ 280 w 2003"/>
              <a:gd name="T15" fmla="*/ 265 h 1909"/>
              <a:gd name="T16" fmla="*/ 1005 w 2003"/>
              <a:gd name="T17" fmla="*/ 0 h 19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03" h="1909">
                <a:moveTo>
                  <a:pt x="1005" y="0"/>
                </a:moveTo>
                <a:lnTo>
                  <a:pt x="1691" y="281"/>
                </a:lnTo>
                <a:lnTo>
                  <a:pt x="2003" y="951"/>
                </a:lnTo>
                <a:lnTo>
                  <a:pt x="1691" y="1637"/>
                </a:lnTo>
                <a:lnTo>
                  <a:pt x="989" y="1909"/>
                </a:lnTo>
                <a:lnTo>
                  <a:pt x="288" y="1613"/>
                </a:lnTo>
                <a:lnTo>
                  <a:pt x="0" y="943"/>
                </a:lnTo>
                <a:lnTo>
                  <a:pt x="280" y="265"/>
                </a:lnTo>
                <a:lnTo>
                  <a:pt x="1005" y="0"/>
                </a:lnTo>
                <a:close/>
              </a:path>
            </a:pathLst>
          </a:custGeom>
          <a:noFill/>
          <a:ln w="127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064" name="Line 31"/>
          <p:cNvSpPr>
            <a:spLocks noChangeAspect="1" noChangeShapeType="1"/>
          </p:cNvSpPr>
          <p:nvPr/>
        </p:nvSpPr>
        <p:spPr bwMode="auto">
          <a:xfrm>
            <a:off x="1758949" y="1424893"/>
            <a:ext cx="793653" cy="76191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065" name="Line 32"/>
          <p:cNvSpPr>
            <a:spLocks noChangeAspect="1" noChangeShapeType="1"/>
          </p:cNvSpPr>
          <p:nvPr/>
        </p:nvSpPr>
        <p:spPr bwMode="auto">
          <a:xfrm>
            <a:off x="1758949" y="1418530"/>
            <a:ext cx="545537" cy="13019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066" name="Line 33"/>
          <p:cNvSpPr>
            <a:spLocks noChangeAspect="1" noChangeShapeType="1"/>
          </p:cNvSpPr>
          <p:nvPr/>
        </p:nvSpPr>
        <p:spPr bwMode="auto">
          <a:xfrm>
            <a:off x="1752587" y="1418530"/>
            <a:ext cx="0" cy="15063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067" name="Line 34"/>
          <p:cNvSpPr>
            <a:spLocks noChangeAspect="1" noChangeShapeType="1"/>
          </p:cNvSpPr>
          <p:nvPr/>
        </p:nvSpPr>
        <p:spPr bwMode="auto">
          <a:xfrm flipH="1">
            <a:off x="1188759" y="1418530"/>
            <a:ext cx="563828" cy="128285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068" name="Line 35"/>
          <p:cNvSpPr>
            <a:spLocks noChangeAspect="1" noChangeShapeType="1"/>
          </p:cNvSpPr>
          <p:nvPr/>
        </p:nvSpPr>
        <p:spPr bwMode="auto">
          <a:xfrm flipH="1">
            <a:off x="978019" y="1418530"/>
            <a:ext cx="780929" cy="7563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069" name="Line 36"/>
          <p:cNvSpPr>
            <a:spLocks noChangeAspect="1" noChangeShapeType="1"/>
          </p:cNvSpPr>
          <p:nvPr/>
        </p:nvSpPr>
        <p:spPr bwMode="auto">
          <a:xfrm flipH="1">
            <a:off x="1188759" y="1642015"/>
            <a:ext cx="111572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070" name="Line 37"/>
          <p:cNvSpPr>
            <a:spLocks noChangeAspect="1" noChangeShapeType="1"/>
          </p:cNvSpPr>
          <p:nvPr/>
        </p:nvSpPr>
        <p:spPr bwMode="auto">
          <a:xfrm flipH="1">
            <a:off x="971658" y="1635653"/>
            <a:ext cx="1339190" cy="54559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071" name="Line 38"/>
          <p:cNvSpPr>
            <a:spLocks noChangeAspect="1" noChangeShapeType="1"/>
          </p:cNvSpPr>
          <p:nvPr/>
        </p:nvSpPr>
        <p:spPr bwMode="auto">
          <a:xfrm flipH="1">
            <a:off x="1188759" y="1635653"/>
            <a:ext cx="1115727" cy="10593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072" name="Line 39"/>
          <p:cNvSpPr>
            <a:spLocks noChangeAspect="1" noChangeShapeType="1"/>
          </p:cNvSpPr>
          <p:nvPr/>
        </p:nvSpPr>
        <p:spPr bwMode="auto">
          <a:xfrm flipH="1">
            <a:off x="1758949" y="1642015"/>
            <a:ext cx="545537" cy="127012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073" name="Line 40"/>
          <p:cNvSpPr>
            <a:spLocks noChangeAspect="1" noChangeShapeType="1"/>
          </p:cNvSpPr>
          <p:nvPr/>
        </p:nvSpPr>
        <p:spPr bwMode="auto">
          <a:xfrm>
            <a:off x="2304486" y="1642015"/>
            <a:ext cx="6362" cy="108402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074" name="Line 41"/>
          <p:cNvSpPr>
            <a:spLocks noChangeAspect="1" noChangeShapeType="1"/>
          </p:cNvSpPr>
          <p:nvPr/>
        </p:nvSpPr>
        <p:spPr bwMode="auto">
          <a:xfrm flipH="1" flipV="1">
            <a:off x="1188759" y="1635653"/>
            <a:ext cx="1357481" cy="55115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075" name="Line 42"/>
          <p:cNvSpPr>
            <a:spLocks noChangeAspect="1" noChangeShapeType="1"/>
          </p:cNvSpPr>
          <p:nvPr/>
        </p:nvSpPr>
        <p:spPr bwMode="auto">
          <a:xfrm flipH="1" flipV="1">
            <a:off x="971658" y="2174880"/>
            <a:ext cx="1580944" cy="1193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076" name="Line 43"/>
          <p:cNvSpPr>
            <a:spLocks noChangeAspect="1" noChangeShapeType="1"/>
          </p:cNvSpPr>
          <p:nvPr/>
        </p:nvSpPr>
        <p:spPr bwMode="auto">
          <a:xfrm flipH="1">
            <a:off x="1182397" y="2193172"/>
            <a:ext cx="1370205" cy="50184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077" name="Line 44"/>
          <p:cNvSpPr>
            <a:spLocks noChangeAspect="1" noChangeShapeType="1"/>
          </p:cNvSpPr>
          <p:nvPr/>
        </p:nvSpPr>
        <p:spPr bwMode="auto">
          <a:xfrm flipH="1">
            <a:off x="1758949" y="2199535"/>
            <a:ext cx="799220" cy="71260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078" name="Line 45"/>
          <p:cNvSpPr>
            <a:spLocks noChangeAspect="1" noChangeShapeType="1"/>
          </p:cNvSpPr>
          <p:nvPr/>
        </p:nvSpPr>
        <p:spPr bwMode="auto">
          <a:xfrm flipH="1" flipV="1">
            <a:off x="1188759" y="2707745"/>
            <a:ext cx="1127655" cy="636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079" name="Line 46"/>
          <p:cNvSpPr>
            <a:spLocks noChangeAspect="1" noChangeShapeType="1"/>
          </p:cNvSpPr>
          <p:nvPr/>
        </p:nvSpPr>
        <p:spPr bwMode="auto">
          <a:xfrm flipH="1" flipV="1">
            <a:off x="978019" y="2181243"/>
            <a:ext cx="1338395" cy="53286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080" name="Line 47"/>
          <p:cNvSpPr>
            <a:spLocks noChangeAspect="1" noChangeShapeType="1"/>
          </p:cNvSpPr>
          <p:nvPr/>
        </p:nvSpPr>
        <p:spPr bwMode="auto">
          <a:xfrm flipH="1" flipV="1">
            <a:off x="1195121" y="1642015"/>
            <a:ext cx="1115727" cy="10720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081" name="Line 48"/>
          <p:cNvSpPr>
            <a:spLocks noChangeAspect="1" noChangeShapeType="1"/>
          </p:cNvSpPr>
          <p:nvPr/>
        </p:nvSpPr>
        <p:spPr bwMode="auto">
          <a:xfrm flipH="1" flipV="1">
            <a:off x="1195121" y="1629290"/>
            <a:ext cx="563828" cy="129557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082" name="Line 49"/>
          <p:cNvSpPr>
            <a:spLocks noChangeAspect="1" noChangeShapeType="1"/>
          </p:cNvSpPr>
          <p:nvPr/>
        </p:nvSpPr>
        <p:spPr bwMode="auto">
          <a:xfrm flipH="1" flipV="1">
            <a:off x="959729" y="2174880"/>
            <a:ext cx="799220" cy="7499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083" name="Line 50"/>
          <p:cNvSpPr>
            <a:spLocks noChangeAspect="1" noChangeShapeType="1"/>
          </p:cNvSpPr>
          <p:nvPr/>
        </p:nvSpPr>
        <p:spPr bwMode="auto">
          <a:xfrm flipH="1" flipV="1">
            <a:off x="1188759" y="1629290"/>
            <a:ext cx="6362" cy="106572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084" name="Oval 51"/>
          <p:cNvSpPr>
            <a:spLocks noChangeAspect="1" noChangeArrowheads="1"/>
          </p:cNvSpPr>
          <p:nvPr/>
        </p:nvSpPr>
        <p:spPr bwMode="auto">
          <a:xfrm>
            <a:off x="1708848" y="1368425"/>
            <a:ext cx="100201" cy="9782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45085" name="Oval 52"/>
          <p:cNvSpPr>
            <a:spLocks noChangeAspect="1" noChangeArrowheads="1"/>
          </p:cNvSpPr>
          <p:nvPr/>
        </p:nvSpPr>
        <p:spPr bwMode="auto">
          <a:xfrm>
            <a:off x="1703282" y="2878739"/>
            <a:ext cx="100201" cy="9782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45086" name="Oval 53"/>
          <p:cNvSpPr>
            <a:spLocks noChangeAspect="1" noChangeArrowheads="1"/>
          </p:cNvSpPr>
          <p:nvPr/>
        </p:nvSpPr>
        <p:spPr bwMode="auto">
          <a:xfrm>
            <a:off x="914400" y="2123979"/>
            <a:ext cx="100201" cy="9782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45087" name="Oval 54"/>
          <p:cNvSpPr>
            <a:spLocks noChangeAspect="1" noChangeArrowheads="1"/>
          </p:cNvSpPr>
          <p:nvPr/>
        </p:nvSpPr>
        <p:spPr bwMode="auto">
          <a:xfrm>
            <a:off x="2504887" y="2123979"/>
            <a:ext cx="100201" cy="9782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45088" name="Oval 55"/>
          <p:cNvSpPr>
            <a:spLocks noChangeAspect="1" noChangeArrowheads="1"/>
          </p:cNvSpPr>
          <p:nvPr/>
        </p:nvSpPr>
        <p:spPr bwMode="auto">
          <a:xfrm rot="19035894">
            <a:off x="1137068" y="1581571"/>
            <a:ext cx="99405" cy="9782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45089" name="Oval 56"/>
          <p:cNvSpPr>
            <a:spLocks noChangeAspect="1" noChangeArrowheads="1"/>
          </p:cNvSpPr>
          <p:nvPr/>
        </p:nvSpPr>
        <p:spPr bwMode="auto">
          <a:xfrm rot="19035894">
            <a:off x="2257567" y="2660821"/>
            <a:ext cx="99405" cy="9782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45090" name="Oval 57"/>
          <p:cNvSpPr>
            <a:spLocks noChangeAspect="1" noChangeArrowheads="1"/>
          </p:cNvSpPr>
          <p:nvPr/>
        </p:nvSpPr>
        <p:spPr bwMode="auto">
          <a:xfrm rot="19035894">
            <a:off x="1138659" y="2653663"/>
            <a:ext cx="100201" cy="9782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45091" name="Oval 58"/>
          <p:cNvSpPr>
            <a:spLocks noChangeAspect="1" noChangeArrowheads="1"/>
          </p:cNvSpPr>
          <p:nvPr/>
        </p:nvSpPr>
        <p:spPr bwMode="auto">
          <a:xfrm rot="19035894">
            <a:off x="2256771" y="1582366"/>
            <a:ext cx="100201" cy="9782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45060" name="Text Box 59"/>
          <p:cNvSpPr txBox="1">
            <a:spLocks noChangeArrowheads="1"/>
          </p:cNvSpPr>
          <p:nvPr/>
        </p:nvSpPr>
        <p:spPr bwMode="auto">
          <a:xfrm>
            <a:off x="3306763" y="2035175"/>
            <a:ext cx="5367337"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2000"/>
              <a:t>Timing alone can change mean reachability from  1.0 when all ties are concurrent to 0.42.</a:t>
            </a:r>
          </a:p>
          <a:p>
            <a:pPr eaLnBrk="1" hangingPunct="1"/>
            <a:endParaRPr lang="en-US" altLang="en-US" sz="2000"/>
          </a:p>
          <a:p>
            <a:pPr eaLnBrk="1" hangingPunct="1"/>
            <a:r>
              <a:rPr lang="en-US" altLang="en-US" sz="2000"/>
              <a:t>In general, ignoring time order is equivalent to assuming all relations occur simultaneously – assumes perfect concurrency across all relations.</a:t>
            </a:r>
          </a:p>
        </p:txBody>
      </p:sp>
      <p:sp>
        <p:nvSpPr>
          <p:cNvPr id="62" name="Text Box 4"/>
          <p:cNvSpPr txBox="1">
            <a:spLocks noChangeArrowheads="1"/>
          </p:cNvSpPr>
          <p:nvPr/>
        </p:nvSpPr>
        <p:spPr bwMode="auto">
          <a:xfrm>
            <a:off x="101233" y="27318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Relational Dynamics</a:t>
            </a:r>
            <a:endParaRPr lang="en-US" altLang="en-US" sz="2000" i="1" dirty="0"/>
          </a:p>
        </p:txBody>
      </p:sp>
    </p:spTree>
    <p:extLst>
      <p:ext uri="{BB962C8B-B14F-4D97-AF65-F5344CB8AC3E}">
        <p14:creationId xmlns:p14="http://schemas.microsoft.com/office/powerpoint/2010/main" val="305380665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6" name="Group 2"/>
          <p:cNvGrpSpPr>
            <a:grpSpLocks/>
          </p:cNvGrpSpPr>
          <p:nvPr/>
        </p:nvGrpSpPr>
        <p:grpSpPr bwMode="auto">
          <a:xfrm>
            <a:off x="5434013" y="1681163"/>
            <a:ext cx="3386137" cy="2647950"/>
            <a:chOff x="3189" y="1264"/>
            <a:chExt cx="2133" cy="1668"/>
          </a:xfrm>
        </p:grpSpPr>
        <p:sp>
          <p:nvSpPr>
            <p:cNvPr id="47121" name="Rectangle 3"/>
            <p:cNvSpPr>
              <a:spLocks noChangeArrowheads="1"/>
            </p:cNvSpPr>
            <p:nvPr/>
          </p:nvSpPr>
          <p:spPr bwMode="auto">
            <a:xfrm>
              <a:off x="3189" y="1264"/>
              <a:ext cx="2133" cy="1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a:latin typeface="Courier New" pitchFamily="49" charset="0"/>
                </a:rPr>
                <a:t>  A B C D E F</a:t>
              </a:r>
            </a:p>
            <a:p>
              <a:pPr eaLnBrk="1" hangingPunct="1"/>
              <a:r>
                <a:rPr lang="en-US" altLang="en-US">
                  <a:latin typeface="Courier New" pitchFamily="49" charset="0"/>
                </a:rPr>
                <a:t>A 0 1 2 2 </a:t>
              </a:r>
              <a:r>
                <a:rPr lang="en-US" altLang="en-US">
                  <a:solidFill>
                    <a:srgbClr val="FF0000"/>
                  </a:solidFill>
                  <a:latin typeface="Courier New" pitchFamily="49" charset="0"/>
                </a:rPr>
                <a:t>4</a:t>
              </a:r>
              <a:r>
                <a:rPr lang="en-US" altLang="en-US">
                  <a:latin typeface="Courier New" pitchFamily="49" charset="0"/>
                </a:rPr>
                <a:t> 1</a:t>
              </a:r>
            </a:p>
            <a:p>
              <a:pPr eaLnBrk="1" hangingPunct="1"/>
              <a:r>
                <a:rPr lang="en-US" altLang="en-US">
                  <a:latin typeface="Courier New" pitchFamily="49" charset="0"/>
                </a:rPr>
                <a:t>B 1 0 1 2 3 2</a:t>
              </a:r>
            </a:p>
            <a:p>
              <a:pPr eaLnBrk="1" hangingPunct="1"/>
              <a:r>
                <a:rPr lang="en-US" altLang="en-US">
                  <a:latin typeface="Courier New" pitchFamily="49" charset="0"/>
                </a:rPr>
                <a:t>C 0 1 0 1 2 2</a:t>
              </a:r>
            </a:p>
            <a:p>
              <a:pPr eaLnBrk="1" hangingPunct="1"/>
              <a:r>
                <a:rPr lang="en-US" altLang="en-US">
                  <a:latin typeface="Courier New" pitchFamily="49" charset="0"/>
                </a:rPr>
                <a:t>D 0 0 1 0 1 1</a:t>
              </a:r>
            </a:p>
            <a:p>
              <a:pPr eaLnBrk="1" hangingPunct="1"/>
              <a:r>
                <a:rPr lang="en-US" altLang="en-US">
                  <a:latin typeface="Courier New" pitchFamily="49" charset="0"/>
                </a:rPr>
                <a:t>E 0 0 0 1 0 2</a:t>
              </a:r>
            </a:p>
            <a:p>
              <a:pPr eaLnBrk="1" hangingPunct="1"/>
              <a:r>
                <a:rPr lang="en-US" altLang="en-US">
                  <a:latin typeface="Courier New" pitchFamily="49" charset="0"/>
                </a:rPr>
                <a:t>F 1 0 0 1 0 0</a:t>
              </a:r>
            </a:p>
          </p:txBody>
        </p:sp>
        <p:sp>
          <p:nvSpPr>
            <p:cNvPr id="47122" name="Rectangle 4"/>
            <p:cNvSpPr>
              <a:spLocks noChangeArrowheads="1"/>
            </p:cNvSpPr>
            <p:nvPr/>
          </p:nvSpPr>
          <p:spPr bwMode="auto">
            <a:xfrm>
              <a:off x="3436" y="1506"/>
              <a:ext cx="1343" cy="139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grpSp>
      <p:pic>
        <p:nvPicPr>
          <p:cNvPr id="47107" name="Picture 5"/>
          <p:cNvPicPr>
            <a:picLocks noChangeAspect="1" noChangeArrowheads="1"/>
          </p:cNvPicPr>
          <p:nvPr/>
        </p:nvPicPr>
        <p:blipFill>
          <a:blip r:embed="rId3">
            <a:extLst>
              <a:ext uri="{28A0092B-C50C-407E-A947-70E740481C1C}">
                <a14:useLocalDpi xmlns:a14="http://schemas.microsoft.com/office/drawing/2010/main" val="0"/>
              </a:ext>
            </a:extLst>
          </a:blip>
          <a:srcRect l="6194" t="38522" r="24445" b="42064"/>
          <a:stretch>
            <a:fillRect/>
          </a:stretch>
        </p:blipFill>
        <p:spPr bwMode="auto">
          <a:xfrm>
            <a:off x="414338" y="2433638"/>
            <a:ext cx="4597400" cy="1395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108" name="Text Box 6"/>
          <p:cNvSpPr txBox="1">
            <a:spLocks noChangeArrowheads="1"/>
          </p:cNvSpPr>
          <p:nvPr/>
        </p:nvSpPr>
        <p:spPr bwMode="auto">
          <a:xfrm>
            <a:off x="955675" y="4629150"/>
            <a:ext cx="6264275" cy="201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en-US" altLang="en-US" sz="1800">
              <a:latin typeface="Arial" pitchFamily="34" charset="0"/>
            </a:endParaRPr>
          </a:p>
          <a:p>
            <a:pPr eaLnBrk="1" hangingPunct="1"/>
            <a:endParaRPr lang="en-US" altLang="en-US" sz="1800">
              <a:latin typeface="Arial" pitchFamily="34" charset="0"/>
            </a:endParaRPr>
          </a:p>
          <a:p>
            <a:pPr eaLnBrk="1" hangingPunct="1"/>
            <a:r>
              <a:rPr lang="en-US" altLang="en-US" sz="1800">
                <a:latin typeface="Arial" pitchFamily="34" charset="0"/>
              </a:rPr>
              <a:t>While </a:t>
            </a:r>
            <a:r>
              <a:rPr lang="en-US" altLang="en-US" sz="1800" i="1">
                <a:latin typeface="Arial" pitchFamily="34" charset="0"/>
              </a:rPr>
              <a:t>a</a:t>
            </a:r>
            <a:r>
              <a:rPr lang="en-US" altLang="en-US" sz="1800">
                <a:latin typeface="Arial" pitchFamily="34" charset="0"/>
              </a:rPr>
              <a:t> is 2 steps from </a:t>
            </a:r>
            <a:r>
              <a:rPr lang="en-US" altLang="en-US" sz="1800" i="1">
                <a:latin typeface="Arial" pitchFamily="34" charset="0"/>
              </a:rPr>
              <a:t>d</a:t>
            </a:r>
            <a:r>
              <a:rPr lang="en-US" altLang="en-US" sz="1800">
                <a:latin typeface="Arial" pitchFamily="34" charset="0"/>
              </a:rPr>
              <a:t>, and </a:t>
            </a:r>
            <a:r>
              <a:rPr lang="en-US" altLang="en-US" sz="1800" i="1">
                <a:latin typeface="Arial" pitchFamily="34" charset="0"/>
              </a:rPr>
              <a:t>d</a:t>
            </a:r>
            <a:r>
              <a:rPr lang="en-US" altLang="en-US" sz="1800">
                <a:latin typeface="Arial" pitchFamily="34" charset="0"/>
              </a:rPr>
              <a:t> is 1 step from </a:t>
            </a:r>
            <a:r>
              <a:rPr lang="en-US" altLang="en-US" sz="1800" i="1">
                <a:latin typeface="Arial" pitchFamily="34" charset="0"/>
              </a:rPr>
              <a:t>e</a:t>
            </a:r>
            <a:r>
              <a:rPr lang="en-US" altLang="en-US" sz="1800">
                <a:latin typeface="Arial" pitchFamily="34" charset="0"/>
              </a:rPr>
              <a:t>, </a:t>
            </a:r>
            <a:r>
              <a:rPr lang="en-US" altLang="en-US" sz="1800" i="1">
                <a:latin typeface="Arial" pitchFamily="34" charset="0"/>
              </a:rPr>
              <a:t>a</a:t>
            </a:r>
            <a:r>
              <a:rPr lang="en-US" altLang="en-US" sz="1800">
                <a:latin typeface="Arial" pitchFamily="34" charset="0"/>
              </a:rPr>
              <a:t> and </a:t>
            </a:r>
            <a:r>
              <a:rPr lang="en-US" altLang="en-US" sz="1800" i="1">
                <a:latin typeface="Arial" pitchFamily="34" charset="0"/>
              </a:rPr>
              <a:t>e</a:t>
            </a:r>
            <a:r>
              <a:rPr lang="en-US" altLang="en-US" sz="1800">
                <a:latin typeface="Arial" pitchFamily="34" charset="0"/>
              </a:rPr>
              <a:t> are 4 steps apart.</a:t>
            </a:r>
          </a:p>
          <a:p>
            <a:pPr eaLnBrk="1" hangingPunct="1"/>
            <a:endParaRPr lang="en-US" altLang="en-US" sz="1800">
              <a:latin typeface="Arial" pitchFamily="34" charset="0"/>
            </a:endParaRPr>
          </a:p>
          <a:p>
            <a:pPr eaLnBrk="1" hangingPunct="1"/>
            <a:r>
              <a:rPr lang="en-US" altLang="en-US" sz="1800">
                <a:latin typeface="Arial" pitchFamily="34" charset="0"/>
              </a:rPr>
              <a:t>This is because the shorter path from </a:t>
            </a:r>
            <a:r>
              <a:rPr lang="en-US" altLang="en-US" sz="1800" i="1">
                <a:latin typeface="Arial" pitchFamily="34" charset="0"/>
              </a:rPr>
              <a:t>a</a:t>
            </a:r>
            <a:r>
              <a:rPr lang="en-US" altLang="en-US" sz="1800">
                <a:latin typeface="Arial" pitchFamily="34" charset="0"/>
              </a:rPr>
              <a:t> to </a:t>
            </a:r>
            <a:r>
              <a:rPr lang="en-US" altLang="en-US" sz="1800" i="1">
                <a:latin typeface="Arial" pitchFamily="34" charset="0"/>
              </a:rPr>
              <a:t>e</a:t>
            </a:r>
            <a:r>
              <a:rPr lang="en-US" altLang="en-US" sz="1800">
                <a:latin typeface="Arial" pitchFamily="34" charset="0"/>
              </a:rPr>
              <a:t> emerges </a:t>
            </a:r>
            <a:r>
              <a:rPr lang="en-US" altLang="en-US" sz="1800" i="1">
                <a:latin typeface="Arial" pitchFamily="34" charset="0"/>
              </a:rPr>
              <a:t>after </a:t>
            </a:r>
            <a:r>
              <a:rPr lang="en-US" altLang="en-US" sz="1800">
                <a:latin typeface="Arial" pitchFamily="34" charset="0"/>
              </a:rPr>
              <a:t>the path from </a:t>
            </a:r>
            <a:r>
              <a:rPr lang="en-US" altLang="en-US" sz="1800" i="1">
                <a:latin typeface="Arial" pitchFamily="34" charset="0"/>
              </a:rPr>
              <a:t>d</a:t>
            </a:r>
            <a:r>
              <a:rPr lang="en-US" altLang="en-US" sz="1800">
                <a:latin typeface="Arial" pitchFamily="34" charset="0"/>
              </a:rPr>
              <a:t> to </a:t>
            </a:r>
            <a:r>
              <a:rPr lang="en-US" altLang="en-US" sz="1800" i="1">
                <a:latin typeface="Arial" pitchFamily="34" charset="0"/>
              </a:rPr>
              <a:t>e</a:t>
            </a:r>
            <a:r>
              <a:rPr lang="en-US" altLang="en-US" sz="1800">
                <a:latin typeface="Arial" pitchFamily="34" charset="0"/>
              </a:rPr>
              <a:t> ended.</a:t>
            </a:r>
          </a:p>
        </p:txBody>
      </p:sp>
      <p:grpSp>
        <p:nvGrpSpPr>
          <p:cNvPr id="268295" name="Group 7"/>
          <p:cNvGrpSpPr>
            <a:grpSpLocks/>
          </p:cNvGrpSpPr>
          <p:nvPr/>
        </p:nvGrpSpPr>
        <p:grpSpPr bwMode="auto">
          <a:xfrm>
            <a:off x="633413" y="1412875"/>
            <a:ext cx="4168775" cy="965200"/>
            <a:chOff x="399" y="596"/>
            <a:chExt cx="2626" cy="608"/>
          </a:xfrm>
        </p:grpSpPr>
        <p:sp>
          <p:nvSpPr>
            <p:cNvPr id="47119" name="AutoShape 8"/>
            <p:cNvSpPr>
              <a:spLocks/>
            </p:cNvSpPr>
            <p:nvPr/>
          </p:nvSpPr>
          <p:spPr bwMode="auto">
            <a:xfrm rot="5400000">
              <a:off x="1501" y="-319"/>
              <a:ext cx="421" cy="2626"/>
            </a:xfrm>
            <a:prstGeom prst="leftBrace">
              <a:avLst>
                <a:gd name="adj1" fmla="val 51979"/>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47120" name="Text Box 9"/>
            <p:cNvSpPr txBox="1">
              <a:spLocks noChangeArrowheads="1"/>
            </p:cNvSpPr>
            <p:nvPr/>
          </p:nvSpPr>
          <p:spPr bwMode="auto">
            <a:xfrm>
              <a:off x="1599" y="596"/>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a:latin typeface="Arial" pitchFamily="34" charset="0"/>
                </a:rPr>
                <a:t>4</a:t>
              </a:r>
            </a:p>
          </p:txBody>
        </p:sp>
      </p:grpSp>
      <p:grpSp>
        <p:nvGrpSpPr>
          <p:cNvPr id="268298" name="Group 10"/>
          <p:cNvGrpSpPr>
            <a:grpSpLocks/>
          </p:cNvGrpSpPr>
          <p:nvPr/>
        </p:nvGrpSpPr>
        <p:grpSpPr bwMode="auto">
          <a:xfrm>
            <a:off x="585788" y="3713163"/>
            <a:ext cx="3128962" cy="1412875"/>
            <a:chOff x="369" y="2045"/>
            <a:chExt cx="1971" cy="890"/>
          </a:xfrm>
        </p:grpSpPr>
        <p:sp>
          <p:nvSpPr>
            <p:cNvPr id="47117" name="AutoShape 11"/>
            <p:cNvSpPr>
              <a:spLocks/>
            </p:cNvSpPr>
            <p:nvPr/>
          </p:nvSpPr>
          <p:spPr bwMode="auto">
            <a:xfrm rot="16200000" flipV="1">
              <a:off x="1046" y="1368"/>
              <a:ext cx="618" cy="1971"/>
            </a:xfrm>
            <a:prstGeom prst="leftBrace">
              <a:avLst>
                <a:gd name="adj1" fmla="val 26578"/>
                <a:gd name="adj2" fmla="val 59968"/>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47118" name="Text Box 12"/>
            <p:cNvSpPr txBox="1">
              <a:spLocks noChangeArrowheads="1"/>
            </p:cNvSpPr>
            <p:nvPr/>
          </p:nvSpPr>
          <p:spPr bwMode="auto">
            <a:xfrm>
              <a:off x="1067" y="2704"/>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a:latin typeface="Arial" pitchFamily="34" charset="0"/>
                </a:rPr>
                <a:t>2</a:t>
              </a:r>
            </a:p>
          </p:txBody>
        </p:sp>
      </p:grpSp>
      <p:grpSp>
        <p:nvGrpSpPr>
          <p:cNvPr id="268301" name="Group 13"/>
          <p:cNvGrpSpPr>
            <a:grpSpLocks/>
          </p:cNvGrpSpPr>
          <p:nvPr/>
        </p:nvGrpSpPr>
        <p:grpSpPr bwMode="auto">
          <a:xfrm>
            <a:off x="3711575" y="1617663"/>
            <a:ext cx="1111250" cy="776287"/>
            <a:chOff x="2338" y="725"/>
            <a:chExt cx="700" cy="489"/>
          </a:xfrm>
        </p:grpSpPr>
        <p:sp>
          <p:nvSpPr>
            <p:cNvPr id="47115" name="AutoShape 14"/>
            <p:cNvSpPr>
              <a:spLocks/>
            </p:cNvSpPr>
            <p:nvPr/>
          </p:nvSpPr>
          <p:spPr bwMode="auto">
            <a:xfrm rot="5400000">
              <a:off x="2550" y="726"/>
              <a:ext cx="276" cy="700"/>
            </a:xfrm>
            <a:prstGeom prst="leftBrace">
              <a:avLst>
                <a:gd name="adj1" fmla="val 21135"/>
                <a:gd name="adj2" fmla="val 49569"/>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47116" name="Text Box 15"/>
            <p:cNvSpPr txBox="1">
              <a:spLocks noChangeArrowheads="1"/>
            </p:cNvSpPr>
            <p:nvPr/>
          </p:nvSpPr>
          <p:spPr bwMode="auto">
            <a:xfrm>
              <a:off x="2590" y="72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a:latin typeface="Arial" pitchFamily="34" charset="0"/>
                </a:rPr>
                <a:t>1</a:t>
              </a:r>
            </a:p>
          </p:txBody>
        </p:sp>
      </p:grpSp>
      <p:sp>
        <p:nvSpPr>
          <p:cNvPr id="47112" name="Rectangle 16"/>
          <p:cNvSpPr>
            <a:spLocks noChangeArrowheads="1"/>
          </p:cNvSpPr>
          <p:nvPr/>
        </p:nvSpPr>
        <p:spPr bwMode="auto">
          <a:xfrm>
            <a:off x="252413" y="1044575"/>
            <a:ext cx="3854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i="1">
                <a:latin typeface="Arial" pitchFamily="34" charset="0"/>
              </a:rPr>
              <a:t>Path distances no longer simply add</a:t>
            </a:r>
          </a:p>
        </p:txBody>
      </p:sp>
      <p:sp>
        <p:nvSpPr>
          <p:cNvPr id="19" name="Text Box 4"/>
          <p:cNvSpPr txBox="1">
            <a:spLocks noChangeArrowheads="1"/>
          </p:cNvSpPr>
          <p:nvPr/>
        </p:nvSpPr>
        <p:spPr bwMode="auto">
          <a:xfrm>
            <a:off x="101233" y="27318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Relational Dynamics</a:t>
            </a:r>
            <a:endParaRPr lang="en-US" altLang="en-US" sz="2000" i="1" dirty="0"/>
          </a:p>
        </p:txBody>
      </p:sp>
    </p:spTree>
    <p:extLst>
      <p:ext uri="{BB962C8B-B14F-4D97-AF65-F5344CB8AC3E}">
        <p14:creationId xmlns:p14="http://schemas.microsoft.com/office/powerpoint/2010/main" val="16565248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6829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6830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682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Oval 2"/>
          <p:cNvSpPr>
            <a:spLocks noChangeArrowheads="1"/>
          </p:cNvSpPr>
          <p:nvPr/>
        </p:nvSpPr>
        <p:spPr bwMode="auto">
          <a:xfrm>
            <a:off x="2455863" y="2657475"/>
            <a:ext cx="368300" cy="3587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altLang="en-US" sz="1800"/>
              <a:t>A</a:t>
            </a:r>
          </a:p>
        </p:txBody>
      </p:sp>
      <p:sp>
        <p:nvSpPr>
          <p:cNvPr id="48131" name="Oval 3"/>
          <p:cNvSpPr>
            <a:spLocks noChangeArrowheads="1"/>
          </p:cNvSpPr>
          <p:nvPr/>
        </p:nvSpPr>
        <p:spPr bwMode="auto">
          <a:xfrm>
            <a:off x="3644900" y="2190750"/>
            <a:ext cx="368300" cy="3587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altLang="en-US" sz="1800"/>
              <a:t>B</a:t>
            </a:r>
          </a:p>
        </p:txBody>
      </p:sp>
      <p:sp>
        <p:nvSpPr>
          <p:cNvPr id="48132" name="Oval 4"/>
          <p:cNvSpPr>
            <a:spLocks noChangeArrowheads="1"/>
          </p:cNvSpPr>
          <p:nvPr/>
        </p:nvSpPr>
        <p:spPr bwMode="auto">
          <a:xfrm>
            <a:off x="4754563" y="2190750"/>
            <a:ext cx="368300" cy="3587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altLang="en-US" sz="1800"/>
              <a:t>C</a:t>
            </a:r>
          </a:p>
        </p:txBody>
      </p:sp>
      <p:sp>
        <p:nvSpPr>
          <p:cNvPr id="48133" name="Line 5"/>
          <p:cNvSpPr>
            <a:spLocks noChangeShapeType="1"/>
          </p:cNvSpPr>
          <p:nvPr/>
        </p:nvSpPr>
        <p:spPr bwMode="auto">
          <a:xfrm flipV="1">
            <a:off x="2862263" y="2538413"/>
            <a:ext cx="754062" cy="298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134" name="Line 6"/>
          <p:cNvSpPr>
            <a:spLocks noChangeShapeType="1"/>
          </p:cNvSpPr>
          <p:nvPr/>
        </p:nvSpPr>
        <p:spPr bwMode="auto">
          <a:xfrm>
            <a:off x="4040188" y="2389188"/>
            <a:ext cx="7143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135" name="Oval 7"/>
          <p:cNvSpPr>
            <a:spLocks noChangeArrowheads="1"/>
          </p:cNvSpPr>
          <p:nvPr/>
        </p:nvSpPr>
        <p:spPr bwMode="auto">
          <a:xfrm>
            <a:off x="5940425" y="2655888"/>
            <a:ext cx="368300" cy="3587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altLang="en-US" sz="1800"/>
              <a:t>D</a:t>
            </a:r>
          </a:p>
        </p:txBody>
      </p:sp>
      <p:sp>
        <p:nvSpPr>
          <p:cNvPr id="48136" name="Line 8"/>
          <p:cNvSpPr>
            <a:spLocks noChangeShapeType="1"/>
          </p:cNvSpPr>
          <p:nvPr/>
        </p:nvSpPr>
        <p:spPr bwMode="auto">
          <a:xfrm>
            <a:off x="5167313" y="2447925"/>
            <a:ext cx="733425" cy="317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137" name="Text Box 9"/>
          <p:cNvSpPr txBox="1">
            <a:spLocks noChangeArrowheads="1"/>
          </p:cNvSpPr>
          <p:nvPr/>
        </p:nvSpPr>
        <p:spPr bwMode="auto">
          <a:xfrm rot="-1106865">
            <a:off x="2927350" y="2413000"/>
            <a:ext cx="5095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400"/>
              <a:t>1 - 2</a:t>
            </a:r>
          </a:p>
        </p:txBody>
      </p:sp>
      <p:sp>
        <p:nvSpPr>
          <p:cNvPr id="48138" name="Text Box 10"/>
          <p:cNvSpPr txBox="1">
            <a:spLocks noChangeArrowheads="1"/>
          </p:cNvSpPr>
          <p:nvPr/>
        </p:nvSpPr>
        <p:spPr bwMode="auto">
          <a:xfrm>
            <a:off x="4130675" y="2130425"/>
            <a:ext cx="5095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400"/>
              <a:t>3 - 4</a:t>
            </a:r>
          </a:p>
        </p:txBody>
      </p:sp>
      <p:sp>
        <p:nvSpPr>
          <p:cNvPr id="48139" name="Text Box 11"/>
          <p:cNvSpPr txBox="1">
            <a:spLocks noChangeArrowheads="1"/>
          </p:cNvSpPr>
          <p:nvPr/>
        </p:nvSpPr>
        <p:spPr bwMode="auto">
          <a:xfrm rot="1407762">
            <a:off x="5299075" y="2274888"/>
            <a:ext cx="5095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400"/>
              <a:t>5 - 6</a:t>
            </a:r>
          </a:p>
        </p:txBody>
      </p:sp>
      <p:sp>
        <p:nvSpPr>
          <p:cNvPr id="48140" name="Oval 12"/>
          <p:cNvSpPr>
            <a:spLocks noChangeArrowheads="1"/>
          </p:cNvSpPr>
          <p:nvPr/>
        </p:nvSpPr>
        <p:spPr bwMode="auto">
          <a:xfrm>
            <a:off x="4221163" y="3506788"/>
            <a:ext cx="368300" cy="3587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altLang="en-US" sz="1800"/>
              <a:t>E</a:t>
            </a:r>
          </a:p>
        </p:txBody>
      </p:sp>
      <p:sp>
        <p:nvSpPr>
          <p:cNvPr id="48141" name="Line 13"/>
          <p:cNvSpPr>
            <a:spLocks noChangeShapeType="1"/>
          </p:cNvSpPr>
          <p:nvPr/>
        </p:nvSpPr>
        <p:spPr bwMode="auto">
          <a:xfrm>
            <a:off x="2901950" y="2951163"/>
            <a:ext cx="1231900" cy="676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142" name="Line 14"/>
          <p:cNvSpPr>
            <a:spLocks noChangeShapeType="1"/>
          </p:cNvSpPr>
          <p:nvPr/>
        </p:nvSpPr>
        <p:spPr bwMode="auto">
          <a:xfrm flipV="1">
            <a:off x="4681538" y="3000375"/>
            <a:ext cx="1281112" cy="676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143" name="Text Box 15"/>
          <p:cNvSpPr txBox="1">
            <a:spLocks noChangeArrowheads="1"/>
          </p:cNvSpPr>
          <p:nvPr/>
        </p:nvSpPr>
        <p:spPr bwMode="auto">
          <a:xfrm rot="1407762">
            <a:off x="3095625" y="3292475"/>
            <a:ext cx="5095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400"/>
              <a:t>5 - 6</a:t>
            </a:r>
          </a:p>
        </p:txBody>
      </p:sp>
      <p:sp>
        <p:nvSpPr>
          <p:cNvPr id="48144" name="Text Box 16"/>
          <p:cNvSpPr txBox="1">
            <a:spLocks noChangeArrowheads="1"/>
          </p:cNvSpPr>
          <p:nvPr/>
        </p:nvSpPr>
        <p:spPr bwMode="auto">
          <a:xfrm rot="-1672650">
            <a:off x="5103813" y="3351213"/>
            <a:ext cx="5095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400"/>
              <a:t>7 - 9</a:t>
            </a:r>
          </a:p>
        </p:txBody>
      </p:sp>
      <p:sp>
        <p:nvSpPr>
          <p:cNvPr id="48145" name="Text Box 17"/>
          <p:cNvSpPr txBox="1">
            <a:spLocks noChangeArrowheads="1"/>
          </p:cNvSpPr>
          <p:nvPr/>
        </p:nvSpPr>
        <p:spPr bwMode="auto">
          <a:xfrm>
            <a:off x="931863" y="4379913"/>
            <a:ext cx="6734175" cy="2014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a:t>The </a:t>
            </a:r>
            <a:r>
              <a:rPr lang="en-US" altLang="en-US" sz="1800" i="1"/>
              <a:t>geodesic</a:t>
            </a:r>
            <a:r>
              <a:rPr lang="en-US" altLang="en-US" sz="1800"/>
              <a:t> from A to D is  AE, ED and is two steps long.  </a:t>
            </a:r>
          </a:p>
          <a:p>
            <a:pPr eaLnBrk="1" hangingPunct="1"/>
            <a:endParaRPr lang="en-US" altLang="en-US" sz="1800"/>
          </a:p>
          <a:p>
            <a:pPr eaLnBrk="1" hangingPunct="1"/>
            <a:r>
              <a:rPr lang="en-US" altLang="en-US" sz="1800"/>
              <a:t>But the </a:t>
            </a:r>
            <a:r>
              <a:rPr lang="en-US" altLang="en-US" sz="1800" i="1"/>
              <a:t>fastest</a:t>
            </a:r>
            <a:r>
              <a:rPr lang="en-US" altLang="en-US" sz="1800"/>
              <a:t> path would be AB, BC, CD, which while 3 steps long could get there by time 5 compared to time 7.</a:t>
            </a:r>
          </a:p>
          <a:p>
            <a:pPr eaLnBrk="1" hangingPunct="1"/>
            <a:endParaRPr lang="en-US" altLang="en-US" sz="1800"/>
          </a:p>
          <a:p>
            <a:pPr eaLnBrk="1" hangingPunct="1"/>
            <a:r>
              <a:rPr lang="en-US" altLang="en-US" sz="1800"/>
              <a:t>I ignore this feature for the remainder…</a:t>
            </a:r>
          </a:p>
          <a:p>
            <a:pPr eaLnBrk="1" hangingPunct="1"/>
            <a:endParaRPr lang="en-US" altLang="en-US" sz="1800"/>
          </a:p>
        </p:txBody>
      </p:sp>
      <p:sp>
        <p:nvSpPr>
          <p:cNvPr id="48146" name="Rectangle 19"/>
          <p:cNvSpPr>
            <a:spLocks noChangeArrowheads="1"/>
          </p:cNvSpPr>
          <p:nvPr/>
        </p:nvSpPr>
        <p:spPr bwMode="auto">
          <a:xfrm>
            <a:off x="252413" y="1044575"/>
            <a:ext cx="537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i="1">
                <a:latin typeface="Arial" pitchFamily="34" charset="0"/>
              </a:rPr>
              <a:t>Aside: “shortest” can now be replaced with “fastest”</a:t>
            </a:r>
          </a:p>
        </p:txBody>
      </p:sp>
      <p:sp>
        <p:nvSpPr>
          <p:cNvPr id="21" name="Text Box 4"/>
          <p:cNvSpPr txBox="1">
            <a:spLocks noChangeArrowheads="1"/>
          </p:cNvSpPr>
          <p:nvPr/>
        </p:nvSpPr>
        <p:spPr bwMode="auto">
          <a:xfrm>
            <a:off x="101233" y="27318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Relational Dynamics</a:t>
            </a:r>
            <a:endParaRPr lang="en-US" altLang="en-US" sz="2000" i="1" dirty="0"/>
          </a:p>
        </p:txBody>
      </p:sp>
    </p:spTree>
    <p:extLst>
      <p:ext uri="{BB962C8B-B14F-4D97-AF65-F5344CB8AC3E}">
        <p14:creationId xmlns:p14="http://schemas.microsoft.com/office/powerpoint/2010/main" val="37776368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3"/>
          <p:cNvSpPr txBox="1">
            <a:spLocks noChangeArrowheads="1"/>
          </p:cNvSpPr>
          <p:nvPr/>
        </p:nvSpPr>
        <p:spPr bwMode="auto">
          <a:xfrm>
            <a:off x="356899" y="1106199"/>
            <a:ext cx="84661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600" dirty="0">
                <a:latin typeface="Arial" pitchFamily="34" charset="0"/>
              </a:rPr>
              <a:t>Concurrency affects exposure by making paths symmetric, which increases exposure down multiple “branches” of a contact sequence. </a:t>
            </a:r>
          </a:p>
          <a:p>
            <a:pPr eaLnBrk="1" hangingPunct="1"/>
            <a:r>
              <a:rPr lang="en-US" altLang="en-US" sz="1600" dirty="0">
                <a:latin typeface="Arial" pitchFamily="34" charset="0"/>
              </a:rPr>
              <a:t>Consider a simplified example:</a:t>
            </a:r>
          </a:p>
        </p:txBody>
      </p:sp>
      <p:pic>
        <p:nvPicPr>
          <p:cNvPr id="49155" name="Picture 4"/>
          <p:cNvPicPr>
            <a:picLocks noChangeAspect="1" noChangeArrowheads="1"/>
          </p:cNvPicPr>
          <p:nvPr/>
        </p:nvPicPr>
        <p:blipFill>
          <a:blip r:embed="rId2">
            <a:extLst>
              <a:ext uri="{28A0092B-C50C-407E-A947-70E740481C1C}">
                <a14:useLocalDpi xmlns:a14="http://schemas.microsoft.com/office/drawing/2010/main" val="0"/>
              </a:ext>
            </a:extLst>
          </a:blip>
          <a:srcRect l="13762" t="33130" r="33626" b="38550"/>
          <a:stretch>
            <a:fillRect/>
          </a:stretch>
        </p:blipFill>
        <p:spPr bwMode="auto">
          <a:xfrm>
            <a:off x="388938" y="2038350"/>
            <a:ext cx="3708400" cy="176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156" name="Text Box 5"/>
          <p:cNvSpPr txBox="1">
            <a:spLocks noChangeArrowheads="1"/>
          </p:cNvSpPr>
          <p:nvPr/>
        </p:nvSpPr>
        <p:spPr bwMode="auto">
          <a:xfrm>
            <a:off x="347663" y="3806825"/>
            <a:ext cx="2266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a:latin typeface="Arial" pitchFamily="34" charset="0"/>
              </a:rPr>
              <a:t>All edges concurrent</a:t>
            </a:r>
          </a:p>
        </p:txBody>
      </p:sp>
      <p:sp>
        <p:nvSpPr>
          <p:cNvPr id="49157" name="Text Box 6"/>
          <p:cNvSpPr txBox="1">
            <a:spLocks noChangeArrowheads="1"/>
          </p:cNvSpPr>
          <p:nvPr/>
        </p:nvSpPr>
        <p:spPr bwMode="auto">
          <a:xfrm>
            <a:off x="4806950" y="2190750"/>
            <a:ext cx="3484563" cy="351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600">
                <a:latin typeface="SAS Monospace" pitchFamily="49" charset="0"/>
              </a:rPr>
              <a:t>  a b c d e f g h i j k l m</a:t>
            </a:r>
          </a:p>
          <a:p>
            <a:pPr eaLnBrk="1" hangingPunct="1"/>
            <a:r>
              <a:rPr lang="en-US" altLang="en-US" sz="1600">
                <a:latin typeface="SAS Monospace" pitchFamily="49" charset="0"/>
              </a:rPr>
              <a:t>a . 1 1 1 1 1 1 1 1 1 1 1 1</a:t>
            </a:r>
          </a:p>
          <a:p>
            <a:pPr eaLnBrk="1" hangingPunct="1"/>
            <a:r>
              <a:rPr lang="en-US" altLang="en-US" sz="1600">
                <a:latin typeface="SAS Monospace" pitchFamily="49" charset="0"/>
              </a:rPr>
              <a:t>b 1 . 1 1 1 1 1 1 1 1 1 1 1</a:t>
            </a:r>
          </a:p>
          <a:p>
            <a:pPr eaLnBrk="1" hangingPunct="1"/>
            <a:r>
              <a:rPr lang="en-US" altLang="en-US" sz="1600">
                <a:latin typeface="SAS Monospace" pitchFamily="49" charset="0"/>
              </a:rPr>
              <a:t>c 1 1 . 1 1 1 1 1 1 1 1 1 1</a:t>
            </a:r>
          </a:p>
          <a:p>
            <a:pPr eaLnBrk="1" hangingPunct="1"/>
            <a:r>
              <a:rPr lang="en-US" altLang="en-US" sz="1600">
                <a:latin typeface="SAS Monospace" pitchFamily="49" charset="0"/>
              </a:rPr>
              <a:t>d 1 1 1 . 1 1 1 1 1 1 1 1 1</a:t>
            </a:r>
          </a:p>
          <a:p>
            <a:pPr eaLnBrk="1" hangingPunct="1"/>
            <a:r>
              <a:rPr lang="en-US" altLang="en-US" sz="1600">
                <a:latin typeface="SAS Monospace" pitchFamily="49" charset="0"/>
              </a:rPr>
              <a:t>e 1 1 1 1 . 1 1 1 1 1 1 1 1</a:t>
            </a:r>
          </a:p>
          <a:p>
            <a:pPr eaLnBrk="1" hangingPunct="1"/>
            <a:r>
              <a:rPr lang="en-US" altLang="en-US" sz="1600">
                <a:latin typeface="SAS Monospace" pitchFamily="49" charset="0"/>
              </a:rPr>
              <a:t>f 1 1 1 1 1 . 1 1 1 1 1 1 1</a:t>
            </a:r>
          </a:p>
          <a:p>
            <a:pPr eaLnBrk="1" hangingPunct="1"/>
            <a:r>
              <a:rPr lang="en-US" altLang="en-US" sz="1600">
                <a:latin typeface="SAS Monospace" pitchFamily="49" charset="0"/>
              </a:rPr>
              <a:t>g 1 1 1 1 1 1 . 1 1 1 1 1 1</a:t>
            </a:r>
          </a:p>
          <a:p>
            <a:pPr eaLnBrk="1" hangingPunct="1"/>
            <a:r>
              <a:rPr lang="en-US" altLang="en-US" sz="1600">
                <a:latin typeface="SAS Monospace" pitchFamily="49" charset="0"/>
              </a:rPr>
              <a:t>h 1 1 1 1 1 1 1 . 1 1 1 1 1</a:t>
            </a:r>
          </a:p>
          <a:p>
            <a:pPr eaLnBrk="1" hangingPunct="1"/>
            <a:r>
              <a:rPr lang="en-US" altLang="en-US" sz="1600">
                <a:latin typeface="SAS Monospace" pitchFamily="49" charset="0"/>
              </a:rPr>
              <a:t>i 1 1 1 1 1 1 1 1 . 1 1 1 1</a:t>
            </a:r>
          </a:p>
          <a:p>
            <a:pPr eaLnBrk="1" hangingPunct="1"/>
            <a:r>
              <a:rPr lang="en-US" altLang="en-US" sz="1600">
                <a:latin typeface="SAS Monospace" pitchFamily="49" charset="0"/>
              </a:rPr>
              <a:t>j 1 1 1 1 1 1 1 1 1 . 1 1 1</a:t>
            </a:r>
          </a:p>
          <a:p>
            <a:pPr eaLnBrk="1" hangingPunct="1"/>
            <a:r>
              <a:rPr lang="en-US" altLang="en-US" sz="1600">
                <a:latin typeface="SAS Monospace" pitchFamily="49" charset="0"/>
              </a:rPr>
              <a:t>k 1 1 1 1 1 1 1 1 1 1 . 1 1</a:t>
            </a:r>
          </a:p>
          <a:p>
            <a:pPr eaLnBrk="1" hangingPunct="1"/>
            <a:r>
              <a:rPr lang="en-US" altLang="en-US" sz="1600">
                <a:latin typeface="SAS Monospace" pitchFamily="49" charset="0"/>
              </a:rPr>
              <a:t>l 1 1 1 1 1 1 1 1 1 1 1 . 1</a:t>
            </a:r>
          </a:p>
          <a:p>
            <a:pPr eaLnBrk="1" hangingPunct="1"/>
            <a:r>
              <a:rPr lang="en-US" altLang="en-US" sz="1600">
                <a:latin typeface="SAS Monospace" pitchFamily="49" charset="0"/>
              </a:rPr>
              <a:t>m 1 1 1 1 1 1 1 1 1 1 1 1 .</a:t>
            </a:r>
          </a:p>
        </p:txBody>
      </p:sp>
      <p:sp>
        <p:nvSpPr>
          <p:cNvPr id="49158" name="Line 7"/>
          <p:cNvSpPr>
            <a:spLocks noChangeShapeType="1"/>
          </p:cNvSpPr>
          <p:nvPr/>
        </p:nvSpPr>
        <p:spPr bwMode="auto">
          <a:xfrm>
            <a:off x="5068888" y="2268538"/>
            <a:ext cx="0" cy="345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159" name="Line 8"/>
          <p:cNvSpPr>
            <a:spLocks noChangeShapeType="1"/>
          </p:cNvSpPr>
          <p:nvPr/>
        </p:nvSpPr>
        <p:spPr bwMode="auto">
          <a:xfrm>
            <a:off x="4916488" y="2454275"/>
            <a:ext cx="3363912" cy="111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160" name="Line 9"/>
          <p:cNvSpPr>
            <a:spLocks noChangeShapeType="1"/>
          </p:cNvSpPr>
          <p:nvPr/>
        </p:nvSpPr>
        <p:spPr bwMode="auto">
          <a:xfrm>
            <a:off x="4841875" y="3916363"/>
            <a:ext cx="3363913" cy="111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161" name="Line 10"/>
          <p:cNvSpPr>
            <a:spLocks noChangeShapeType="1"/>
          </p:cNvSpPr>
          <p:nvPr/>
        </p:nvSpPr>
        <p:spPr bwMode="auto">
          <a:xfrm flipV="1">
            <a:off x="6559550" y="2233613"/>
            <a:ext cx="0" cy="33750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Text Box 4"/>
          <p:cNvSpPr txBox="1">
            <a:spLocks noChangeArrowheads="1"/>
          </p:cNvSpPr>
          <p:nvPr/>
        </p:nvSpPr>
        <p:spPr bwMode="auto">
          <a:xfrm>
            <a:off x="101233" y="27318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Relational Dynamics</a:t>
            </a:r>
            <a:endParaRPr lang="en-US" altLang="en-US" sz="2000" i="1" dirty="0"/>
          </a:p>
        </p:txBody>
      </p:sp>
    </p:spTree>
    <p:extLst>
      <p:ext uri="{BB962C8B-B14F-4D97-AF65-F5344CB8AC3E}">
        <p14:creationId xmlns:p14="http://schemas.microsoft.com/office/powerpoint/2010/main" val="220631714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Text Box 4"/>
          <p:cNvSpPr txBox="1">
            <a:spLocks noChangeArrowheads="1"/>
          </p:cNvSpPr>
          <p:nvPr/>
        </p:nvSpPr>
        <p:spPr bwMode="auto">
          <a:xfrm>
            <a:off x="347663" y="3806825"/>
            <a:ext cx="3321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a:latin typeface="Arial" pitchFamily="34" charset="0"/>
              </a:rPr>
              <a:t>All edges except gd concurrent</a:t>
            </a:r>
          </a:p>
        </p:txBody>
      </p:sp>
      <p:sp>
        <p:nvSpPr>
          <p:cNvPr id="50180" name="Line 5"/>
          <p:cNvSpPr>
            <a:spLocks noChangeShapeType="1"/>
          </p:cNvSpPr>
          <p:nvPr/>
        </p:nvSpPr>
        <p:spPr bwMode="auto">
          <a:xfrm>
            <a:off x="5068888" y="2268538"/>
            <a:ext cx="0" cy="345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181" name="Line 6"/>
          <p:cNvSpPr>
            <a:spLocks noChangeShapeType="1"/>
          </p:cNvSpPr>
          <p:nvPr/>
        </p:nvSpPr>
        <p:spPr bwMode="auto">
          <a:xfrm>
            <a:off x="4916488" y="2454275"/>
            <a:ext cx="3363912" cy="111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182" name="Line 7"/>
          <p:cNvSpPr>
            <a:spLocks noChangeShapeType="1"/>
          </p:cNvSpPr>
          <p:nvPr/>
        </p:nvSpPr>
        <p:spPr bwMode="auto">
          <a:xfrm>
            <a:off x="4841875" y="3916363"/>
            <a:ext cx="3363913" cy="111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183" name="Line 8"/>
          <p:cNvSpPr>
            <a:spLocks noChangeShapeType="1"/>
          </p:cNvSpPr>
          <p:nvPr/>
        </p:nvSpPr>
        <p:spPr bwMode="auto">
          <a:xfrm flipV="1">
            <a:off x="6559550" y="2233613"/>
            <a:ext cx="0" cy="33750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50184" name="Picture 9"/>
          <p:cNvPicPr>
            <a:picLocks noChangeAspect="1" noChangeArrowheads="1"/>
          </p:cNvPicPr>
          <p:nvPr/>
        </p:nvPicPr>
        <p:blipFill>
          <a:blip r:embed="rId2">
            <a:extLst>
              <a:ext uri="{28A0092B-C50C-407E-A947-70E740481C1C}">
                <a14:useLocalDpi xmlns:a14="http://schemas.microsoft.com/office/drawing/2010/main" val="0"/>
              </a:ext>
            </a:extLst>
          </a:blip>
          <a:srcRect l="13289" t="32925" r="33940" b="38550"/>
          <a:stretch>
            <a:fillRect/>
          </a:stretch>
        </p:blipFill>
        <p:spPr bwMode="auto">
          <a:xfrm>
            <a:off x="360363" y="2011363"/>
            <a:ext cx="3719512" cy="177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185" name="Text Box 10"/>
          <p:cNvSpPr txBox="1">
            <a:spLocks noChangeArrowheads="1"/>
          </p:cNvSpPr>
          <p:nvPr/>
        </p:nvSpPr>
        <p:spPr bwMode="auto">
          <a:xfrm>
            <a:off x="4806950" y="2190750"/>
            <a:ext cx="3484563" cy="351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600">
                <a:latin typeface="SAS Monospace" pitchFamily="49" charset="0"/>
              </a:rPr>
              <a:t>  a b c d e f g h i j k l m</a:t>
            </a:r>
          </a:p>
          <a:p>
            <a:pPr eaLnBrk="1" hangingPunct="1"/>
            <a:r>
              <a:rPr lang="en-US" altLang="en-US" sz="1600">
                <a:latin typeface="SAS Monospace" pitchFamily="49" charset="0"/>
              </a:rPr>
              <a:t>a . 1 1 1 1 1 1 1 1 1 1 1 1</a:t>
            </a:r>
          </a:p>
          <a:p>
            <a:pPr eaLnBrk="1" hangingPunct="1"/>
            <a:r>
              <a:rPr lang="en-US" altLang="en-US" sz="1600">
                <a:latin typeface="SAS Monospace" pitchFamily="49" charset="0"/>
              </a:rPr>
              <a:t>b 1 . 1 1 1 1 1 1 1 1 1 1 1</a:t>
            </a:r>
          </a:p>
          <a:p>
            <a:pPr eaLnBrk="1" hangingPunct="1"/>
            <a:r>
              <a:rPr lang="en-US" altLang="en-US" sz="1600">
                <a:latin typeface="SAS Monospace" pitchFamily="49" charset="0"/>
              </a:rPr>
              <a:t>c 1 1 . 1 1 1 1 1 1 1 1 1 1</a:t>
            </a:r>
          </a:p>
          <a:p>
            <a:pPr eaLnBrk="1" hangingPunct="1"/>
            <a:r>
              <a:rPr lang="en-US" altLang="en-US" sz="1600">
                <a:latin typeface="SAS Monospace" pitchFamily="49" charset="0"/>
              </a:rPr>
              <a:t>d 1 1 1 . 1 1 1 1 1 1 1 1 1</a:t>
            </a:r>
          </a:p>
          <a:p>
            <a:pPr eaLnBrk="1" hangingPunct="1"/>
            <a:r>
              <a:rPr lang="en-US" altLang="en-US" sz="1600">
                <a:latin typeface="SAS Monospace" pitchFamily="49" charset="0"/>
              </a:rPr>
              <a:t>e 1 1 1 1 . 1 1 1 1 1 1 1 1</a:t>
            </a:r>
          </a:p>
          <a:p>
            <a:pPr eaLnBrk="1" hangingPunct="1"/>
            <a:r>
              <a:rPr lang="en-US" altLang="en-US" sz="1600">
                <a:latin typeface="SAS Monospace" pitchFamily="49" charset="0"/>
              </a:rPr>
              <a:t>f 1 1 1 1 1 . 1 1 1 1 1 1 1</a:t>
            </a:r>
          </a:p>
          <a:p>
            <a:pPr eaLnBrk="1" hangingPunct="1"/>
            <a:r>
              <a:rPr lang="en-US" altLang="en-US" sz="1600">
                <a:latin typeface="SAS Monospace" pitchFamily="49" charset="0"/>
              </a:rPr>
              <a:t>g 0 0 0 1 0 0 . 1 1 1 1 1 1</a:t>
            </a:r>
          </a:p>
          <a:p>
            <a:pPr eaLnBrk="1" hangingPunct="1"/>
            <a:r>
              <a:rPr lang="en-US" altLang="en-US" sz="1600">
                <a:latin typeface="SAS Monospace" pitchFamily="49" charset="0"/>
              </a:rPr>
              <a:t>h 0 0 0 1 0 0 1 . 1 1 1 1 1</a:t>
            </a:r>
          </a:p>
          <a:p>
            <a:pPr eaLnBrk="1" hangingPunct="1"/>
            <a:r>
              <a:rPr lang="en-US" altLang="en-US" sz="1600">
                <a:latin typeface="SAS Monospace" pitchFamily="49" charset="0"/>
              </a:rPr>
              <a:t>i 0 0 0 1 0 0 1 1 . 1 1 1 1</a:t>
            </a:r>
          </a:p>
          <a:p>
            <a:pPr eaLnBrk="1" hangingPunct="1"/>
            <a:r>
              <a:rPr lang="en-US" altLang="en-US" sz="1600">
                <a:latin typeface="SAS Monospace" pitchFamily="49" charset="0"/>
              </a:rPr>
              <a:t>j 0 0 0 1 0 0 1 1 1 . 1 1 1</a:t>
            </a:r>
          </a:p>
          <a:p>
            <a:pPr eaLnBrk="1" hangingPunct="1"/>
            <a:r>
              <a:rPr lang="en-US" altLang="en-US" sz="1600">
                <a:latin typeface="SAS Monospace" pitchFamily="49" charset="0"/>
              </a:rPr>
              <a:t>k 0 0 0 1 0 0 1 1 1 1 . 1 1</a:t>
            </a:r>
          </a:p>
          <a:p>
            <a:pPr eaLnBrk="1" hangingPunct="1"/>
            <a:r>
              <a:rPr lang="en-US" altLang="en-US" sz="1600">
                <a:latin typeface="SAS Monospace" pitchFamily="49" charset="0"/>
              </a:rPr>
              <a:t>l 0 0 0 1 0 0 1 1 1 1 1 . 1</a:t>
            </a:r>
          </a:p>
          <a:p>
            <a:pPr eaLnBrk="1" hangingPunct="1"/>
            <a:r>
              <a:rPr lang="en-US" altLang="en-US" sz="1600">
                <a:latin typeface="SAS Monospace" pitchFamily="49" charset="0"/>
              </a:rPr>
              <a:t>m 0 0 0 1 0 0 1 1 1 1 1 1 .</a:t>
            </a:r>
          </a:p>
        </p:txBody>
      </p:sp>
      <p:sp>
        <p:nvSpPr>
          <p:cNvPr id="50186" name="Line 11"/>
          <p:cNvSpPr>
            <a:spLocks noChangeShapeType="1"/>
          </p:cNvSpPr>
          <p:nvPr/>
        </p:nvSpPr>
        <p:spPr bwMode="auto">
          <a:xfrm>
            <a:off x="1785938" y="2947988"/>
            <a:ext cx="547687" cy="0"/>
          </a:xfrm>
          <a:prstGeom prst="line">
            <a:avLst/>
          </a:prstGeom>
          <a:noFill/>
          <a:ln w="38100">
            <a:solidFill>
              <a:srgbClr val="FF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Text Box 3"/>
          <p:cNvSpPr txBox="1">
            <a:spLocks noChangeArrowheads="1"/>
          </p:cNvSpPr>
          <p:nvPr/>
        </p:nvSpPr>
        <p:spPr bwMode="auto">
          <a:xfrm>
            <a:off x="356899" y="1106199"/>
            <a:ext cx="84661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600" dirty="0">
                <a:latin typeface="Arial" pitchFamily="34" charset="0"/>
              </a:rPr>
              <a:t>Concurrency affects exposure by making paths symmetric, which increases exposure down multiple “branches” of a contact sequence. </a:t>
            </a:r>
          </a:p>
          <a:p>
            <a:pPr eaLnBrk="1" hangingPunct="1"/>
            <a:r>
              <a:rPr lang="en-US" altLang="en-US" sz="1600" dirty="0">
                <a:latin typeface="Arial" pitchFamily="34" charset="0"/>
              </a:rPr>
              <a:t>Consider a simplified example:</a:t>
            </a:r>
          </a:p>
        </p:txBody>
      </p:sp>
      <p:sp>
        <p:nvSpPr>
          <p:cNvPr id="14" name="Text Box 4"/>
          <p:cNvSpPr txBox="1">
            <a:spLocks noChangeArrowheads="1"/>
          </p:cNvSpPr>
          <p:nvPr/>
        </p:nvSpPr>
        <p:spPr bwMode="auto">
          <a:xfrm>
            <a:off x="101233" y="27318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Relational Dynamics</a:t>
            </a:r>
            <a:endParaRPr lang="en-US" altLang="en-US" sz="2000" i="1" dirty="0"/>
          </a:p>
        </p:txBody>
      </p:sp>
    </p:spTree>
    <p:extLst>
      <p:ext uri="{BB962C8B-B14F-4D97-AF65-F5344CB8AC3E}">
        <p14:creationId xmlns:p14="http://schemas.microsoft.com/office/powerpoint/2010/main" val="309192856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3"/>
          <p:cNvSpPr txBox="1">
            <a:spLocks noChangeArrowheads="1"/>
          </p:cNvSpPr>
          <p:nvPr/>
        </p:nvSpPr>
        <p:spPr bwMode="auto">
          <a:xfrm>
            <a:off x="347663" y="995363"/>
            <a:ext cx="8466137"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a:latin typeface="Arial" pitchFamily="34" charset="0"/>
              </a:rPr>
              <a:t>Concurrency affects exposure by making paths symmetric, which increases exposure down multiple “branches” of a contact sequence. </a:t>
            </a:r>
          </a:p>
          <a:p>
            <a:pPr eaLnBrk="1" hangingPunct="1"/>
            <a:r>
              <a:rPr lang="en-US" altLang="en-US" sz="1800">
                <a:latin typeface="Arial" pitchFamily="34" charset="0"/>
              </a:rPr>
              <a:t>Consider a simplified example:</a:t>
            </a:r>
          </a:p>
        </p:txBody>
      </p:sp>
      <p:sp>
        <p:nvSpPr>
          <p:cNvPr id="51203" name="Text Box 4"/>
          <p:cNvSpPr txBox="1">
            <a:spLocks noChangeArrowheads="1"/>
          </p:cNvSpPr>
          <p:nvPr/>
        </p:nvSpPr>
        <p:spPr bwMode="auto">
          <a:xfrm>
            <a:off x="347663" y="3806825"/>
            <a:ext cx="3016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a:latin typeface="Arial" pitchFamily="34" charset="0"/>
              </a:rPr>
              <a:t>All edges gd after all others:</a:t>
            </a:r>
          </a:p>
        </p:txBody>
      </p:sp>
      <p:sp>
        <p:nvSpPr>
          <p:cNvPr id="51204" name="Line 5"/>
          <p:cNvSpPr>
            <a:spLocks noChangeShapeType="1"/>
          </p:cNvSpPr>
          <p:nvPr/>
        </p:nvSpPr>
        <p:spPr bwMode="auto">
          <a:xfrm>
            <a:off x="5068888" y="2268538"/>
            <a:ext cx="0" cy="345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205" name="Line 6"/>
          <p:cNvSpPr>
            <a:spLocks noChangeShapeType="1"/>
          </p:cNvSpPr>
          <p:nvPr/>
        </p:nvSpPr>
        <p:spPr bwMode="auto">
          <a:xfrm>
            <a:off x="4916488" y="2454275"/>
            <a:ext cx="3363912" cy="111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206" name="Line 7"/>
          <p:cNvSpPr>
            <a:spLocks noChangeShapeType="1"/>
          </p:cNvSpPr>
          <p:nvPr/>
        </p:nvSpPr>
        <p:spPr bwMode="auto">
          <a:xfrm>
            <a:off x="4841875" y="3916363"/>
            <a:ext cx="3363913" cy="111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207" name="Line 8"/>
          <p:cNvSpPr>
            <a:spLocks noChangeShapeType="1"/>
          </p:cNvSpPr>
          <p:nvPr/>
        </p:nvSpPr>
        <p:spPr bwMode="auto">
          <a:xfrm flipV="1">
            <a:off x="6559550" y="2233613"/>
            <a:ext cx="0" cy="33750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208" name="Text Box 9"/>
          <p:cNvSpPr txBox="1">
            <a:spLocks noChangeArrowheads="1"/>
          </p:cNvSpPr>
          <p:nvPr/>
        </p:nvSpPr>
        <p:spPr bwMode="auto">
          <a:xfrm>
            <a:off x="4806950" y="2190750"/>
            <a:ext cx="3484563" cy="351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600">
                <a:latin typeface="SAS Monospace" pitchFamily="49" charset="0"/>
              </a:rPr>
              <a:t>  a b c d e f g h i j k l m</a:t>
            </a:r>
          </a:p>
          <a:p>
            <a:pPr eaLnBrk="1" hangingPunct="1"/>
            <a:r>
              <a:rPr lang="en-US" altLang="en-US" sz="1600">
                <a:latin typeface="SAS Monospace" pitchFamily="49" charset="0"/>
              </a:rPr>
              <a:t>a . 1 1 1 1 1 1 0 0 0 0 0 0</a:t>
            </a:r>
          </a:p>
          <a:p>
            <a:pPr eaLnBrk="1" hangingPunct="1"/>
            <a:r>
              <a:rPr lang="en-US" altLang="en-US" sz="1600">
                <a:latin typeface="SAS Monospace" pitchFamily="49" charset="0"/>
              </a:rPr>
              <a:t>b 1 . 1 1 1 1 1 0 0 0 0 0 0</a:t>
            </a:r>
          </a:p>
          <a:p>
            <a:pPr eaLnBrk="1" hangingPunct="1"/>
            <a:r>
              <a:rPr lang="en-US" altLang="en-US" sz="1600">
                <a:latin typeface="SAS Monospace" pitchFamily="49" charset="0"/>
              </a:rPr>
              <a:t>c 1 1 . 1 1 1 1 0 0 0 0 0 0</a:t>
            </a:r>
          </a:p>
          <a:p>
            <a:pPr eaLnBrk="1" hangingPunct="1"/>
            <a:r>
              <a:rPr lang="en-US" altLang="en-US" sz="1600">
                <a:latin typeface="SAS Monospace" pitchFamily="49" charset="0"/>
              </a:rPr>
              <a:t>d 1 1 1 . 1 1 1 0 0 0 0 0 0</a:t>
            </a:r>
          </a:p>
          <a:p>
            <a:pPr eaLnBrk="1" hangingPunct="1"/>
            <a:r>
              <a:rPr lang="en-US" altLang="en-US" sz="1600">
                <a:latin typeface="SAS Monospace" pitchFamily="49" charset="0"/>
              </a:rPr>
              <a:t>e 1 1 1 1 . 1 1 0 0 0 0 0 0</a:t>
            </a:r>
          </a:p>
          <a:p>
            <a:pPr eaLnBrk="1" hangingPunct="1"/>
            <a:r>
              <a:rPr lang="en-US" altLang="en-US" sz="1600">
                <a:latin typeface="SAS Monospace" pitchFamily="49" charset="0"/>
              </a:rPr>
              <a:t>f 1 1 1 1 1 . 1 0 0 0 0 0 0</a:t>
            </a:r>
          </a:p>
          <a:p>
            <a:pPr eaLnBrk="1" hangingPunct="1"/>
            <a:r>
              <a:rPr lang="en-US" altLang="en-US" sz="1600">
                <a:latin typeface="SAS Monospace" pitchFamily="49" charset="0"/>
              </a:rPr>
              <a:t>g 0 0 0 1 0 0 . 1 1 1 1 1 1</a:t>
            </a:r>
          </a:p>
          <a:p>
            <a:pPr eaLnBrk="1" hangingPunct="1"/>
            <a:r>
              <a:rPr lang="en-US" altLang="en-US" sz="1600">
                <a:latin typeface="SAS Monospace" pitchFamily="49" charset="0"/>
              </a:rPr>
              <a:t>h 0 0 0 0 0 0 1 . 1 1 1 1 1</a:t>
            </a:r>
          </a:p>
          <a:p>
            <a:pPr eaLnBrk="1" hangingPunct="1"/>
            <a:r>
              <a:rPr lang="en-US" altLang="en-US" sz="1600">
                <a:latin typeface="SAS Monospace" pitchFamily="49" charset="0"/>
              </a:rPr>
              <a:t>i 0 0 0 0 0 0 1 1 . 1 1 1 1</a:t>
            </a:r>
          </a:p>
          <a:p>
            <a:pPr eaLnBrk="1" hangingPunct="1"/>
            <a:r>
              <a:rPr lang="en-US" altLang="en-US" sz="1600">
                <a:latin typeface="SAS Monospace" pitchFamily="49" charset="0"/>
              </a:rPr>
              <a:t>j 0 0 0 0 0 0 1 1 1 . 1 1 1</a:t>
            </a:r>
          </a:p>
          <a:p>
            <a:pPr eaLnBrk="1" hangingPunct="1"/>
            <a:r>
              <a:rPr lang="en-US" altLang="en-US" sz="1600">
                <a:latin typeface="SAS Monospace" pitchFamily="49" charset="0"/>
              </a:rPr>
              <a:t>k 0 0 0 0 0 0 1 1 1 1 . 1 1</a:t>
            </a:r>
          </a:p>
          <a:p>
            <a:pPr eaLnBrk="1" hangingPunct="1"/>
            <a:r>
              <a:rPr lang="en-US" altLang="en-US" sz="1600">
                <a:latin typeface="SAS Monospace" pitchFamily="49" charset="0"/>
              </a:rPr>
              <a:t>l 0 0 0 0 0 0 1 1 1 1 1 . 1</a:t>
            </a:r>
          </a:p>
          <a:p>
            <a:pPr eaLnBrk="1" hangingPunct="1"/>
            <a:r>
              <a:rPr lang="en-US" altLang="en-US" sz="1600">
                <a:latin typeface="SAS Monospace" pitchFamily="49" charset="0"/>
              </a:rPr>
              <a:t>m 0 0 0 0 0 0 1 1 1 1 1 1 .</a:t>
            </a:r>
          </a:p>
        </p:txBody>
      </p:sp>
      <p:pic>
        <p:nvPicPr>
          <p:cNvPr id="51209" name="Picture 10"/>
          <p:cNvPicPr>
            <a:picLocks noChangeAspect="1" noChangeArrowheads="1"/>
          </p:cNvPicPr>
          <p:nvPr/>
        </p:nvPicPr>
        <p:blipFill>
          <a:blip r:embed="rId2">
            <a:extLst>
              <a:ext uri="{28A0092B-C50C-407E-A947-70E740481C1C}">
                <a14:useLocalDpi xmlns:a14="http://schemas.microsoft.com/office/drawing/2010/main" val="0"/>
              </a:ext>
            </a:extLst>
          </a:blip>
          <a:srcRect l="13626" t="33282" r="33783" b="38550"/>
          <a:stretch>
            <a:fillRect/>
          </a:stretch>
        </p:blipFill>
        <p:spPr bwMode="auto">
          <a:xfrm>
            <a:off x="385763" y="2035175"/>
            <a:ext cx="3706812" cy="175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5707" name="Text Box 11"/>
          <p:cNvSpPr txBox="1">
            <a:spLocks noChangeArrowheads="1"/>
          </p:cNvSpPr>
          <p:nvPr/>
        </p:nvSpPr>
        <p:spPr bwMode="auto">
          <a:xfrm>
            <a:off x="371475" y="4594225"/>
            <a:ext cx="4081463" cy="201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a:latin typeface="Arial" pitchFamily="34" charset="0"/>
              </a:rPr>
              <a:t>The concurrency status of {dg} determines which “side” of the graph is exposed.  Note this effect happens at the system level – the correlation between exposure and node-level timing is essentially zero (d/g excepted)</a:t>
            </a:r>
          </a:p>
        </p:txBody>
      </p:sp>
      <p:sp>
        <p:nvSpPr>
          <p:cNvPr id="13" name="Text Box 4"/>
          <p:cNvSpPr txBox="1">
            <a:spLocks noChangeArrowheads="1"/>
          </p:cNvSpPr>
          <p:nvPr/>
        </p:nvSpPr>
        <p:spPr bwMode="auto">
          <a:xfrm>
            <a:off x="101233" y="27318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Relational Dynamics</a:t>
            </a:r>
            <a:endParaRPr lang="en-US" altLang="en-US" sz="2000" i="1" dirty="0"/>
          </a:p>
        </p:txBody>
      </p:sp>
    </p:spTree>
    <p:extLst>
      <p:ext uri="{BB962C8B-B14F-4D97-AF65-F5344CB8AC3E}">
        <p14:creationId xmlns:p14="http://schemas.microsoft.com/office/powerpoint/2010/main" val="24897878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57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70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b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998530"/>
            <a:ext cx="6858000" cy="526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6" name="Text Box 4"/>
          <p:cNvSpPr txBox="1">
            <a:spLocks noChangeArrowheads="1"/>
          </p:cNvSpPr>
          <p:nvPr/>
        </p:nvSpPr>
        <p:spPr bwMode="auto">
          <a:xfrm>
            <a:off x="596900" y="6221840"/>
            <a:ext cx="78835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2000">
                <a:latin typeface="Arial" pitchFamily="34" charset="0"/>
              </a:rPr>
              <a:t>Resulting infection trace from a simulation (Morris et al, AJPH 2010).</a:t>
            </a:r>
          </a:p>
        </p:txBody>
      </p:sp>
      <p:sp>
        <p:nvSpPr>
          <p:cNvPr id="54277" name="Text Box 5"/>
          <p:cNvSpPr txBox="1">
            <a:spLocks noChangeArrowheads="1"/>
          </p:cNvSpPr>
          <p:nvPr/>
        </p:nvSpPr>
        <p:spPr bwMode="auto">
          <a:xfrm>
            <a:off x="1285875" y="4934093"/>
            <a:ext cx="36957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400" dirty="0">
                <a:solidFill>
                  <a:schemeClr val="bg2"/>
                </a:solidFill>
                <a:latin typeface="Arial" pitchFamily="34" charset="0"/>
              </a:rPr>
              <a:t>Observed infection paths from 10 seeds in an STD simulation, edges coded for concurrency status.</a:t>
            </a:r>
          </a:p>
        </p:txBody>
      </p:sp>
      <p:sp>
        <p:nvSpPr>
          <p:cNvPr id="6" name="Text Box 4"/>
          <p:cNvSpPr txBox="1">
            <a:spLocks noChangeArrowheads="1"/>
          </p:cNvSpPr>
          <p:nvPr/>
        </p:nvSpPr>
        <p:spPr bwMode="auto">
          <a:xfrm>
            <a:off x="101233" y="27318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Relational Dynamics</a:t>
            </a:r>
            <a:endParaRPr lang="en-US" altLang="en-US" sz="2000" i="1" dirty="0"/>
          </a:p>
        </p:txBody>
      </p:sp>
    </p:spTree>
    <p:extLst>
      <p:ext uri="{BB962C8B-B14F-4D97-AF65-F5344CB8AC3E}">
        <p14:creationId xmlns:p14="http://schemas.microsoft.com/office/powerpoint/2010/main" val="262025916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descr="b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763" y="1003292"/>
            <a:ext cx="6848475"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0" name="Text Box 4"/>
          <p:cNvSpPr txBox="1">
            <a:spLocks noChangeArrowheads="1"/>
          </p:cNvSpPr>
          <p:nvPr/>
        </p:nvSpPr>
        <p:spPr bwMode="auto">
          <a:xfrm>
            <a:off x="596900" y="6286492"/>
            <a:ext cx="78835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2000">
                <a:latin typeface="Arial" pitchFamily="34" charset="0"/>
              </a:rPr>
              <a:t>Resulting infection trace from a simulation (Morris et al, AJPH 2010).</a:t>
            </a:r>
          </a:p>
        </p:txBody>
      </p:sp>
      <p:sp>
        <p:nvSpPr>
          <p:cNvPr id="6" name="Text Box 4"/>
          <p:cNvSpPr txBox="1">
            <a:spLocks noChangeArrowheads="1"/>
          </p:cNvSpPr>
          <p:nvPr/>
        </p:nvSpPr>
        <p:spPr bwMode="auto">
          <a:xfrm>
            <a:off x="101233" y="27318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Relational Dynamics</a:t>
            </a:r>
            <a:endParaRPr lang="en-US" altLang="en-US" sz="2000" i="1" dirty="0"/>
          </a:p>
        </p:txBody>
      </p:sp>
      <p:sp>
        <p:nvSpPr>
          <p:cNvPr id="7" name="Text Box 5"/>
          <p:cNvSpPr txBox="1">
            <a:spLocks noChangeArrowheads="1"/>
          </p:cNvSpPr>
          <p:nvPr/>
        </p:nvSpPr>
        <p:spPr bwMode="auto">
          <a:xfrm>
            <a:off x="1285875" y="4934093"/>
            <a:ext cx="36957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400" dirty="0">
                <a:solidFill>
                  <a:schemeClr val="bg2"/>
                </a:solidFill>
                <a:latin typeface="Arial" pitchFamily="34" charset="0"/>
              </a:rPr>
              <a:t>Observed infection paths from 10 seeds in an STD simulation, edges coded for concurrency status.</a:t>
            </a:r>
          </a:p>
        </p:txBody>
      </p:sp>
    </p:spTree>
    <p:extLst>
      <p:ext uri="{BB962C8B-B14F-4D97-AF65-F5344CB8AC3E}">
        <p14:creationId xmlns:p14="http://schemas.microsoft.com/office/powerpoint/2010/main" val="292200855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3"/>
          <p:cNvSpPr txBox="1">
            <a:spLocks noChangeArrowheads="1"/>
          </p:cNvSpPr>
          <p:nvPr/>
        </p:nvSpPr>
        <p:spPr bwMode="auto">
          <a:xfrm>
            <a:off x="519113" y="1485900"/>
            <a:ext cx="8123237"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400" dirty="0">
                <a:latin typeface="Arial" pitchFamily="34" charset="0"/>
              </a:rPr>
              <a:t>Timing constrains potential diffusion paths in networks, since bits can flow through edges that have ended.  </a:t>
            </a:r>
          </a:p>
          <a:p>
            <a:pPr eaLnBrk="1" hangingPunct="1"/>
            <a:endParaRPr lang="en-US" altLang="en-US" sz="1400" dirty="0">
              <a:latin typeface="Arial" pitchFamily="34" charset="0"/>
            </a:endParaRPr>
          </a:p>
          <a:p>
            <a:pPr eaLnBrk="1" hangingPunct="1"/>
            <a:r>
              <a:rPr lang="en-US" altLang="en-US" sz="1400" dirty="0">
                <a:latin typeface="Arial" pitchFamily="34" charset="0"/>
              </a:rPr>
              <a:t>This means that:</a:t>
            </a:r>
          </a:p>
          <a:p>
            <a:pPr eaLnBrk="1" hangingPunct="1"/>
            <a:endParaRPr lang="en-US" altLang="en-US" sz="1400" dirty="0">
              <a:latin typeface="Arial" pitchFamily="34" charset="0"/>
            </a:endParaRPr>
          </a:p>
          <a:p>
            <a:pPr lvl="1" eaLnBrk="1" hangingPunct="1">
              <a:buFontTx/>
              <a:buChar char="•"/>
            </a:pPr>
            <a:r>
              <a:rPr lang="en-US" altLang="en-US" sz="1400" dirty="0">
                <a:latin typeface="Arial" pitchFamily="34" charset="0"/>
              </a:rPr>
              <a:t>Structural paths are not equivalent to the diffusion-relevant path set.</a:t>
            </a:r>
          </a:p>
          <a:p>
            <a:pPr lvl="1" eaLnBrk="1" hangingPunct="1">
              <a:buFontTx/>
              <a:buChar char="•"/>
            </a:pPr>
            <a:r>
              <a:rPr lang="en-US" altLang="en-US" sz="1400" dirty="0" smtClean="0">
                <a:latin typeface="Arial" pitchFamily="34" charset="0"/>
              </a:rPr>
              <a:t>Network </a:t>
            </a:r>
            <a:r>
              <a:rPr lang="en-US" altLang="en-US" sz="1400" dirty="0">
                <a:latin typeface="Arial" pitchFamily="34" charset="0"/>
              </a:rPr>
              <a:t>distances don’t build on each other. </a:t>
            </a:r>
          </a:p>
          <a:p>
            <a:pPr lvl="1" eaLnBrk="1" hangingPunct="1">
              <a:buFontTx/>
              <a:buChar char="•"/>
            </a:pPr>
            <a:r>
              <a:rPr lang="en-US" altLang="en-US" sz="1400" dirty="0">
                <a:latin typeface="Arial" pitchFamily="34" charset="0"/>
              </a:rPr>
              <a:t>Weakly connected components overlap without diffusion reaching across sets.</a:t>
            </a:r>
          </a:p>
          <a:p>
            <a:pPr lvl="1" eaLnBrk="1" hangingPunct="1">
              <a:buFontTx/>
              <a:buChar char="•"/>
            </a:pPr>
            <a:r>
              <a:rPr lang="en-US" altLang="en-US" sz="1400" dirty="0">
                <a:latin typeface="Arial" pitchFamily="34" charset="0"/>
              </a:rPr>
              <a:t>Small changes in edge timing can have dramatic effects on overall diffusion</a:t>
            </a:r>
          </a:p>
          <a:p>
            <a:pPr lvl="1" eaLnBrk="1" hangingPunct="1">
              <a:buFontTx/>
              <a:buChar char="•"/>
            </a:pPr>
            <a:r>
              <a:rPr lang="en-US" altLang="en-US" sz="1400" dirty="0">
                <a:latin typeface="Arial" pitchFamily="34" charset="0"/>
              </a:rPr>
              <a:t>Diffusion potential is maximized when edges are concurrent and minimized when they are “inter-woven” to limit reachability.</a:t>
            </a:r>
          </a:p>
          <a:p>
            <a:pPr eaLnBrk="1" hangingPunct="1">
              <a:buFontTx/>
              <a:buChar char="•"/>
            </a:pPr>
            <a:endParaRPr lang="en-US" altLang="en-US" sz="1400" dirty="0">
              <a:latin typeface="Arial" pitchFamily="34" charset="0"/>
            </a:endParaRPr>
          </a:p>
          <a:p>
            <a:pPr eaLnBrk="1" hangingPunct="1"/>
            <a:endParaRPr lang="en-US" altLang="en-US" sz="1400" dirty="0">
              <a:latin typeface="Arial" pitchFamily="34" charset="0"/>
            </a:endParaRPr>
          </a:p>
          <a:p>
            <a:pPr eaLnBrk="1" hangingPunct="1"/>
            <a:r>
              <a:rPr lang="en-US" altLang="en-US" sz="1400" dirty="0">
                <a:latin typeface="Arial" pitchFamily="34" charset="0"/>
              </a:rPr>
              <a:t>Combined, this means that many of our standard path-based network measures will be incorrect on dynamic graphs.  </a:t>
            </a:r>
          </a:p>
          <a:p>
            <a:pPr eaLnBrk="1" hangingPunct="1"/>
            <a:endParaRPr lang="en-US" altLang="en-US" sz="1400" dirty="0">
              <a:latin typeface="Arial" pitchFamily="34" charset="0"/>
            </a:endParaRPr>
          </a:p>
        </p:txBody>
      </p:sp>
      <p:sp>
        <p:nvSpPr>
          <p:cNvPr id="6" name="Text Box 4"/>
          <p:cNvSpPr txBox="1">
            <a:spLocks noChangeArrowheads="1"/>
          </p:cNvSpPr>
          <p:nvPr/>
        </p:nvSpPr>
        <p:spPr bwMode="auto">
          <a:xfrm>
            <a:off x="101233" y="27318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Relational Dynamics</a:t>
            </a:r>
            <a:endParaRPr lang="en-US" altLang="en-US" sz="2000" i="1" dirty="0"/>
          </a:p>
        </p:txBody>
      </p:sp>
    </p:spTree>
    <p:extLst>
      <p:ext uri="{BB962C8B-B14F-4D97-AF65-F5344CB8AC3E}">
        <p14:creationId xmlns:p14="http://schemas.microsoft.com/office/powerpoint/2010/main" val="2514241371"/>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355600" y="1234354"/>
            <a:ext cx="8150225"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600"/>
              <a:t>The distribution of paths is important for many of the measures we typically construct on networks, and these will be change if timing is taken into consideration:</a:t>
            </a:r>
          </a:p>
          <a:p>
            <a:pPr eaLnBrk="1" hangingPunct="1"/>
            <a:endParaRPr lang="en-US" altLang="en-US" sz="1600"/>
          </a:p>
          <a:p>
            <a:pPr eaLnBrk="1" hangingPunct="1"/>
            <a:r>
              <a:rPr lang="en-US" altLang="en-US" sz="1600"/>
              <a:t>Centrality:</a:t>
            </a:r>
          </a:p>
          <a:p>
            <a:pPr eaLnBrk="1" hangingPunct="1"/>
            <a:r>
              <a:rPr lang="en-US" altLang="en-US" sz="1600"/>
              <a:t>	Closeness centrality </a:t>
            </a:r>
          </a:p>
          <a:p>
            <a:pPr eaLnBrk="1" hangingPunct="1"/>
            <a:r>
              <a:rPr lang="en-US" altLang="en-US" sz="1600"/>
              <a:t>	Path Centrality </a:t>
            </a:r>
          </a:p>
          <a:p>
            <a:pPr eaLnBrk="1" hangingPunct="1"/>
            <a:r>
              <a:rPr lang="en-US" altLang="en-US" sz="1600"/>
              <a:t>	Information Centrality</a:t>
            </a:r>
          </a:p>
          <a:p>
            <a:pPr eaLnBrk="1" hangingPunct="1"/>
            <a:r>
              <a:rPr lang="en-US" altLang="en-US" sz="1600"/>
              <a:t>	Betweenness centrality</a:t>
            </a:r>
          </a:p>
          <a:p>
            <a:pPr eaLnBrk="1" hangingPunct="1"/>
            <a:endParaRPr lang="en-US" altLang="en-US" sz="1600"/>
          </a:p>
          <a:p>
            <a:pPr eaLnBrk="1" hangingPunct="1"/>
            <a:r>
              <a:rPr lang="en-US" altLang="en-US" sz="1600"/>
              <a:t>Network Topography</a:t>
            </a:r>
          </a:p>
          <a:p>
            <a:pPr eaLnBrk="1" hangingPunct="1"/>
            <a:r>
              <a:rPr lang="en-US" altLang="en-US" sz="1600"/>
              <a:t>	Clustering</a:t>
            </a:r>
          </a:p>
          <a:p>
            <a:pPr eaLnBrk="1" hangingPunct="1"/>
            <a:r>
              <a:rPr lang="en-US" altLang="en-US" sz="1600"/>
              <a:t>	Path Distance</a:t>
            </a:r>
          </a:p>
          <a:p>
            <a:pPr eaLnBrk="1" hangingPunct="1"/>
            <a:endParaRPr lang="en-US" altLang="en-US" sz="1600"/>
          </a:p>
          <a:p>
            <a:pPr eaLnBrk="1" hangingPunct="1"/>
            <a:r>
              <a:rPr lang="en-US" altLang="en-US" sz="1600"/>
              <a:t>Groups &amp; Roles:</a:t>
            </a:r>
          </a:p>
          <a:p>
            <a:pPr eaLnBrk="1" hangingPunct="1"/>
            <a:r>
              <a:rPr lang="en-US" altLang="en-US" sz="1600"/>
              <a:t>	Correspondence between degree-based position and reach-based position</a:t>
            </a:r>
          </a:p>
          <a:p>
            <a:pPr eaLnBrk="1" hangingPunct="1"/>
            <a:r>
              <a:rPr lang="en-US" altLang="en-US" sz="1600"/>
              <a:t>	Structural Cohesion &amp; Embeddedness</a:t>
            </a:r>
          </a:p>
          <a:p>
            <a:pPr eaLnBrk="1" hangingPunct="1"/>
            <a:r>
              <a:rPr lang="en-US" altLang="en-US" sz="1600"/>
              <a:t>	Opportunities for Time-based block-models (similar reachability profiles)</a:t>
            </a:r>
          </a:p>
          <a:p>
            <a:pPr eaLnBrk="1" hangingPunct="1"/>
            <a:r>
              <a:rPr lang="en-US" altLang="en-US" sz="1600"/>
              <a:t>	</a:t>
            </a:r>
          </a:p>
          <a:p>
            <a:pPr eaLnBrk="1" hangingPunct="1"/>
            <a:endParaRPr lang="en-US" altLang="en-US" sz="1600"/>
          </a:p>
          <a:p>
            <a:pPr eaLnBrk="1" hangingPunct="1"/>
            <a:r>
              <a:rPr lang="en-US" altLang="en-US" sz="1600"/>
              <a:t>In general, any measures that take the </a:t>
            </a:r>
            <a:r>
              <a:rPr lang="en-US" altLang="en-US" sz="1600" i="1"/>
              <a:t>systems</a:t>
            </a:r>
            <a:r>
              <a:rPr lang="en-US" altLang="en-US" sz="1600"/>
              <a:t> nature of the graph into account will differ.	</a:t>
            </a:r>
          </a:p>
        </p:txBody>
      </p:sp>
      <p:sp>
        <p:nvSpPr>
          <p:cNvPr id="57347" name="Text Box 4"/>
          <p:cNvSpPr txBox="1">
            <a:spLocks noChangeArrowheads="1"/>
          </p:cNvSpPr>
          <p:nvPr/>
        </p:nvSpPr>
        <p:spPr bwMode="auto">
          <a:xfrm>
            <a:off x="231775" y="907329"/>
            <a:ext cx="33393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400" b="1">
                <a:latin typeface="Arial" pitchFamily="34" charset="0"/>
              </a:rPr>
              <a:t>Structural measurement implications</a:t>
            </a:r>
          </a:p>
        </p:txBody>
      </p:sp>
      <p:sp>
        <p:nvSpPr>
          <p:cNvPr id="5" name="Text Box 4"/>
          <p:cNvSpPr txBox="1">
            <a:spLocks noChangeArrowheads="1"/>
          </p:cNvSpPr>
          <p:nvPr/>
        </p:nvSpPr>
        <p:spPr bwMode="auto">
          <a:xfrm>
            <a:off x="101233" y="273183"/>
            <a:ext cx="5612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Relational Dynamics – other implication of dynamic nets (briefly)</a:t>
            </a:r>
            <a:endParaRPr lang="en-US" altLang="en-US" sz="2000" i="1" dirty="0"/>
          </a:p>
        </p:txBody>
      </p:sp>
    </p:spTree>
    <p:extLst>
      <p:ext uri="{BB962C8B-B14F-4D97-AF65-F5344CB8AC3E}">
        <p14:creationId xmlns:p14="http://schemas.microsoft.com/office/powerpoint/2010/main" val="8489576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713018" y="1921164"/>
            <a:ext cx="3565236" cy="18934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7938" name="Picture 2" descr="File:CMfig2.gif">
            <a:hlinkClick r:id="rId2"/>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82" t="10982" r="4558"/>
          <a:stretch/>
        </p:blipFill>
        <p:spPr bwMode="auto">
          <a:xfrm>
            <a:off x="748145" y="1921164"/>
            <a:ext cx="2817091" cy="1856509"/>
          </a:xfrm>
          <a:prstGeom prst="rect">
            <a:avLst/>
          </a:prstGeom>
          <a:noFill/>
          <a:extLst>
            <a:ext uri="{909E8E84-426E-40DD-AFC4-6F175D3DCCD1}">
              <a14:hiddenFill xmlns:a14="http://schemas.microsoft.com/office/drawing/2010/main">
                <a:solidFill>
                  <a:srgbClr val="FFFFFF"/>
                </a:solidFill>
              </a14:hiddenFill>
            </a:ext>
          </a:extLst>
        </p:spPr>
      </p:pic>
      <p:sp>
        <p:nvSpPr>
          <p:cNvPr id="3" name="Text Box 4"/>
          <p:cNvSpPr txBox="1">
            <a:spLocks noChangeArrowheads="1"/>
          </p:cNvSpPr>
          <p:nvPr/>
        </p:nvSpPr>
        <p:spPr bwMode="auto">
          <a:xfrm>
            <a:off x="250825" y="29051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Basics</a:t>
            </a:r>
            <a:endParaRPr lang="en-US" altLang="en-US" sz="2000" i="1" dirty="0"/>
          </a:p>
        </p:txBody>
      </p:sp>
      <p:sp>
        <p:nvSpPr>
          <p:cNvPr id="2" name="TextBox 1"/>
          <p:cNvSpPr txBox="1"/>
          <p:nvPr/>
        </p:nvSpPr>
        <p:spPr>
          <a:xfrm>
            <a:off x="508000" y="1006764"/>
            <a:ext cx="7915564" cy="830997"/>
          </a:xfrm>
          <a:prstGeom prst="rect">
            <a:avLst/>
          </a:prstGeom>
          <a:noFill/>
        </p:spPr>
        <p:txBody>
          <a:bodyPr wrap="square" rtlCol="0">
            <a:spAutoFit/>
          </a:bodyPr>
          <a:lstStyle/>
          <a:p>
            <a:r>
              <a:rPr lang="en-US" sz="1600" dirty="0" smtClean="0"/>
              <a:t>Classic (disease) diffusion makes use of compartmental models.  Large N and homogenous mixing allows one to express spread as generalized probability models.  </a:t>
            </a:r>
          </a:p>
          <a:p>
            <a:r>
              <a:rPr lang="en-US" sz="1600" dirty="0" smtClean="0"/>
              <a:t>Works very well for highly infectious bits in large populations…</a:t>
            </a:r>
            <a:endParaRPr lang="en-US" sz="1600" dirty="0"/>
          </a:p>
        </p:txBody>
      </p:sp>
      <p:sp>
        <p:nvSpPr>
          <p:cNvPr id="4" name="TextBox 3"/>
          <p:cNvSpPr txBox="1"/>
          <p:nvPr/>
        </p:nvSpPr>
        <p:spPr>
          <a:xfrm>
            <a:off x="655783" y="3870036"/>
            <a:ext cx="3057235" cy="523220"/>
          </a:xfrm>
          <a:prstGeom prst="rect">
            <a:avLst/>
          </a:prstGeom>
          <a:noFill/>
        </p:spPr>
        <p:txBody>
          <a:bodyPr wrap="square" rtlCol="0">
            <a:spAutoFit/>
          </a:bodyPr>
          <a:lstStyle/>
          <a:p>
            <a:r>
              <a:rPr lang="en-US" sz="1400" dirty="0" smtClean="0"/>
              <a:t>SI(S) model – actors are in only two states, susceptible or infectious. </a:t>
            </a:r>
            <a:endParaRPr lang="en-US" sz="1400" dirty="0"/>
          </a:p>
        </p:txBody>
      </p:sp>
      <p:sp>
        <p:nvSpPr>
          <p:cNvPr id="5" name="Rectangle 4"/>
          <p:cNvSpPr/>
          <p:nvPr/>
        </p:nvSpPr>
        <p:spPr>
          <a:xfrm>
            <a:off x="0" y="6596390"/>
            <a:ext cx="8017164" cy="261610"/>
          </a:xfrm>
          <a:prstGeom prst="rect">
            <a:avLst/>
          </a:prstGeom>
        </p:spPr>
        <p:txBody>
          <a:bodyPr wrap="square">
            <a:spAutoFit/>
          </a:bodyPr>
          <a:lstStyle/>
          <a:p>
            <a:r>
              <a:rPr lang="en-US" sz="1050" dirty="0" smtClean="0">
                <a:hlinkClick r:id="rId4"/>
              </a:rPr>
              <a:t>See: https</a:t>
            </a:r>
            <a:r>
              <a:rPr lang="en-US" sz="1050" dirty="0">
                <a:hlinkClick r:id="rId4"/>
              </a:rPr>
              <a:t>://</a:t>
            </a:r>
            <a:r>
              <a:rPr lang="en-US" sz="1050" dirty="0" smtClean="0">
                <a:hlinkClick r:id="rId4"/>
              </a:rPr>
              <a:t>wiki.eclipse.org/Introduction_to_Compartment_Models</a:t>
            </a:r>
            <a:r>
              <a:rPr lang="en-US" sz="1050" dirty="0" smtClean="0"/>
              <a:t> for general introduction.</a:t>
            </a:r>
            <a:endParaRPr lang="en-US" sz="1050" dirty="0"/>
          </a:p>
        </p:txBody>
      </p:sp>
      <p:pic>
        <p:nvPicPr>
          <p:cNvPr id="167940" name="Picture 4" descr="https://wiki.eclipse.org/images/d/de/CMEq2.gif"/>
          <p:cNvPicPr>
            <a:picLocks noChangeAspect="1" noChangeArrowheads="1"/>
          </p:cNvPicPr>
          <p:nvPr/>
        </p:nvPicPr>
        <p:blipFill rotWithShape="1">
          <a:blip r:embed="rId5">
            <a:extLst>
              <a:ext uri="{28A0092B-C50C-407E-A947-70E740481C1C}">
                <a14:useLocalDpi xmlns:a14="http://schemas.microsoft.com/office/drawing/2010/main" val="0"/>
              </a:ext>
            </a:extLst>
          </a:blip>
          <a:srcRect l="1410" t="5161" r="66375" b="5509"/>
          <a:stretch/>
        </p:blipFill>
        <p:spPr bwMode="auto">
          <a:xfrm>
            <a:off x="748146" y="4433331"/>
            <a:ext cx="2096655" cy="1062305"/>
          </a:xfrm>
          <a:prstGeom prst="rect">
            <a:avLst/>
          </a:prstGeom>
          <a:noFill/>
          <a:extLst>
            <a:ext uri="{909E8E84-426E-40DD-AFC4-6F175D3DCCD1}">
              <a14:hiddenFill xmlns:a14="http://schemas.microsoft.com/office/drawing/2010/main">
                <a:solidFill>
                  <a:srgbClr val="FFFFFF"/>
                </a:solidFill>
              </a14:hiddenFill>
            </a:ext>
          </a:extLst>
        </p:spPr>
      </p:pic>
      <p:pic>
        <p:nvPicPr>
          <p:cNvPr id="167944" name="Picture 8" descr="SEIR.gif">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99767" y="2191181"/>
            <a:ext cx="3282912" cy="131863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717637" y="3911600"/>
            <a:ext cx="3057235" cy="523220"/>
          </a:xfrm>
          <a:prstGeom prst="rect">
            <a:avLst/>
          </a:prstGeom>
          <a:noFill/>
        </p:spPr>
        <p:txBody>
          <a:bodyPr wrap="square" rtlCol="0">
            <a:spAutoFit/>
          </a:bodyPr>
          <a:lstStyle/>
          <a:p>
            <a:r>
              <a:rPr lang="en-US" sz="1400" dirty="0" smtClean="0"/>
              <a:t>SIIR(S) model – adds an “exposed” but not infectious state and recovered.</a:t>
            </a:r>
            <a:endParaRPr lang="en-US" sz="1400" dirty="0"/>
          </a:p>
        </p:txBody>
      </p:sp>
      <p:pic>
        <p:nvPicPr>
          <p:cNvPr id="167948" name="Picture 12" descr="CMEq5.gif">
            <a:hlinkClick r:id="rId8"/>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142" t="3516" r="47815" b="4195"/>
          <a:stretch/>
        </p:blipFill>
        <p:spPr bwMode="auto">
          <a:xfrm>
            <a:off x="3777673" y="4442136"/>
            <a:ext cx="2724726" cy="1884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9861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Text Box 2"/>
          <p:cNvSpPr txBox="1">
            <a:spLocks noChangeArrowheads="1"/>
          </p:cNvSpPr>
          <p:nvPr/>
        </p:nvSpPr>
        <p:spPr bwMode="auto">
          <a:xfrm>
            <a:off x="374073" y="1299008"/>
            <a:ext cx="828040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15938" indent="-515938" defTabSz="625475">
              <a:defRPr sz="2400">
                <a:solidFill>
                  <a:schemeClr val="tx1"/>
                </a:solidFill>
                <a:latin typeface="Times New Roman" pitchFamily="18" charset="0"/>
              </a:defRPr>
            </a:lvl1pPr>
            <a:lvl2pPr marL="742950" indent="-285750" defTabSz="625475">
              <a:defRPr sz="2400">
                <a:solidFill>
                  <a:schemeClr val="tx1"/>
                </a:solidFill>
                <a:latin typeface="Times New Roman" pitchFamily="18" charset="0"/>
              </a:defRPr>
            </a:lvl2pPr>
            <a:lvl3pPr marL="1143000" indent="-228600" defTabSz="625475">
              <a:defRPr sz="2400">
                <a:solidFill>
                  <a:schemeClr val="tx1"/>
                </a:solidFill>
                <a:latin typeface="Times New Roman" pitchFamily="18" charset="0"/>
              </a:defRPr>
            </a:lvl3pPr>
            <a:lvl4pPr marL="1600200" indent="-228600" defTabSz="625475">
              <a:defRPr sz="2400">
                <a:solidFill>
                  <a:schemeClr val="tx1"/>
                </a:solidFill>
                <a:latin typeface="Times New Roman" pitchFamily="18" charset="0"/>
              </a:defRPr>
            </a:lvl4pPr>
            <a:lvl5pPr marL="2057400" indent="-228600" defTabSz="625475">
              <a:defRPr sz="2400">
                <a:solidFill>
                  <a:schemeClr val="tx1"/>
                </a:solidFill>
                <a:latin typeface="Times New Roman" pitchFamily="18" charset="0"/>
              </a:defRPr>
            </a:lvl5pPr>
            <a:lvl6pPr marL="2514600" indent="-228600" defTabSz="625475" eaLnBrk="0" fontAlgn="base" hangingPunct="0">
              <a:spcBef>
                <a:spcPct val="0"/>
              </a:spcBef>
              <a:spcAft>
                <a:spcPct val="0"/>
              </a:spcAft>
              <a:defRPr sz="2400">
                <a:solidFill>
                  <a:schemeClr val="tx1"/>
                </a:solidFill>
                <a:latin typeface="Times New Roman" pitchFamily="18" charset="0"/>
              </a:defRPr>
            </a:lvl6pPr>
            <a:lvl7pPr marL="2971800" indent="-228600" defTabSz="625475" eaLnBrk="0" fontAlgn="base" hangingPunct="0">
              <a:spcBef>
                <a:spcPct val="0"/>
              </a:spcBef>
              <a:spcAft>
                <a:spcPct val="0"/>
              </a:spcAft>
              <a:defRPr sz="2400">
                <a:solidFill>
                  <a:schemeClr val="tx1"/>
                </a:solidFill>
                <a:latin typeface="Times New Roman" pitchFamily="18" charset="0"/>
              </a:defRPr>
            </a:lvl7pPr>
            <a:lvl8pPr marL="3429000" indent="-228600" defTabSz="625475" eaLnBrk="0" fontAlgn="base" hangingPunct="0">
              <a:spcBef>
                <a:spcPct val="0"/>
              </a:spcBef>
              <a:spcAft>
                <a:spcPct val="0"/>
              </a:spcAft>
              <a:defRPr sz="2400">
                <a:solidFill>
                  <a:schemeClr val="tx1"/>
                </a:solidFill>
                <a:latin typeface="Times New Roman" pitchFamily="18" charset="0"/>
              </a:defRPr>
            </a:lvl8pPr>
            <a:lvl9pPr marL="3886200" indent="-228600" defTabSz="625475"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600" b="1" i="1" dirty="0"/>
              <a:t>New versions of classic reachability measures</a:t>
            </a:r>
            <a:r>
              <a:rPr lang="en-US" altLang="en-US" sz="1600" i="1" dirty="0"/>
              <a:t>:</a:t>
            </a:r>
          </a:p>
          <a:p>
            <a:pPr eaLnBrk="1" hangingPunct="1">
              <a:buFontTx/>
              <a:buAutoNum type="arabicParenR"/>
            </a:pPr>
            <a:r>
              <a:rPr lang="en-US" altLang="en-US" sz="1600" b="1" dirty="0"/>
              <a:t>Temporal reach:</a:t>
            </a:r>
            <a:r>
              <a:rPr lang="en-US" altLang="en-US" sz="1600" dirty="0"/>
              <a:t>  The </a:t>
            </a:r>
            <a:r>
              <a:rPr lang="en-US" altLang="en-US" sz="1600" i="1" dirty="0" err="1"/>
              <a:t>ij</a:t>
            </a:r>
            <a:r>
              <a:rPr lang="en-US" altLang="en-US" sz="1600" dirty="0"/>
              <a:t> cell = 1 if </a:t>
            </a:r>
            <a:r>
              <a:rPr lang="en-US" altLang="en-US" sz="1600" i="1" dirty="0"/>
              <a:t>i</a:t>
            </a:r>
            <a:r>
              <a:rPr lang="en-US" altLang="en-US" sz="1600" dirty="0"/>
              <a:t> can reach </a:t>
            </a:r>
            <a:r>
              <a:rPr lang="en-US" altLang="en-US" sz="1600" i="1" dirty="0"/>
              <a:t>j</a:t>
            </a:r>
            <a:r>
              <a:rPr lang="en-US" altLang="en-US" sz="1600" dirty="0"/>
              <a:t> </a:t>
            </a:r>
            <a:r>
              <a:rPr lang="en-US" altLang="en-US" sz="1600" u="sng" dirty="0"/>
              <a:t>through time</a:t>
            </a:r>
            <a:r>
              <a:rPr lang="en-US" altLang="en-US" sz="1600" dirty="0"/>
              <a:t>.  </a:t>
            </a:r>
          </a:p>
          <a:p>
            <a:pPr eaLnBrk="1" hangingPunct="1">
              <a:buFontTx/>
              <a:buAutoNum type="arabicParenR"/>
            </a:pPr>
            <a:r>
              <a:rPr lang="en-US" altLang="en-US" sz="1600" b="1" dirty="0"/>
              <a:t>Temporal geodesic</a:t>
            </a:r>
            <a:r>
              <a:rPr lang="en-US" altLang="en-US" sz="1600" dirty="0"/>
              <a:t>:  The </a:t>
            </a:r>
            <a:r>
              <a:rPr lang="en-US" altLang="en-US" sz="1600" i="1" dirty="0" err="1"/>
              <a:t>ij</a:t>
            </a:r>
            <a:r>
              <a:rPr lang="en-US" altLang="en-US" sz="1600" dirty="0"/>
              <a:t> cell equals the number of steps in the shortest path linking </a:t>
            </a:r>
            <a:r>
              <a:rPr lang="en-US" altLang="en-US" sz="1600" i="1" dirty="0"/>
              <a:t>i</a:t>
            </a:r>
            <a:r>
              <a:rPr lang="en-US" altLang="en-US" sz="1600" dirty="0"/>
              <a:t> to </a:t>
            </a:r>
            <a:r>
              <a:rPr lang="en-US" altLang="en-US" sz="1600" i="1" dirty="0"/>
              <a:t>j</a:t>
            </a:r>
            <a:r>
              <a:rPr lang="en-US" altLang="en-US" sz="1600" dirty="0"/>
              <a:t> over time.</a:t>
            </a:r>
          </a:p>
          <a:p>
            <a:pPr eaLnBrk="1" hangingPunct="1">
              <a:buFontTx/>
              <a:buAutoNum type="arabicParenR"/>
            </a:pPr>
            <a:r>
              <a:rPr lang="en-US" altLang="en-US" sz="1600" b="1" dirty="0"/>
              <a:t>Temporal paths</a:t>
            </a:r>
            <a:r>
              <a:rPr lang="en-US" altLang="en-US" sz="1600" dirty="0"/>
              <a:t>:  The </a:t>
            </a:r>
            <a:r>
              <a:rPr lang="en-US" altLang="en-US" sz="1600" i="1" dirty="0" err="1"/>
              <a:t>ij</a:t>
            </a:r>
            <a:r>
              <a:rPr lang="en-US" altLang="en-US" sz="1600" dirty="0"/>
              <a:t> cell equals the number of time-ordered paths linking </a:t>
            </a:r>
            <a:r>
              <a:rPr lang="en-US" altLang="en-US" sz="1600" i="1" dirty="0"/>
              <a:t>i</a:t>
            </a:r>
            <a:r>
              <a:rPr lang="en-US" altLang="en-US" sz="1600" dirty="0"/>
              <a:t> to </a:t>
            </a:r>
            <a:r>
              <a:rPr lang="en-US" altLang="en-US" sz="1600" i="1" dirty="0"/>
              <a:t>j</a:t>
            </a:r>
            <a:r>
              <a:rPr lang="en-US" altLang="en-US" sz="1600" dirty="0"/>
              <a:t>.</a:t>
            </a:r>
          </a:p>
          <a:p>
            <a:pPr eaLnBrk="1" hangingPunct="1"/>
            <a:endParaRPr lang="en-US" altLang="en-US" sz="1600" dirty="0"/>
          </a:p>
          <a:p>
            <a:pPr eaLnBrk="1" hangingPunct="1"/>
            <a:r>
              <a:rPr lang="en-US" altLang="en-US" sz="1600" dirty="0"/>
              <a:t>	These will only equal the standard versions when all ties are concurrent.</a:t>
            </a:r>
          </a:p>
          <a:p>
            <a:pPr eaLnBrk="1" hangingPunct="1"/>
            <a:endParaRPr lang="en-US" altLang="en-US" sz="1600" dirty="0"/>
          </a:p>
          <a:p>
            <a:pPr eaLnBrk="1" hangingPunct="1"/>
            <a:r>
              <a:rPr lang="en-US" altLang="en-US" sz="1600" b="1" i="1" dirty="0"/>
              <a:t>Duration explicit measures</a:t>
            </a:r>
          </a:p>
          <a:p>
            <a:pPr eaLnBrk="1" hangingPunct="1"/>
            <a:r>
              <a:rPr lang="en-US" altLang="en-US" sz="1600" dirty="0"/>
              <a:t>4)      </a:t>
            </a:r>
            <a:r>
              <a:rPr lang="en-US" altLang="en-US" sz="1600" b="1" dirty="0"/>
              <a:t>Quickest path</a:t>
            </a:r>
            <a:r>
              <a:rPr lang="en-US" altLang="en-US" sz="1600" dirty="0"/>
              <a:t>:  The </a:t>
            </a:r>
            <a:r>
              <a:rPr lang="en-US" altLang="en-US" sz="1600" i="1" dirty="0" err="1"/>
              <a:t>ij</a:t>
            </a:r>
            <a:r>
              <a:rPr lang="en-US" altLang="en-US" sz="1600" dirty="0"/>
              <a:t> cell equals the shortest time within which </a:t>
            </a:r>
            <a:r>
              <a:rPr lang="en-US" altLang="en-US" sz="1600" i="1" dirty="0"/>
              <a:t>i</a:t>
            </a:r>
            <a:r>
              <a:rPr lang="en-US" altLang="en-US" sz="1600" dirty="0"/>
              <a:t> could reach </a:t>
            </a:r>
            <a:r>
              <a:rPr lang="en-US" altLang="en-US" sz="1600" i="1" dirty="0"/>
              <a:t>j</a:t>
            </a:r>
            <a:r>
              <a:rPr lang="en-US" altLang="en-US" sz="1600" dirty="0"/>
              <a:t>. </a:t>
            </a:r>
          </a:p>
          <a:p>
            <a:pPr eaLnBrk="1" hangingPunct="1"/>
            <a:r>
              <a:rPr lang="en-US" altLang="en-US" sz="1600" dirty="0"/>
              <a:t>5)      </a:t>
            </a:r>
            <a:r>
              <a:rPr lang="en-US" altLang="en-US" sz="1600" b="1" dirty="0"/>
              <a:t>Earliest path</a:t>
            </a:r>
            <a:r>
              <a:rPr lang="en-US" altLang="en-US" sz="1600" dirty="0"/>
              <a:t>:  The </a:t>
            </a:r>
            <a:r>
              <a:rPr lang="en-US" altLang="en-US" sz="1600" i="1" dirty="0" err="1"/>
              <a:t>ij</a:t>
            </a:r>
            <a:r>
              <a:rPr lang="en-US" altLang="en-US" sz="1600" dirty="0"/>
              <a:t> cell equals the real-clock time when </a:t>
            </a:r>
            <a:r>
              <a:rPr lang="en-US" altLang="en-US" sz="1600" i="1" dirty="0"/>
              <a:t>i</a:t>
            </a:r>
            <a:r>
              <a:rPr lang="en-US" altLang="en-US" sz="1600" dirty="0"/>
              <a:t> could first reach </a:t>
            </a:r>
            <a:r>
              <a:rPr lang="en-US" altLang="en-US" sz="1600" i="1" dirty="0"/>
              <a:t>j</a:t>
            </a:r>
            <a:r>
              <a:rPr lang="en-US" altLang="en-US" sz="1600" dirty="0"/>
              <a:t>.</a:t>
            </a:r>
          </a:p>
          <a:p>
            <a:pPr eaLnBrk="1" hangingPunct="1"/>
            <a:r>
              <a:rPr lang="en-US" altLang="en-US" sz="1600" dirty="0"/>
              <a:t>6)      </a:t>
            </a:r>
            <a:r>
              <a:rPr lang="en-US" altLang="en-US" sz="1600" b="1" dirty="0"/>
              <a:t>Latest path</a:t>
            </a:r>
            <a:r>
              <a:rPr lang="en-US" altLang="en-US" sz="1600" dirty="0"/>
              <a:t>:  The </a:t>
            </a:r>
            <a:r>
              <a:rPr lang="en-US" altLang="en-US" sz="1600" i="1" dirty="0" err="1"/>
              <a:t>ij</a:t>
            </a:r>
            <a:r>
              <a:rPr lang="en-US" altLang="en-US" sz="1600" dirty="0"/>
              <a:t> cell equals the real-clock time when </a:t>
            </a:r>
            <a:r>
              <a:rPr lang="en-US" altLang="en-US" sz="1600" i="1" dirty="0"/>
              <a:t>i</a:t>
            </a:r>
            <a:r>
              <a:rPr lang="en-US" altLang="en-US" sz="1600" dirty="0"/>
              <a:t> could last reach </a:t>
            </a:r>
            <a:r>
              <a:rPr lang="en-US" altLang="en-US" sz="1600" i="1" dirty="0"/>
              <a:t>j</a:t>
            </a:r>
            <a:r>
              <a:rPr lang="en-US" altLang="en-US" sz="1600" dirty="0"/>
              <a:t>.</a:t>
            </a:r>
          </a:p>
          <a:p>
            <a:pPr eaLnBrk="1" hangingPunct="1"/>
            <a:r>
              <a:rPr lang="en-US" altLang="en-US" sz="1600" dirty="0"/>
              <a:t>7)      </a:t>
            </a:r>
            <a:r>
              <a:rPr lang="en-US" altLang="en-US" sz="1600" b="1" dirty="0"/>
              <a:t>Exposure duration</a:t>
            </a:r>
            <a:r>
              <a:rPr lang="en-US" altLang="en-US" sz="1600" dirty="0"/>
              <a:t>:  The </a:t>
            </a:r>
            <a:r>
              <a:rPr lang="en-US" altLang="en-US" sz="1600" i="1" dirty="0" err="1"/>
              <a:t>ij</a:t>
            </a:r>
            <a:r>
              <a:rPr lang="en-US" altLang="en-US" sz="1600" dirty="0"/>
              <a:t> cell equals the longest  (shortest) interval of time over which </a:t>
            </a:r>
            <a:r>
              <a:rPr lang="en-US" altLang="en-US" sz="1600" i="1" dirty="0"/>
              <a:t>i</a:t>
            </a:r>
            <a:r>
              <a:rPr lang="en-US" altLang="en-US" sz="1600" dirty="0"/>
              <a:t> could transfer a good to </a:t>
            </a:r>
            <a:r>
              <a:rPr lang="en-US" altLang="en-US" sz="1600" i="1" dirty="0"/>
              <a:t>j</a:t>
            </a:r>
            <a:r>
              <a:rPr lang="en-US" altLang="en-US" sz="1600" dirty="0"/>
              <a:t>.</a:t>
            </a:r>
          </a:p>
          <a:p>
            <a:pPr eaLnBrk="1" hangingPunct="1"/>
            <a:endParaRPr lang="en-US" altLang="en-US" sz="1600" dirty="0"/>
          </a:p>
          <a:p>
            <a:pPr eaLnBrk="1" hangingPunct="1"/>
            <a:r>
              <a:rPr lang="en-US" altLang="en-US" sz="1600" dirty="0"/>
              <a:t>Each of these also imply different types of “betweenness” roles for nodes or edges, such as a “limiting time” edge, which would be the edge whose comparatively short duration places the greatest limits on other paths.</a:t>
            </a:r>
          </a:p>
        </p:txBody>
      </p:sp>
      <p:sp>
        <p:nvSpPr>
          <p:cNvPr id="5" name="Text Box 4"/>
          <p:cNvSpPr txBox="1">
            <a:spLocks noChangeArrowheads="1"/>
          </p:cNvSpPr>
          <p:nvPr/>
        </p:nvSpPr>
        <p:spPr bwMode="auto">
          <a:xfrm>
            <a:off x="231775" y="907329"/>
            <a:ext cx="33393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400" b="1">
                <a:latin typeface="Arial" pitchFamily="34" charset="0"/>
              </a:rPr>
              <a:t>Structural measurement implications</a:t>
            </a:r>
          </a:p>
        </p:txBody>
      </p:sp>
      <p:sp>
        <p:nvSpPr>
          <p:cNvPr id="7" name="Text Box 4"/>
          <p:cNvSpPr txBox="1">
            <a:spLocks noChangeArrowheads="1"/>
          </p:cNvSpPr>
          <p:nvPr/>
        </p:nvSpPr>
        <p:spPr bwMode="auto">
          <a:xfrm>
            <a:off x="101233" y="273183"/>
            <a:ext cx="5612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Relational Dynamics – other implication of dynamic nets (briefly)</a:t>
            </a:r>
            <a:endParaRPr lang="en-US" altLang="en-US" sz="2000" i="1" dirty="0"/>
          </a:p>
        </p:txBody>
      </p:sp>
    </p:spTree>
    <p:extLst>
      <p:ext uri="{BB962C8B-B14F-4D97-AF65-F5344CB8AC3E}">
        <p14:creationId xmlns:p14="http://schemas.microsoft.com/office/powerpoint/2010/main" val="2341768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572656" y="1256145"/>
            <a:ext cx="8203700" cy="4708981"/>
          </a:xfrm>
          <a:prstGeom prst="rect">
            <a:avLst/>
          </a:prstGeom>
          <a:noFill/>
        </p:spPr>
        <p:txBody>
          <a:bodyPr wrap="square" rtlCol="0">
            <a:spAutoFit/>
          </a:bodyPr>
          <a:lstStyle/>
          <a:p>
            <a:r>
              <a:rPr lang="en-US" dirty="0" smtClean="0"/>
              <a:t>Topology &amp; Time interact: How relational sequencing affects diffusion is conditioned by the structural patterns of relations.</a:t>
            </a:r>
          </a:p>
          <a:p>
            <a:endParaRPr lang="en-US" dirty="0"/>
          </a:p>
          <a:p>
            <a:r>
              <a:rPr lang="en-US" dirty="0" smtClean="0"/>
              <a:t>Examples:</a:t>
            </a:r>
          </a:p>
          <a:p>
            <a:pPr lvl="1"/>
            <a:r>
              <a:rPr lang="en-US" dirty="0" smtClean="0"/>
              <a:t> - Time limitations mean star nodes can’t interact with everyone at each time tick; effects of high degree are thus limited by schedule/</a:t>
            </a:r>
            <a:r>
              <a:rPr lang="en-US" dirty="0" err="1" smtClean="0"/>
              <a:t>availabiltiy</a:t>
            </a:r>
            <a:endParaRPr lang="en-US" dirty="0" smtClean="0"/>
          </a:p>
          <a:p>
            <a:pPr lvl="1"/>
            <a:endParaRPr lang="en-US" dirty="0"/>
          </a:p>
          <a:p>
            <a:pPr lvl="1"/>
            <a:r>
              <a:rPr lang="en-US" dirty="0" smtClean="0"/>
              <a:t> - If within-cluster ties are also more frequent than between cluster ties, then the effects of communities will be magnified.</a:t>
            </a:r>
          </a:p>
          <a:p>
            <a:pPr lvl="1"/>
            <a:endParaRPr lang="en-US" dirty="0"/>
          </a:p>
          <a:p>
            <a:pPr lvl="1"/>
            <a:r>
              <a:rPr lang="en-US" dirty="0" smtClean="0"/>
              <a:t>-Multiple connectivity should provide routes around breaks built by temporal sequence.</a:t>
            </a:r>
          </a:p>
          <a:p>
            <a:pPr marL="800100" lvl="1" indent="-342900">
              <a:buFontTx/>
              <a:buChar char="-"/>
            </a:pPr>
            <a:endParaRPr lang="en-US" dirty="0" smtClean="0"/>
          </a:p>
          <a:p>
            <a:pPr lvl="1"/>
            <a:endParaRPr lang="en-US" dirty="0" smtClean="0"/>
          </a:p>
          <a:p>
            <a:pPr lvl="1"/>
            <a:endParaRPr lang="en-US" dirty="0"/>
          </a:p>
        </p:txBody>
      </p:sp>
      <p:sp>
        <p:nvSpPr>
          <p:cNvPr id="5" name="Text Box 4"/>
          <p:cNvSpPr txBox="1">
            <a:spLocks noChangeArrowheads="1"/>
          </p:cNvSpPr>
          <p:nvPr/>
        </p:nvSpPr>
        <p:spPr bwMode="auto">
          <a:xfrm>
            <a:off x="101233" y="27318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Structural Moderators of Timing Effects</a:t>
            </a:r>
            <a:endParaRPr lang="en-US" altLang="en-US" sz="2000" i="1" dirty="0"/>
          </a:p>
        </p:txBody>
      </p:sp>
    </p:spTree>
    <p:extLst>
      <p:ext uri="{BB962C8B-B14F-4D97-AF65-F5344CB8AC3E}">
        <p14:creationId xmlns:p14="http://schemas.microsoft.com/office/powerpoint/2010/main" val="32086670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Text Box 3"/>
          <p:cNvSpPr txBox="1">
            <a:spLocks noChangeArrowheads="1"/>
          </p:cNvSpPr>
          <p:nvPr/>
        </p:nvSpPr>
        <p:spPr bwMode="auto">
          <a:xfrm>
            <a:off x="142937" y="883980"/>
            <a:ext cx="879633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defRPr>
            </a:lvl1pPr>
            <a:lvl2pPr marL="800100" indent="-342900">
              <a:defRPr>
                <a:solidFill>
                  <a:schemeClr val="tx1"/>
                </a:solidFill>
                <a:latin typeface="Arial" charset="0"/>
              </a:defRPr>
            </a:lvl2pPr>
            <a:lvl3pPr marL="1257300" indent="-342900">
              <a:defRPr>
                <a:solidFill>
                  <a:schemeClr val="tx1"/>
                </a:solidFill>
                <a:latin typeface="Arial" charset="0"/>
              </a:defRPr>
            </a:lvl3pPr>
            <a:lvl4pPr marL="1714500" indent="-342900">
              <a:defRPr>
                <a:solidFill>
                  <a:schemeClr val="tx1"/>
                </a:solidFill>
                <a:latin typeface="Arial" charset="0"/>
              </a:defRPr>
            </a:lvl4pPr>
            <a:lvl5pPr marL="2171700" indent="-342900">
              <a:defRPr>
                <a:solidFill>
                  <a:schemeClr val="tx1"/>
                </a:solidFill>
                <a:latin typeface="Arial" charset="0"/>
              </a:defRPr>
            </a:lvl5pPr>
            <a:lvl6pPr marL="2628900" indent="-342900" fontAlgn="base">
              <a:spcBef>
                <a:spcPct val="0"/>
              </a:spcBef>
              <a:spcAft>
                <a:spcPct val="0"/>
              </a:spcAft>
              <a:defRPr>
                <a:solidFill>
                  <a:schemeClr val="tx1"/>
                </a:solidFill>
                <a:latin typeface="Arial" charset="0"/>
              </a:defRPr>
            </a:lvl6pPr>
            <a:lvl7pPr marL="3086100" indent="-342900" fontAlgn="base">
              <a:spcBef>
                <a:spcPct val="0"/>
              </a:spcBef>
              <a:spcAft>
                <a:spcPct val="0"/>
              </a:spcAft>
              <a:defRPr>
                <a:solidFill>
                  <a:schemeClr val="tx1"/>
                </a:solidFill>
                <a:latin typeface="Arial" charset="0"/>
              </a:defRPr>
            </a:lvl7pPr>
            <a:lvl8pPr marL="3543300" indent="-342900" fontAlgn="base">
              <a:spcBef>
                <a:spcPct val="0"/>
              </a:spcBef>
              <a:spcAft>
                <a:spcPct val="0"/>
              </a:spcAft>
              <a:defRPr>
                <a:solidFill>
                  <a:schemeClr val="tx1"/>
                </a:solidFill>
                <a:latin typeface="Arial" charset="0"/>
              </a:defRPr>
            </a:lvl8pPr>
            <a:lvl9pPr marL="4000500" indent="-342900" fontAlgn="base">
              <a:spcBef>
                <a:spcPct val="0"/>
              </a:spcBef>
              <a:spcAft>
                <a:spcPct val="0"/>
              </a:spcAft>
              <a:defRPr>
                <a:solidFill>
                  <a:schemeClr val="tx1"/>
                </a:solidFill>
                <a:latin typeface="Arial" charset="0"/>
              </a:defRPr>
            </a:lvl9pPr>
          </a:lstStyle>
          <a:p>
            <a:r>
              <a:rPr lang="en-US" dirty="0" smtClean="0">
                <a:latin typeface="+mj-lt"/>
              </a:rPr>
              <a:t>Measures</a:t>
            </a:r>
          </a:p>
          <a:p>
            <a:endParaRPr lang="en-US" dirty="0" smtClean="0">
              <a:latin typeface="+mj-lt"/>
            </a:endParaRPr>
          </a:p>
          <a:p>
            <a:r>
              <a:rPr lang="en-US" dirty="0" smtClean="0">
                <a:latin typeface="+mj-lt"/>
              </a:rPr>
              <a:t>Dependent variable: Reachability in the exposure graph.  This is the proportion of pairs in the network that are reachable in time.</a:t>
            </a:r>
            <a:endParaRPr lang="en-US" dirty="0">
              <a:latin typeface="+mj-lt"/>
            </a:endParaRPr>
          </a:p>
        </p:txBody>
      </p:sp>
      <p:pic>
        <p:nvPicPr>
          <p:cNvPr id="3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7385" t="26116" r="14053" b="31866"/>
          <a:stretch/>
        </p:blipFill>
        <p:spPr bwMode="auto">
          <a:xfrm>
            <a:off x="1643930" y="2173185"/>
            <a:ext cx="5623769" cy="36984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850077" y="5978030"/>
            <a:ext cx="2885703" cy="369332"/>
          </a:xfrm>
          <a:prstGeom prst="rect">
            <a:avLst/>
          </a:prstGeom>
          <a:noFill/>
        </p:spPr>
        <p:txBody>
          <a:bodyPr wrap="square" rtlCol="0">
            <a:spAutoFit/>
          </a:bodyPr>
          <a:lstStyle/>
          <a:p>
            <a:r>
              <a:rPr lang="en-US" dirty="0" smtClean="0"/>
              <a:t>Exposure Graph Density</a:t>
            </a:r>
            <a:endParaRPr lang="en-US" dirty="0"/>
          </a:p>
        </p:txBody>
      </p:sp>
      <p:sp>
        <p:nvSpPr>
          <p:cNvPr id="6" name="Text Box 4"/>
          <p:cNvSpPr txBox="1">
            <a:spLocks noChangeArrowheads="1"/>
          </p:cNvSpPr>
          <p:nvPr/>
        </p:nvSpPr>
        <p:spPr bwMode="auto">
          <a:xfrm>
            <a:off x="101233" y="27318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Structural Moderators of Timing Effects</a:t>
            </a:r>
            <a:endParaRPr lang="en-US" altLang="en-US" sz="2000" i="1" dirty="0"/>
          </a:p>
        </p:txBody>
      </p:sp>
    </p:spTree>
    <p:extLst>
      <p:ext uri="{BB962C8B-B14F-4D97-AF65-F5344CB8AC3E}">
        <p14:creationId xmlns:p14="http://schemas.microsoft.com/office/powerpoint/2010/main" val="392999890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auto">
          <a:xfrm>
            <a:off x="142937" y="883980"/>
            <a:ext cx="8796337"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defRPr>
            </a:lvl1pPr>
            <a:lvl2pPr marL="800100" indent="-342900">
              <a:defRPr>
                <a:solidFill>
                  <a:schemeClr val="tx1"/>
                </a:solidFill>
                <a:latin typeface="Arial" charset="0"/>
              </a:defRPr>
            </a:lvl2pPr>
            <a:lvl3pPr marL="1257300" indent="-342900">
              <a:defRPr>
                <a:solidFill>
                  <a:schemeClr val="tx1"/>
                </a:solidFill>
                <a:latin typeface="Arial" charset="0"/>
              </a:defRPr>
            </a:lvl3pPr>
            <a:lvl4pPr marL="1714500" indent="-342900">
              <a:defRPr>
                <a:solidFill>
                  <a:schemeClr val="tx1"/>
                </a:solidFill>
                <a:latin typeface="Arial" charset="0"/>
              </a:defRPr>
            </a:lvl4pPr>
            <a:lvl5pPr marL="2171700" indent="-342900">
              <a:defRPr>
                <a:solidFill>
                  <a:schemeClr val="tx1"/>
                </a:solidFill>
                <a:latin typeface="Arial" charset="0"/>
              </a:defRPr>
            </a:lvl5pPr>
            <a:lvl6pPr marL="2628900" indent="-342900" fontAlgn="base">
              <a:spcBef>
                <a:spcPct val="0"/>
              </a:spcBef>
              <a:spcAft>
                <a:spcPct val="0"/>
              </a:spcAft>
              <a:defRPr>
                <a:solidFill>
                  <a:schemeClr val="tx1"/>
                </a:solidFill>
                <a:latin typeface="Arial" charset="0"/>
              </a:defRPr>
            </a:lvl6pPr>
            <a:lvl7pPr marL="3086100" indent="-342900" fontAlgn="base">
              <a:spcBef>
                <a:spcPct val="0"/>
              </a:spcBef>
              <a:spcAft>
                <a:spcPct val="0"/>
              </a:spcAft>
              <a:defRPr>
                <a:solidFill>
                  <a:schemeClr val="tx1"/>
                </a:solidFill>
                <a:latin typeface="Arial" charset="0"/>
              </a:defRPr>
            </a:lvl7pPr>
            <a:lvl8pPr marL="3543300" indent="-342900" fontAlgn="base">
              <a:spcBef>
                <a:spcPct val="0"/>
              </a:spcBef>
              <a:spcAft>
                <a:spcPct val="0"/>
              </a:spcAft>
              <a:defRPr>
                <a:solidFill>
                  <a:schemeClr val="tx1"/>
                </a:solidFill>
                <a:latin typeface="Arial" charset="0"/>
              </a:defRPr>
            </a:lvl8pPr>
            <a:lvl9pPr marL="4000500" indent="-342900" fontAlgn="base">
              <a:spcBef>
                <a:spcPct val="0"/>
              </a:spcBef>
              <a:spcAft>
                <a:spcPct val="0"/>
              </a:spcAft>
              <a:defRPr>
                <a:solidFill>
                  <a:schemeClr val="tx1"/>
                </a:solidFill>
                <a:latin typeface="Arial" charset="0"/>
              </a:defRPr>
            </a:lvl9pPr>
          </a:lstStyle>
          <a:p>
            <a:r>
              <a:rPr lang="en-US" dirty="0" smtClean="0">
                <a:latin typeface="+mj-lt"/>
              </a:rPr>
              <a:t>Measures: Independent variables</a:t>
            </a:r>
          </a:p>
          <a:p>
            <a:endParaRPr lang="en-US" dirty="0" smtClean="0">
              <a:latin typeface="+mj-lt"/>
            </a:endParaRPr>
          </a:p>
          <a:p>
            <a:r>
              <a:rPr lang="en-US" dirty="0" smtClean="0">
                <a:latin typeface="+mj-lt"/>
              </a:rPr>
              <a:t>Features of the topology.  Of key interest is the level of structural cohesion.</a:t>
            </a:r>
            <a:endParaRPr lang="en-US" dirty="0">
              <a:latin typeface="+mj-lt"/>
            </a:endParaRPr>
          </a:p>
        </p:txBody>
      </p:sp>
      <p:pic>
        <p:nvPicPr>
          <p:cNvPr id="60" name="Picture 5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535" y="2039029"/>
            <a:ext cx="2962275" cy="4086225"/>
          </a:xfrm>
          <a:prstGeom prst="rect">
            <a:avLst/>
          </a:prstGeom>
        </p:spPr>
      </p:pic>
      <p:graphicFrame>
        <p:nvGraphicFramePr>
          <p:cNvPr id="61" name="Table 60"/>
          <p:cNvGraphicFramePr>
            <a:graphicFrameLocks noGrp="1"/>
          </p:cNvGraphicFramePr>
          <p:nvPr>
            <p:extLst>
              <p:ext uri="{D42A27DB-BD31-4B8C-83A1-F6EECF244321}">
                <p14:modId xmlns:p14="http://schemas.microsoft.com/office/powerpoint/2010/main" val="604724183"/>
              </p:ext>
            </p:extLst>
          </p:nvPr>
        </p:nvGraphicFramePr>
        <p:xfrm>
          <a:off x="3538860" y="2077193"/>
          <a:ext cx="3752600" cy="3048000"/>
        </p:xfrm>
        <a:graphic>
          <a:graphicData uri="http://schemas.openxmlformats.org/drawingml/2006/table">
            <a:tbl>
              <a:tblPr firstRow="1" firstCol="1" bandRow="1"/>
              <a:tblGrid>
                <a:gridCol w="375260">
                  <a:extLst>
                    <a:ext uri="{9D8B030D-6E8A-4147-A177-3AD203B41FA5}">
                      <a16:colId xmlns:a16="http://schemas.microsoft.com/office/drawing/2014/main" val="20000"/>
                    </a:ext>
                  </a:extLst>
                </a:gridCol>
                <a:gridCol w="375260">
                  <a:extLst>
                    <a:ext uri="{9D8B030D-6E8A-4147-A177-3AD203B41FA5}">
                      <a16:colId xmlns:a16="http://schemas.microsoft.com/office/drawing/2014/main" val="20001"/>
                    </a:ext>
                  </a:extLst>
                </a:gridCol>
                <a:gridCol w="375260">
                  <a:extLst>
                    <a:ext uri="{9D8B030D-6E8A-4147-A177-3AD203B41FA5}">
                      <a16:colId xmlns:a16="http://schemas.microsoft.com/office/drawing/2014/main" val="20002"/>
                    </a:ext>
                  </a:extLst>
                </a:gridCol>
                <a:gridCol w="375260">
                  <a:extLst>
                    <a:ext uri="{9D8B030D-6E8A-4147-A177-3AD203B41FA5}">
                      <a16:colId xmlns:a16="http://schemas.microsoft.com/office/drawing/2014/main" val="20003"/>
                    </a:ext>
                  </a:extLst>
                </a:gridCol>
                <a:gridCol w="375260">
                  <a:extLst>
                    <a:ext uri="{9D8B030D-6E8A-4147-A177-3AD203B41FA5}">
                      <a16:colId xmlns:a16="http://schemas.microsoft.com/office/drawing/2014/main" val="20004"/>
                    </a:ext>
                  </a:extLst>
                </a:gridCol>
                <a:gridCol w="375260">
                  <a:extLst>
                    <a:ext uri="{9D8B030D-6E8A-4147-A177-3AD203B41FA5}">
                      <a16:colId xmlns:a16="http://schemas.microsoft.com/office/drawing/2014/main" val="20005"/>
                    </a:ext>
                  </a:extLst>
                </a:gridCol>
                <a:gridCol w="375260">
                  <a:extLst>
                    <a:ext uri="{9D8B030D-6E8A-4147-A177-3AD203B41FA5}">
                      <a16:colId xmlns:a16="http://schemas.microsoft.com/office/drawing/2014/main" val="20006"/>
                    </a:ext>
                  </a:extLst>
                </a:gridCol>
                <a:gridCol w="375260">
                  <a:extLst>
                    <a:ext uri="{9D8B030D-6E8A-4147-A177-3AD203B41FA5}">
                      <a16:colId xmlns:a16="http://schemas.microsoft.com/office/drawing/2014/main" val="20007"/>
                    </a:ext>
                  </a:extLst>
                </a:gridCol>
                <a:gridCol w="375260">
                  <a:extLst>
                    <a:ext uri="{9D8B030D-6E8A-4147-A177-3AD203B41FA5}">
                      <a16:colId xmlns:a16="http://schemas.microsoft.com/office/drawing/2014/main" val="20008"/>
                    </a:ext>
                  </a:extLst>
                </a:gridCol>
                <a:gridCol w="375260">
                  <a:extLst>
                    <a:ext uri="{9D8B030D-6E8A-4147-A177-3AD203B41FA5}">
                      <a16:colId xmlns:a16="http://schemas.microsoft.com/office/drawing/2014/main" val="20009"/>
                    </a:ext>
                  </a:extLst>
                </a:gridCol>
              </a:tblGrid>
              <a:tr h="292034">
                <a:tc>
                  <a:txBody>
                    <a:bodyPr/>
                    <a:lstStyle/>
                    <a:p>
                      <a:endParaRPr lang="en-US" sz="14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dirty="0" smtClean="0"/>
                        <a:t>1</a:t>
                      </a:r>
                      <a:endParaRPr lang="en-US" sz="14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dirty="0" smtClean="0"/>
                        <a:t>2</a:t>
                      </a:r>
                      <a:endParaRPr lang="en-US" sz="14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dirty="0" smtClean="0"/>
                        <a:t>3</a:t>
                      </a:r>
                      <a:endParaRPr lang="en-US" sz="14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dirty="0" smtClean="0"/>
                        <a:t>4</a:t>
                      </a:r>
                      <a:endParaRPr lang="en-US" sz="14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dirty="0" smtClean="0"/>
                        <a:t>5</a:t>
                      </a:r>
                      <a:endParaRPr lang="en-US" sz="14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dirty="0" smtClean="0"/>
                        <a:t>6</a:t>
                      </a:r>
                      <a:endParaRPr lang="en-US" sz="14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dirty="0" smtClean="0"/>
                        <a:t>7</a:t>
                      </a:r>
                      <a:endParaRPr lang="en-US" sz="14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dirty="0" smtClean="0"/>
                        <a:t>8</a:t>
                      </a:r>
                      <a:endParaRPr lang="en-US" sz="14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dirty="0" smtClean="0"/>
                        <a:t>9</a:t>
                      </a:r>
                      <a:endParaRPr lang="en-US" sz="14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92034">
                <a:tc>
                  <a:txBody>
                    <a:bodyPr/>
                    <a:lstStyle/>
                    <a:p>
                      <a:r>
                        <a:rPr lang="en-US" sz="1400" dirty="0" smtClean="0"/>
                        <a:t>1</a:t>
                      </a:r>
                      <a:endParaRPr lang="en-US" sz="14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92034">
                <a:tc>
                  <a:txBody>
                    <a:bodyPr/>
                    <a:lstStyle/>
                    <a:p>
                      <a:r>
                        <a:rPr lang="en-US" sz="1400" dirty="0" smtClean="0"/>
                        <a:t>2</a:t>
                      </a:r>
                      <a:endParaRPr lang="en-US" sz="14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2</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2</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2</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92034">
                <a:tc>
                  <a:txBody>
                    <a:bodyPr/>
                    <a:lstStyle/>
                    <a:p>
                      <a:r>
                        <a:rPr lang="en-US" sz="1400" dirty="0" smtClean="0"/>
                        <a:t>3</a:t>
                      </a:r>
                      <a:endParaRPr lang="en-US" sz="14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2</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2</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2</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92034">
                <a:tc>
                  <a:txBody>
                    <a:bodyPr/>
                    <a:lstStyle/>
                    <a:p>
                      <a:r>
                        <a:rPr lang="en-US" sz="1400" dirty="0" smtClean="0"/>
                        <a:t>4</a:t>
                      </a:r>
                      <a:endParaRPr lang="en-US" sz="14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2</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2</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2</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92034">
                <a:tc>
                  <a:txBody>
                    <a:bodyPr/>
                    <a:lstStyle/>
                    <a:p>
                      <a:r>
                        <a:rPr lang="en-US" sz="1400" dirty="0" smtClean="0"/>
                        <a:t>5</a:t>
                      </a:r>
                      <a:endParaRPr lang="en-US" sz="14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2</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2</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2</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292034">
                <a:tc>
                  <a:txBody>
                    <a:bodyPr/>
                    <a:lstStyle/>
                    <a:p>
                      <a:r>
                        <a:rPr lang="en-US" sz="1400" dirty="0" smtClean="0"/>
                        <a:t>6</a:t>
                      </a:r>
                      <a:endParaRPr lang="en-US" sz="14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2</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2</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292034">
                <a:tc>
                  <a:txBody>
                    <a:bodyPr/>
                    <a:lstStyle/>
                    <a:p>
                      <a:r>
                        <a:rPr lang="en-US" sz="1400" dirty="0" smtClean="0"/>
                        <a:t>7</a:t>
                      </a:r>
                      <a:endParaRPr lang="en-US" sz="14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2</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2</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292034">
                <a:tc>
                  <a:txBody>
                    <a:bodyPr/>
                    <a:lstStyle/>
                    <a:p>
                      <a:r>
                        <a:rPr lang="en-US" sz="1400" dirty="0" smtClean="0"/>
                        <a:t>8</a:t>
                      </a:r>
                      <a:endParaRPr lang="en-US" sz="14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2</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2</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292034">
                <a:tc>
                  <a:txBody>
                    <a:bodyPr/>
                    <a:lstStyle/>
                    <a:p>
                      <a:r>
                        <a:rPr lang="en-US" sz="1400" dirty="0" smtClean="0"/>
                        <a:t>9</a:t>
                      </a:r>
                      <a:endParaRPr lang="en-US" sz="14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bl>
          </a:graphicData>
        </a:graphic>
      </p:graphicFrame>
      <p:cxnSp>
        <p:nvCxnSpPr>
          <p:cNvPr id="64" name="Straight Connector 63"/>
          <p:cNvCxnSpPr/>
          <p:nvPr/>
        </p:nvCxnSpPr>
        <p:spPr>
          <a:xfrm>
            <a:off x="3800116" y="2101934"/>
            <a:ext cx="23751" cy="30638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flipV="1">
            <a:off x="3596258" y="2349337"/>
            <a:ext cx="3635827" cy="138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3740727" y="5284519"/>
            <a:ext cx="3586348" cy="1200329"/>
          </a:xfrm>
          <a:prstGeom prst="rect">
            <a:avLst/>
          </a:prstGeom>
          <a:noFill/>
        </p:spPr>
        <p:txBody>
          <a:bodyPr wrap="square" rtlCol="0">
            <a:spAutoFit/>
          </a:bodyPr>
          <a:lstStyle/>
          <a:p>
            <a:r>
              <a:rPr lang="en-US" dirty="0" smtClean="0"/>
              <a:t>Cell Value = highest k-connected component pair belongs to.</a:t>
            </a:r>
          </a:p>
          <a:p>
            <a:endParaRPr lang="en-US" dirty="0"/>
          </a:p>
          <a:p>
            <a:r>
              <a:rPr lang="en-US" dirty="0" smtClean="0"/>
              <a:t>Average = 1.25</a:t>
            </a:r>
            <a:endParaRPr lang="en-US" dirty="0"/>
          </a:p>
        </p:txBody>
      </p:sp>
      <p:sp>
        <p:nvSpPr>
          <p:cNvPr id="69" name="Rectangle 68"/>
          <p:cNvSpPr/>
          <p:nvPr/>
        </p:nvSpPr>
        <p:spPr>
          <a:xfrm>
            <a:off x="4263242" y="2731325"/>
            <a:ext cx="1472540" cy="116378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5818908" y="3895105"/>
            <a:ext cx="1054925" cy="90054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Box 4"/>
          <p:cNvSpPr txBox="1">
            <a:spLocks noChangeArrowheads="1"/>
          </p:cNvSpPr>
          <p:nvPr/>
        </p:nvSpPr>
        <p:spPr bwMode="auto">
          <a:xfrm>
            <a:off x="101233" y="27318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Structural Moderators of Timing Effects</a:t>
            </a:r>
            <a:endParaRPr lang="en-US" altLang="en-US" sz="2000" i="1" dirty="0"/>
          </a:p>
        </p:txBody>
      </p:sp>
    </p:spTree>
    <p:extLst>
      <p:ext uri="{BB962C8B-B14F-4D97-AF65-F5344CB8AC3E}">
        <p14:creationId xmlns:p14="http://schemas.microsoft.com/office/powerpoint/2010/main" val="146228512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 name="Table 60"/>
          <p:cNvGraphicFramePr>
            <a:graphicFrameLocks noGrp="1"/>
          </p:cNvGraphicFramePr>
          <p:nvPr>
            <p:extLst>
              <p:ext uri="{D42A27DB-BD31-4B8C-83A1-F6EECF244321}">
                <p14:modId xmlns:p14="http://schemas.microsoft.com/office/powerpoint/2010/main" val="731621449"/>
              </p:ext>
            </p:extLst>
          </p:nvPr>
        </p:nvGraphicFramePr>
        <p:xfrm>
          <a:off x="3538860" y="2077193"/>
          <a:ext cx="3752600" cy="3048000"/>
        </p:xfrm>
        <a:graphic>
          <a:graphicData uri="http://schemas.openxmlformats.org/drawingml/2006/table">
            <a:tbl>
              <a:tblPr firstRow="1" firstCol="1" bandRow="1"/>
              <a:tblGrid>
                <a:gridCol w="375260">
                  <a:extLst>
                    <a:ext uri="{9D8B030D-6E8A-4147-A177-3AD203B41FA5}">
                      <a16:colId xmlns:a16="http://schemas.microsoft.com/office/drawing/2014/main" val="20000"/>
                    </a:ext>
                  </a:extLst>
                </a:gridCol>
                <a:gridCol w="375260">
                  <a:extLst>
                    <a:ext uri="{9D8B030D-6E8A-4147-A177-3AD203B41FA5}">
                      <a16:colId xmlns:a16="http://schemas.microsoft.com/office/drawing/2014/main" val="20001"/>
                    </a:ext>
                  </a:extLst>
                </a:gridCol>
                <a:gridCol w="375260">
                  <a:extLst>
                    <a:ext uri="{9D8B030D-6E8A-4147-A177-3AD203B41FA5}">
                      <a16:colId xmlns:a16="http://schemas.microsoft.com/office/drawing/2014/main" val="20002"/>
                    </a:ext>
                  </a:extLst>
                </a:gridCol>
                <a:gridCol w="375260">
                  <a:extLst>
                    <a:ext uri="{9D8B030D-6E8A-4147-A177-3AD203B41FA5}">
                      <a16:colId xmlns:a16="http://schemas.microsoft.com/office/drawing/2014/main" val="20003"/>
                    </a:ext>
                  </a:extLst>
                </a:gridCol>
                <a:gridCol w="375260">
                  <a:extLst>
                    <a:ext uri="{9D8B030D-6E8A-4147-A177-3AD203B41FA5}">
                      <a16:colId xmlns:a16="http://schemas.microsoft.com/office/drawing/2014/main" val="20004"/>
                    </a:ext>
                  </a:extLst>
                </a:gridCol>
                <a:gridCol w="375260">
                  <a:extLst>
                    <a:ext uri="{9D8B030D-6E8A-4147-A177-3AD203B41FA5}">
                      <a16:colId xmlns:a16="http://schemas.microsoft.com/office/drawing/2014/main" val="20005"/>
                    </a:ext>
                  </a:extLst>
                </a:gridCol>
                <a:gridCol w="375260">
                  <a:extLst>
                    <a:ext uri="{9D8B030D-6E8A-4147-A177-3AD203B41FA5}">
                      <a16:colId xmlns:a16="http://schemas.microsoft.com/office/drawing/2014/main" val="20006"/>
                    </a:ext>
                  </a:extLst>
                </a:gridCol>
                <a:gridCol w="375260">
                  <a:extLst>
                    <a:ext uri="{9D8B030D-6E8A-4147-A177-3AD203B41FA5}">
                      <a16:colId xmlns:a16="http://schemas.microsoft.com/office/drawing/2014/main" val="20007"/>
                    </a:ext>
                  </a:extLst>
                </a:gridCol>
                <a:gridCol w="375260">
                  <a:extLst>
                    <a:ext uri="{9D8B030D-6E8A-4147-A177-3AD203B41FA5}">
                      <a16:colId xmlns:a16="http://schemas.microsoft.com/office/drawing/2014/main" val="20008"/>
                    </a:ext>
                  </a:extLst>
                </a:gridCol>
                <a:gridCol w="375260">
                  <a:extLst>
                    <a:ext uri="{9D8B030D-6E8A-4147-A177-3AD203B41FA5}">
                      <a16:colId xmlns:a16="http://schemas.microsoft.com/office/drawing/2014/main" val="20009"/>
                    </a:ext>
                  </a:extLst>
                </a:gridCol>
              </a:tblGrid>
              <a:tr h="292034">
                <a:tc>
                  <a:txBody>
                    <a:bodyPr/>
                    <a:lstStyle/>
                    <a:p>
                      <a:endParaRPr lang="en-US" sz="14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dirty="0" smtClean="0"/>
                        <a:t>1</a:t>
                      </a:r>
                      <a:endParaRPr lang="en-US" sz="14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dirty="0" smtClean="0"/>
                        <a:t>2</a:t>
                      </a:r>
                      <a:endParaRPr lang="en-US" sz="14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dirty="0" smtClean="0"/>
                        <a:t>3</a:t>
                      </a:r>
                      <a:endParaRPr lang="en-US" sz="14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dirty="0" smtClean="0"/>
                        <a:t>4</a:t>
                      </a:r>
                      <a:endParaRPr lang="en-US" sz="14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dirty="0" smtClean="0"/>
                        <a:t>5</a:t>
                      </a:r>
                      <a:endParaRPr lang="en-US" sz="14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dirty="0" smtClean="0"/>
                        <a:t>6</a:t>
                      </a:r>
                      <a:endParaRPr lang="en-US" sz="14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dirty="0" smtClean="0"/>
                        <a:t>7</a:t>
                      </a:r>
                      <a:endParaRPr lang="en-US" sz="14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dirty="0" smtClean="0"/>
                        <a:t>8</a:t>
                      </a:r>
                      <a:endParaRPr lang="en-US" sz="14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dirty="0" smtClean="0"/>
                        <a:t>9</a:t>
                      </a:r>
                      <a:endParaRPr lang="en-US" sz="14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92034">
                <a:tc>
                  <a:txBody>
                    <a:bodyPr/>
                    <a:lstStyle/>
                    <a:p>
                      <a:r>
                        <a:rPr lang="en-US" sz="1400" dirty="0" smtClean="0"/>
                        <a:t>1</a:t>
                      </a:r>
                      <a:endParaRPr lang="en-US" sz="14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92034">
                <a:tc>
                  <a:txBody>
                    <a:bodyPr/>
                    <a:lstStyle/>
                    <a:p>
                      <a:r>
                        <a:rPr lang="en-US" sz="1400" dirty="0" smtClean="0"/>
                        <a:t>2</a:t>
                      </a:r>
                      <a:endParaRPr lang="en-US" sz="14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3</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3</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3</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2</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2</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2</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92034">
                <a:tc>
                  <a:txBody>
                    <a:bodyPr/>
                    <a:lstStyle/>
                    <a:p>
                      <a:r>
                        <a:rPr lang="en-US" sz="1400" dirty="0" smtClean="0"/>
                        <a:t>3</a:t>
                      </a:r>
                      <a:endParaRPr lang="en-US" sz="14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3</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3</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3</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2</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2</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2</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92034">
                <a:tc>
                  <a:txBody>
                    <a:bodyPr/>
                    <a:lstStyle/>
                    <a:p>
                      <a:r>
                        <a:rPr lang="en-US" sz="1400" dirty="0" smtClean="0"/>
                        <a:t>4</a:t>
                      </a:r>
                      <a:endParaRPr lang="en-US" sz="14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3</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3</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3</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2</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2</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2</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92034">
                <a:tc>
                  <a:txBody>
                    <a:bodyPr/>
                    <a:lstStyle/>
                    <a:p>
                      <a:r>
                        <a:rPr lang="en-US" sz="1400" dirty="0" smtClean="0"/>
                        <a:t>5</a:t>
                      </a:r>
                      <a:endParaRPr lang="en-US" sz="14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3</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3</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3</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2</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2</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2</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292034">
                <a:tc>
                  <a:txBody>
                    <a:bodyPr/>
                    <a:lstStyle/>
                    <a:p>
                      <a:r>
                        <a:rPr lang="en-US" sz="1400" dirty="0" smtClean="0"/>
                        <a:t>6</a:t>
                      </a:r>
                      <a:endParaRPr lang="en-US" sz="14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2</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2</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2</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2</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2</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2</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292034">
                <a:tc>
                  <a:txBody>
                    <a:bodyPr/>
                    <a:lstStyle/>
                    <a:p>
                      <a:r>
                        <a:rPr lang="en-US" sz="1400" dirty="0" smtClean="0"/>
                        <a:t>7</a:t>
                      </a:r>
                      <a:endParaRPr lang="en-US" sz="14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2</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2</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2</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2</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2</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2</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292034">
                <a:tc>
                  <a:txBody>
                    <a:bodyPr/>
                    <a:lstStyle/>
                    <a:p>
                      <a:r>
                        <a:rPr lang="en-US" sz="1400" dirty="0" smtClean="0"/>
                        <a:t>8</a:t>
                      </a:r>
                      <a:endParaRPr lang="en-US" sz="14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2</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2</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2</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2</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2</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2</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292034">
                <a:tc>
                  <a:txBody>
                    <a:bodyPr/>
                    <a:lstStyle/>
                    <a:p>
                      <a:r>
                        <a:rPr lang="en-US" sz="1400" dirty="0" smtClean="0"/>
                        <a:t>9</a:t>
                      </a:r>
                      <a:endParaRPr lang="en-US" sz="14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1</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dirty="0" smtClean="0"/>
                        <a:t>--</a:t>
                      </a:r>
                      <a:endParaRPr lang="en-US" sz="1400" b="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bl>
          </a:graphicData>
        </a:graphic>
      </p:graphicFrame>
      <p:cxnSp>
        <p:nvCxnSpPr>
          <p:cNvPr id="64" name="Straight Connector 63"/>
          <p:cNvCxnSpPr/>
          <p:nvPr/>
        </p:nvCxnSpPr>
        <p:spPr>
          <a:xfrm>
            <a:off x="3800116" y="2101934"/>
            <a:ext cx="23751" cy="3063834"/>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flipV="1">
            <a:off x="3596258" y="2349337"/>
            <a:ext cx="3635827" cy="13854"/>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3740727" y="5284519"/>
            <a:ext cx="3586348" cy="1200329"/>
          </a:xfrm>
          <a:prstGeom prst="rect">
            <a:avLst/>
          </a:prstGeom>
          <a:noFill/>
        </p:spPr>
        <p:txBody>
          <a:bodyPr wrap="square" rtlCol="0">
            <a:spAutoFit/>
          </a:bodyPr>
          <a:lstStyle/>
          <a:p>
            <a:r>
              <a:rPr lang="en-US" dirty="0" smtClean="0"/>
              <a:t>Cell Value = highest k-connected component pair belongs to.</a:t>
            </a:r>
          </a:p>
          <a:p>
            <a:endParaRPr lang="en-US" dirty="0"/>
          </a:p>
          <a:p>
            <a:r>
              <a:rPr lang="en-US" dirty="0" smtClean="0"/>
              <a:t>Average = 1.6</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7226" y="1867703"/>
            <a:ext cx="1390650" cy="4333875"/>
          </a:xfrm>
          <a:prstGeom prst="rect">
            <a:avLst/>
          </a:prstGeom>
        </p:spPr>
      </p:pic>
      <p:sp>
        <p:nvSpPr>
          <p:cNvPr id="3" name="Rectangle 2"/>
          <p:cNvSpPr/>
          <p:nvPr/>
        </p:nvSpPr>
        <p:spPr>
          <a:xfrm>
            <a:off x="4263242" y="2731325"/>
            <a:ext cx="1472540" cy="1163782"/>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215741" y="2671948"/>
            <a:ext cx="2636322" cy="2196935"/>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Box 3"/>
          <p:cNvSpPr txBox="1">
            <a:spLocks noChangeArrowheads="1"/>
          </p:cNvSpPr>
          <p:nvPr/>
        </p:nvSpPr>
        <p:spPr bwMode="auto">
          <a:xfrm>
            <a:off x="142937" y="883980"/>
            <a:ext cx="8796337"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defRPr>
            </a:lvl1pPr>
            <a:lvl2pPr marL="800100" indent="-342900">
              <a:defRPr>
                <a:solidFill>
                  <a:schemeClr val="tx1"/>
                </a:solidFill>
                <a:latin typeface="Arial" charset="0"/>
              </a:defRPr>
            </a:lvl2pPr>
            <a:lvl3pPr marL="1257300" indent="-342900">
              <a:defRPr>
                <a:solidFill>
                  <a:schemeClr val="tx1"/>
                </a:solidFill>
                <a:latin typeface="Arial" charset="0"/>
              </a:defRPr>
            </a:lvl3pPr>
            <a:lvl4pPr marL="1714500" indent="-342900">
              <a:defRPr>
                <a:solidFill>
                  <a:schemeClr val="tx1"/>
                </a:solidFill>
                <a:latin typeface="Arial" charset="0"/>
              </a:defRPr>
            </a:lvl4pPr>
            <a:lvl5pPr marL="2171700" indent="-342900">
              <a:defRPr>
                <a:solidFill>
                  <a:schemeClr val="tx1"/>
                </a:solidFill>
                <a:latin typeface="Arial" charset="0"/>
              </a:defRPr>
            </a:lvl5pPr>
            <a:lvl6pPr marL="2628900" indent="-342900" fontAlgn="base">
              <a:spcBef>
                <a:spcPct val="0"/>
              </a:spcBef>
              <a:spcAft>
                <a:spcPct val="0"/>
              </a:spcAft>
              <a:defRPr>
                <a:solidFill>
                  <a:schemeClr val="tx1"/>
                </a:solidFill>
                <a:latin typeface="Arial" charset="0"/>
              </a:defRPr>
            </a:lvl6pPr>
            <a:lvl7pPr marL="3086100" indent="-342900" fontAlgn="base">
              <a:spcBef>
                <a:spcPct val="0"/>
              </a:spcBef>
              <a:spcAft>
                <a:spcPct val="0"/>
              </a:spcAft>
              <a:defRPr>
                <a:solidFill>
                  <a:schemeClr val="tx1"/>
                </a:solidFill>
                <a:latin typeface="Arial" charset="0"/>
              </a:defRPr>
            </a:lvl7pPr>
            <a:lvl8pPr marL="3543300" indent="-342900" fontAlgn="base">
              <a:spcBef>
                <a:spcPct val="0"/>
              </a:spcBef>
              <a:spcAft>
                <a:spcPct val="0"/>
              </a:spcAft>
              <a:defRPr>
                <a:solidFill>
                  <a:schemeClr val="tx1"/>
                </a:solidFill>
                <a:latin typeface="Arial" charset="0"/>
              </a:defRPr>
            </a:lvl8pPr>
            <a:lvl9pPr marL="4000500" indent="-342900" fontAlgn="base">
              <a:spcBef>
                <a:spcPct val="0"/>
              </a:spcBef>
              <a:spcAft>
                <a:spcPct val="0"/>
              </a:spcAft>
              <a:defRPr>
                <a:solidFill>
                  <a:schemeClr val="tx1"/>
                </a:solidFill>
                <a:latin typeface="Arial" charset="0"/>
              </a:defRPr>
            </a:lvl9pPr>
          </a:lstStyle>
          <a:p>
            <a:r>
              <a:rPr lang="en-US" dirty="0" smtClean="0">
                <a:latin typeface="+mj-lt"/>
              </a:rPr>
              <a:t>Measures: Independent variables</a:t>
            </a:r>
          </a:p>
          <a:p>
            <a:endParaRPr lang="en-US" dirty="0" smtClean="0">
              <a:latin typeface="+mj-lt"/>
            </a:endParaRPr>
          </a:p>
          <a:p>
            <a:r>
              <a:rPr lang="en-US" dirty="0" smtClean="0">
                <a:latin typeface="+mj-lt"/>
              </a:rPr>
              <a:t>Features of the topology.  Of key interest is the level of structural cohesion.</a:t>
            </a:r>
            <a:endParaRPr lang="en-US" dirty="0">
              <a:latin typeface="+mj-lt"/>
            </a:endParaRPr>
          </a:p>
        </p:txBody>
      </p:sp>
      <p:sp>
        <p:nvSpPr>
          <p:cNvPr id="11" name="Text Box 4"/>
          <p:cNvSpPr txBox="1">
            <a:spLocks noChangeArrowheads="1"/>
          </p:cNvSpPr>
          <p:nvPr/>
        </p:nvSpPr>
        <p:spPr bwMode="auto">
          <a:xfrm>
            <a:off x="101233" y="27318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Structural Moderators of Timing Effects</a:t>
            </a:r>
            <a:endParaRPr lang="en-US" altLang="en-US" sz="2000" i="1" dirty="0"/>
          </a:p>
        </p:txBody>
      </p:sp>
    </p:spTree>
    <p:extLst>
      <p:ext uri="{BB962C8B-B14F-4D97-AF65-F5344CB8AC3E}">
        <p14:creationId xmlns:p14="http://schemas.microsoft.com/office/powerpoint/2010/main" val="411475825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3"/>
          <p:cNvSpPr txBox="1">
            <a:spLocks noChangeArrowheads="1"/>
          </p:cNvSpPr>
          <p:nvPr/>
        </p:nvSpPr>
        <p:spPr bwMode="auto">
          <a:xfrm>
            <a:off x="142937" y="883980"/>
            <a:ext cx="8796337"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defRPr>
            </a:lvl1pPr>
            <a:lvl2pPr marL="800100" indent="-342900">
              <a:defRPr>
                <a:solidFill>
                  <a:schemeClr val="tx1"/>
                </a:solidFill>
                <a:latin typeface="Arial" charset="0"/>
              </a:defRPr>
            </a:lvl2pPr>
            <a:lvl3pPr marL="1257300" indent="-342900">
              <a:defRPr>
                <a:solidFill>
                  <a:schemeClr val="tx1"/>
                </a:solidFill>
                <a:latin typeface="Arial" charset="0"/>
              </a:defRPr>
            </a:lvl3pPr>
            <a:lvl4pPr marL="1714500" indent="-342900">
              <a:defRPr>
                <a:solidFill>
                  <a:schemeClr val="tx1"/>
                </a:solidFill>
                <a:latin typeface="Arial" charset="0"/>
              </a:defRPr>
            </a:lvl4pPr>
            <a:lvl5pPr marL="2171700" indent="-342900">
              <a:defRPr>
                <a:solidFill>
                  <a:schemeClr val="tx1"/>
                </a:solidFill>
                <a:latin typeface="Arial" charset="0"/>
              </a:defRPr>
            </a:lvl5pPr>
            <a:lvl6pPr marL="2628900" indent="-342900" fontAlgn="base">
              <a:spcBef>
                <a:spcPct val="0"/>
              </a:spcBef>
              <a:spcAft>
                <a:spcPct val="0"/>
              </a:spcAft>
              <a:defRPr>
                <a:solidFill>
                  <a:schemeClr val="tx1"/>
                </a:solidFill>
                <a:latin typeface="Arial" charset="0"/>
              </a:defRPr>
            </a:lvl6pPr>
            <a:lvl7pPr marL="3086100" indent="-342900" fontAlgn="base">
              <a:spcBef>
                <a:spcPct val="0"/>
              </a:spcBef>
              <a:spcAft>
                <a:spcPct val="0"/>
              </a:spcAft>
              <a:defRPr>
                <a:solidFill>
                  <a:schemeClr val="tx1"/>
                </a:solidFill>
                <a:latin typeface="Arial" charset="0"/>
              </a:defRPr>
            </a:lvl7pPr>
            <a:lvl8pPr marL="3543300" indent="-342900" fontAlgn="base">
              <a:spcBef>
                <a:spcPct val="0"/>
              </a:spcBef>
              <a:spcAft>
                <a:spcPct val="0"/>
              </a:spcAft>
              <a:defRPr>
                <a:solidFill>
                  <a:schemeClr val="tx1"/>
                </a:solidFill>
                <a:latin typeface="Arial" charset="0"/>
              </a:defRPr>
            </a:lvl8pPr>
            <a:lvl9pPr marL="4000500" indent="-342900" fontAlgn="base">
              <a:spcBef>
                <a:spcPct val="0"/>
              </a:spcBef>
              <a:spcAft>
                <a:spcPct val="0"/>
              </a:spcAft>
              <a:defRPr>
                <a:solidFill>
                  <a:schemeClr val="tx1"/>
                </a:solidFill>
                <a:latin typeface="Arial" charset="0"/>
              </a:defRPr>
            </a:lvl9pPr>
          </a:lstStyle>
          <a:p>
            <a:r>
              <a:rPr lang="en-US" dirty="0" smtClean="0">
                <a:latin typeface="+mj-lt"/>
              </a:rPr>
              <a:t>Measures: Independent variables</a:t>
            </a:r>
          </a:p>
          <a:p>
            <a:endParaRPr lang="en-US" dirty="0" smtClean="0">
              <a:latin typeface="+mj-lt"/>
            </a:endParaRPr>
          </a:p>
          <a:p>
            <a:r>
              <a:rPr lang="en-US" dirty="0" smtClean="0">
                <a:latin typeface="+mj-lt"/>
              </a:rPr>
              <a:t>Features of the topology.  Of key interest is the level of structural cohesion.</a:t>
            </a:r>
            <a:endParaRPr lang="en-US" dirty="0">
              <a:latin typeface="+mj-lt"/>
            </a:endParaRPr>
          </a:p>
        </p:txBody>
      </p:sp>
      <p:pic>
        <p:nvPicPr>
          <p:cNvPr id="1536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6115" t="25679" r="13478" b="31564"/>
          <a:stretch/>
        </p:blipFill>
        <p:spPr bwMode="auto">
          <a:xfrm>
            <a:off x="1367267" y="2108351"/>
            <a:ext cx="6145641" cy="4007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3313215" y="6293921"/>
            <a:ext cx="2134815" cy="369332"/>
          </a:xfrm>
          <a:prstGeom prst="rect">
            <a:avLst/>
          </a:prstGeom>
          <a:noFill/>
        </p:spPr>
        <p:txBody>
          <a:bodyPr wrap="none" rtlCol="0">
            <a:spAutoFit/>
          </a:bodyPr>
          <a:lstStyle/>
          <a:p>
            <a:r>
              <a:rPr lang="en-US" dirty="0" smtClean="0"/>
              <a:t>Average connectivity</a:t>
            </a:r>
            <a:endParaRPr lang="en-US" dirty="0"/>
          </a:p>
        </p:txBody>
      </p:sp>
      <p:sp>
        <p:nvSpPr>
          <p:cNvPr id="6" name="Text Box 4"/>
          <p:cNvSpPr txBox="1">
            <a:spLocks noChangeArrowheads="1"/>
          </p:cNvSpPr>
          <p:nvPr/>
        </p:nvSpPr>
        <p:spPr bwMode="auto">
          <a:xfrm>
            <a:off x="101233" y="27318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Structural Moderators of Timing Effects</a:t>
            </a:r>
            <a:endParaRPr lang="en-US" altLang="en-US" sz="2000" i="1" dirty="0"/>
          </a:p>
        </p:txBody>
      </p:sp>
    </p:spTree>
    <p:extLst>
      <p:ext uri="{BB962C8B-B14F-4D97-AF65-F5344CB8AC3E}">
        <p14:creationId xmlns:p14="http://schemas.microsoft.com/office/powerpoint/2010/main" val="310763612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ChangeArrowheads="1"/>
          </p:cNvSpPr>
          <p:nvPr/>
        </p:nvSpPr>
        <p:spPr bwMode="auto">
          <a:xfrm>
            <a:off x="785813" y="1089025"/>
            <a:ext cx="7381875" cy="489585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1800">
              <a:solidFill>
                <a:srgbClr val="000000"/>
              </a:solidFill>
            </a:endParaRPr>
          </a:p>
        </p:txBody>
      </p:sp>
      <p:pic>
        <p:nvPicPr>
          <p:cNvPr id="74757" name="Picture 5" descr="ransamp1dire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163" y="1555750"/>
            <a:ext cx="1047750" cy="1050925"/>
          </a:xfrm>
          <a:prstGeom prst="rect">
            <a:avLst/>
          </a:prstGeom>
          <a:noFill/>
          <a:extLst>
            <a:ext uri="{909E8E84-426E-40DD-AFC4-6F175D3DCCD1}">
              <a14:hiddenFill xmlns:a14="http://schemas.microsoft.com/office/drawing/2010/main">
                <a:solidFill>
                  <a:srgbClr val="FFFFFF"/>
                </a:solidFill>
              </a14:hiddenFill>
            </a:ext>
          </a:extLst>
        </p:spPr>
      </p:pic>
      <p:pic>
        <p:nvPicPr>
          <p:cNvPr id="74758" name="Picture 6" descr="ransamp2direc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600" y="2736850"/>
            <a:ext cx="1160463" cy="957263"/>
          </a:xfrm>
          <a:prstGeom prst="rect">
            <a:avLst/>
          </a:prstGeom>
          <a:noFill/>
          <a:extLst>
            <a:ext uri="{909E8E84-426E-40DD-AFC4-6F175D3DCCD1}">
              <a14:hiddenFill xmlns:a14="http://schemas.microsoft.com/office/drawing/2010/main">
                <a:solidFill>
                  <a:srgbClr val="FFFFFF"/>
                </a:solidFill>
              </a14:hiddenFill>
            </a:ext>
          </a:extLst>
        </p:spPr>
      </p:pic>
      <p:pic>
        <p:nvPicPr>
          <p:cNvPr id="74759" name="Picture 7" descr="ransamp3direc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688" y="3822700"/>
            <a:ext cx="10287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74760" name="Picture 8" descr="ransamp4direc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6313" y="5026025"/>
            <a:ext cx="933450" cy="942975"/>
          </a:xfrm>
          <a:prstGeom prst="rect">
            <a:avLst/>
          </a:prstGeom>
          <a:noFill/>
          <a:extLst>
            <a:ext uri="{909E8E84-426E-40DD-AFC4-6F175D3DCCD1}">
              <a14:hiddenFill xmlns:a14="http://schemas.microsoft.com/office/drawing/2010/main">
                <a:solidFill>
                  <a:srgbClr val="FFFFFF"/>
                </a:solidFill>
              </a14:hiddenFill>
            </a:ext>
          </a:extLst>
        </p:spPr>
      </p:pic>
      <p:sp>
        <p:nvSpPr>
          <p:cNvPr id="74761" name="Line 9"/>
          <p:cNvSpPr>
            <a:spLocks noChangeShapeType="1"/>
          </p:cNvSpPr>
          <p:nvPr/>
        </p:nvSpPr>
        <p:spPr bwMode="auto">
          <a:xfrm>
            <a:off x="795338" y="1479550"/>
            <a:ext cx="7362825"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74762" name="Line 10"/>
          <p:cNvSpPr>
            <a:spLocks noChangeShapeType="1"/>
          </p:cNvSpPr>
          <p:nvPr/>
        </p:nvSpPr>
        <p:spPr bwMode="auto">
          <a:xfrm>
            <a:off x="842963" y="2670175"/>
            <a:ext cx="7362825"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74763" name="Line 11"/>
          <p:cNvSpPr>
            <a:spLocks noChangeShapeType="1"/>
          </p:cNvSpPr>
          <p:nvPr/>
        </p:nvSpPr>
        <p:spPr bwMode="auto">
          <a:xfrm>
            <a:off x="814388" y="3736975"/>
            <a:ext cx="7362825"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74764" name="Line 12"/>
          <p:cNvSpPr>
            <a:spLocks noChangeShapeType="1"/>
          </p:cNvSpPr>
          <p:nvPr/>
        </p:nvSpPr>
        <p:spPr bwMode="auto">
          <a:xfrm>
            <a:off x="804863" y="4946650"/>
            <a:ext cx="7362825"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74766" name="Text Box 14"/>
          <p:cNvSpPr txBox="1">
            <a:spLocks noChangeArrowheads="1"/>
          </p:cNvSpPr>
          <p:nvPr/>
        </p:nvSpPr>
        <p:spPr bwMode="auto">
          <a:xfrm>
            <a:off x="2489200" y="1100138"/>
            <a:ext cx="9027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solidFill>
                  <a:srgbClr val="000000"/>
                </a:solidFill>
              </a:rPr>
              <a:t>Volume</a:t>
            </a:r>
          </a:p>
        </p:txBody>
      </p:sp>
      <p:sp>
        <p:nvSpPr>
          <p:cNvPr id="74767" name="Text Box 15"/>
          <p:cNvSpPr txBox="1">
            <a:spLocks noChangeArrowheads="1"/>
          </p:cNvSpPr>
          <p:nvPr/>
        </p:nvSpPr>
        <p:spPr bwMode="auto">
          <a:xfrm>
            <a:off x="4168775" y="1065213"/>
            <a:ext cx="98719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solidFill>
                  <a:srgbClr val="000000"/>
                </a:solidFill>
              </a:rPr>
              <a:t>Distance</a:t>
            </a:r>
          </a:p>
        </p:txBody>
      </p:sp>
      <p:sp>
        <p:nvSpPr>
          <p:cNvPr id="74768" name="Text Box 16"/>
          <p:cNvSpPr txBox="1">
            <a:spLocks noChangeArrowheads="1"/>
          </p:cNvSpPr>
          <p:nvPr/>
        </p:nvSpPr>
        <p:spPr bwMode="auto">
          <a:xfrm>
            <a:off x="6253163" y="1033463"/>
            <a:ext cx="140775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solidFill>
                  <a:srgbClr val="000000"/>
                </a:solidFill>
              </a:rPr>
              <a:t> Connectivity</a:t>
            </a:r>
          </a:p>
        </p:txBody>
      </p:sp>
      <p:sp>
        <p:nvSpPr>
          <p:cNvPr id="74769" name="Line 17"/>
          <p:cNvSpPr>
            <a:spLocks noChangeShapeType="1"/>
          </p:cNvSpPr>
          <p:nvPr/>
        </p:nvSpPr>
        <p:spPr bwMode="auto">
          <a:xfrm rot="5400000" flipH="1">
            <a:off x="-231775" y="3500438"/>
            <a:ext cx="4900613" cy="39687"/>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74770" name="Line 18"/>
          <p:cNvSpPr>
            <a:spLocks noChangeShapeType="1"/>
          </p:cNvSpPr>
          <p:nvPr/>
        </p:nvSpPr>
        <p:spPr bwMode="auto">
          <a:xfrm rot="5400000" flipH="1">
            <a:off x="1373188" y="3586162"/>
            <a:ext cx="4978400" cy="2857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74771" name="Line 19"/>
          <p:cNvSpPr>
            <a:spLocks noChangeShapeType="1"/>
          </p:cNvSpPr>
          <p:nvPr/>
        </p:nvSpPr>
        <p:spPr bwMode="auto">
          <a:xfrm rot="5400000" flipH="1">
            <a:off x="3521075" y="3509963"/>
            <a:ext cx="4865688" cy="1746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74773" name="Text Box 21"/>
          <p:cNvSpPr txBox="1">
            <a:spLocks noChangeArrowheads="1"/>
          </p:cNvSpPr>
          <p:nvPr/>
        </p:nvSpPr>
        <p:spPr bwMode="auto">
          <a:xfrm>
            <a:off x="2227263" y="1641475"/>
            <a:ext cx="147617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solidFill>
                  <a:srgbClr val="000000"/>
                </a:solidFill>
              </a:rPr>
              <a:t>Nodes: 148</a:t>
            </a:r>
          </a:p>
          <a:p>
            <a:r>
              <a:rPr lang="en-US" sz="1200">
                <a:solidFill>
                  <a:srgbClr val="000000"/>
                </a:solidFill>
              </a:rPr>
              <a:t>Mean Deg: 6.16</a:t>
            </a:r>
          </a:p>
          <a:p>
            <a:r>
              <a:rPr lang="en-US" sz="1200">
                <a:solidFill>
                  <a:srgbClr val="000000"/>
                </a:solidFill>
              </a:rPr>
              <a:t>Density: 0.042</a:t>
            </a:r>
          </a:p>
          <a:p>
            <a:r>
              <a:rPr lang="en-US" sz="1200">
                <a:solidFill>
                  <a:srgbClr val="000000"/>
                </a:solidFill>
              </a:rPr>
              <a:t>Centralization: 0.187</a:t>
            </a:r>
          </a:p>
        </p:txBody>
      </p:sp>
      <p:sp>
        <p:nvSpPr>
          <p:cNvPr id="74774" name="Text Box 22"/>
          <p:cNvSpPr txBox="1">
            <a:spLocks noChangeArrowheads="1"/>
          </p:cNvSpPr>
          <p:nvPr/>
        </p:nvSpPr>
        <p:spPr bwMode="auto">
          <a:xfrm>
            <a:off x="2227263" y="2789238"/>
            <a:ext cx="147617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solidFill>
                  <a:srgbClr val="000000"/>
                </a:solidFill>
              </a:rPr>
              <a:t>Nodes: 80</a:t>
            </a:r>
          </a:p>
          <a:p>
            <a:r>
              <a:rPr lang="en-US" sz="1200">
                <a:solidFill>
                  <a:srgbClr val="000000"/>
                </a:solidFill>
              </a:rPr>
              <a:t>Mean Deg: 5.27</a:t>
            </a:r>
          </a:p>
          <a:p>
            <a:r>
              <a:rPr lang="en-US" sz="1200">
                <a:solidFill>
                  <a:srgbClr val="000000"/>
                </a:solidFill>
              </a:rPr>
              <a:t>Density: 0.067</a:t>
            </a:r>
          </a:p>
          <a:p>
            <a:r>
              <a:rPr lang="en-US" sz="1200">
                <a:solidFill>
                  <a:srgbClr val="000000"/>
                </a:solidFill>
              </a:rPr>
              <a:t>Centralization: 0.373</a:t>
            </a:r>
          </a:p>
        </p:txBody>
      </p:sp>
      <p:sp>
        <p:nvSpPr>
          <p:cNvPr id="74775" name="Text Box 23"/>
          <p:cNvSpPr txBox="1">
            <a:spLocks noChangeArrowheads="1"/>
          </p:cNvSpPr>
          <p:nvPr/>
        </p:nvSpPr>
        <p:spPr bwMode="auto">
          <a:xfrm>
            <a:off x="2227263" y="3937000"/>
            <a:ext cx="147617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solidFill>
                  <a:srgbClr val="000000"/>
                </a:solidFill>
              </a:rPr>
              <a:t>Nodes: 154</a:t>
            </a:r>
          </a:p>
          <a:p>
            <a:r>
              <a:rPr lang="en-US" sz="1200">
                <a:solidFill>
                  <a:srgbClr val="000000"/>
                </a:solidFill>
              </a:rPr>
              <a:t>Mean Deg: 3.71</a:t>
            </a:r>
          </a:p>
          <a:p>
            <a:r>
              <a:rPr lang="en-US" sz="1200">
                <a:solidFill>
                  <a:srgbClr val="000000"/>
                </a:solidFill>
              </a:rPr>
              <a:t>Density: 0.025</a:t>
            </a:r>
          </a:p>
          <a:p>
            <a:r>
              <a:rPr lang="en-US" sz="1200">
                <a:solidFill>
                  <a:srgbClr val="000000"/>
                </a:solidFill>
              </a:rPr>
              <a:t>Centralization: 0.147</a:t>
            </a:r>
          </a:p>
        </p:txBody>
      </p:sp>
      <p:sp>
        <p:nvSpPr>
          <p:cNvPr id="74776" name="Text Box 24"/>
          <p:cNvSpPr txBox="1">
            <a:spLocks noChangeArrowheads="1"/>
          </p:cNvSpPr>
          <p:nvPr/>
        </p:nvSpPr>
        <p:spPr bwMode="auto">
          <a:xfrm>
            <a:off x="2227263" y="5084763"/>
            <a:ext cx="147617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solidFill>
                  <a:srgbClr val="000000"/>
                </a:solidFill>
              </a:rPr>
              <a:t>Nodes: 128</a:t>
            </a:r>
          </a:p>
          <a:p>
            <a:r>
              <a:rPr lang="en-US" sz="1200">
                <a:solidFill>
                  <a:srgbClr val="000000"/>
                </a:solidFill>
              </a:rPr>
              <a:t>Mean Deg: 3.39</a:t>
            </a:r>
          </a:p>
          <a:p>
            <a:r>
              <a:rPr lang="en-US" sz="1200">
                <a:solidFill>
                  <a:srgbClr val="000000"/>
                </a:solidFill>
              </a:rPr>
              <a:t>Density: 0.027</a:t>
            </a:r>
          </a:p>
          <a:p>
            <a:r>
              <a:rPr lang="en-US" sz="1200">
                <a:solidFill>
                  <a:srgbClr val="000000"/>
                </a:solidFill>
              </a:rPr>
              <a:t>Centralization: 0.205</a:t>
            </a:r>
          </a:p>
        </p:txBody>
      </p:sp>
      <p:sp>
        <p:nvSpPr>
          <p:cNvPr id="74778" name="Text Box 26"/>
          <p:cNvSpPr txBox="1">
            <a:spLocks noChangeArrowheads="1"/>
          </p:cNvSpPr>
          <p:nvPr/>
        </p:nvSpPr>
        <p:spPr bwMode="auto">
          <a:xfrm>
            <a:off x="3922713" y="1703388"/>
            <a:ext cx="147617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solidFill>
                  <a:srgbClr val="000000"/>
                </a:solidFill>
              </a:rPr>
              <a:t>Mean: 3.59	</a:t>
            </a:r>
          </a:p>
          <a:p>
            <a:r>
              <a:rPr lang="en-US" sz="1200">
                <a:solidFill>
                  <a:srgbClr val="000000"/>
                </a:solidFill>
              </a:rPr>
              <a:t>Diameter: 5</a:t>
            </a:r>
          </a:p>
          <a:p>
            <a:r>
              <a:rPr lang="en-US" sz="1200">
                <a:solidFill>
                  <a:srgbClr val="000000"/>
                </a:solidFill>
              </a:rPr>
              <a:t>Centralization: 0.312</a:t>
            </a:r>
          </a:p>
        </p:txBody>
      </p:sp>
      <p:sp>
        <p:nvSpPr>
          <p:cNvPr id="74779" name="Text Box 27"/>
          <p:cNvSpPr txBox="1">
            <a:spLocks noChangeArrowheads="1"/>
          </p:cNvSpPr>
          <p:nvPr/>
        </p:nvSpPr>
        <p:spPr bwMode="auto">
          <a:xfrm>
            <a:off x="3836988" y="2789238"/>
            <a:ext cx="147617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solidFill>
                  <a:srgbClr val="000000"/>
                </a:solidFill>
              </a:rPr>
              <a:t>Mean: 3.02	</a:t>
            </a:r>
          </a:p>
          <a:p>
            <a:r>
              <a:rPr lang="en-US" sz="1200">
                <a:solidFill>
                  <a:srgbClr val="000000"/>
                </a:solidFill>
              </a:rPr>
              <a:t>Diameter:  5</a:t>
            </a:r>
          </a:p>
          <a:p>
            <a:r>
              <a:rPr lang="en-US" sz="1200">
                <a:solidFill>
                  <a:srgbClr val="000000"/>
                </a:solidFill>
              </a:rPr>
              <a:t>Centralization: 0.413</a:t>
            </a:r>
          </a:p>
        </p:txBody>
      </p:sp>
      <p:sp>
        <p:nvSpPr>
          <p:cNvPr id="74780" name="Text Box 28"/>
          <p:cNvSpPr txBox="1">
            <a:spLocks noChangeArrowheads="1"/>
          </p:cNvSpPr>
          <p:nvPr/>
        </p:nvSpPr>
        <p:spPr bwMode="auto">
          <a:xfrm>
            <a:off x="3865563" y="3989388"/>
            <a:ext cx="147617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solidFill>
                  <a:srgbClr val="000000"/>
                </a:solidFill>
              </a:rPr>
              <a:t>Mean:  4.99</a:t>
            </a:r>
          </a:p>
          <a:p>
            <a:r>
              <a:rPr lang="en-US" sz="1200">
                <a:solidFill>
                  <a:srgbClr val="000000"/>
                </a:solidFill>
              </a:rPr>
              <a:t>Diameter: 8</a:t>
            </a:r>
          </a:p>
          <a:p>
            <a:r>
              <a:rPr lang="en-US" sz="1200">
                <a:solidFill>
                  <a:srgbClr val="000000"/>
                </a:solidFill>
              </a:rPr>
              <a:t>Centralization: 0.259</a:t>
            </a:r>
          </a:p>
        </p:txBody>
      </p:sp>
      <p:sp>
        <p:nvSpPr>
          <p:cNvPr id="74781" name="Text Box 29"/>
          <p:cNvSpPr txBox="1">
            <a:spLocks noChangeArrowheads="1"/>
          </p:cNvSpPr>
          <p:nvPr/>
        </p:nvSpPr>
        <p:spPr bwMode="auto">
          <a:xfrm>
            <a:off x="3941763" y="5084763"/>
            <a:ext cx="147617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solidFill>
                  <a:srgbClr val="000000"/>
                </a:solidFill>
              </a:rPr>
              <a:t>Mean: 4.55</a:t>
            </a:r>
          </a:p>
          <a:p>
            <a:r>
              <a:rPr lang="en-US" sz="1200">
                <a:solidFill>
                  <a:srgbClr val="000000"/>
                </a:solidFill>
              </a:rPr>
              <a:t>Diameter: 6</a:t>
            </a:r>
          </a:p>
          <a:p>
            <a:r>
              <a:rPr lang="en-US" sz="1200">
                <a:solidFill>
                  <a:srgbClr val="000000"/>
                </a:solidFill>
              </a:rPr>
              <a:t>Centralization: 0.301</a:t>
            </a:r>
          </a:p>
        </p:txBody>
      </p:sp>
      <p:sp>
        <p:nvSpPr>
          <p:cNvPr id="74783" name="Text Box 31"/>
          <p:cNvSpPr txBox="1">
            <a:spLocks noChangeArrowheads="1"/>
          </p:cNvSpPr>
          <p:nvPr/>
        </p:nvSpPr>
        <p:spPr bwMode="auto">
          <a:xfrm>
            <a:off x="5951538" y="1808163"/>
            <a:ext cx="120969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solidFill>
                  <a:srgbClr val="000000"/>
                </a:solidFill>
              </a:rPr>
              <a:t>Largest BC: 0.51</a:t>
            </a:r>
          </a:p>
          <a:p>
            <a:r>
              <a:rPr lang="en-US" sz="1200">
                <a:solidFill>
                  <a:srgbClr val="000000"/>
                </a:solidFill>
              </a:rPr>
              <a:t>Pairwise K: 1.57 </a:t>
            </a:r>
          </a:p>
        </p:txBody>
      </p:sp>
      <p:sp>
        <p:nvSpPr>
          <p:cNvPr id="74784" name="Text Box 32"/>
          <p:cNvSpPr txBox="1">
            <a:spLocks noChangeArrowheads="1"/>
          </p:cNvSpPr>
          <p:nvPr/>
        </p:nvSpPr>
        <p:spPr bwMode="auto">
          <a:xfrm>
            <a:off x="5951538" y="3017838"/>
            <a:ext cx="11830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solidFill>
                  <a:srgbClr val="000000"/>
                </a:solidFill>
              </a:rPr>
              <a:t>Largest BC: 0.33</a:t>
            </a:r>
          </a:p>
          <a:p>
            <a:r>
              <a:rPr lang="en-US" sz="1200">
                <a:solidFill>
                  <a:srgbClr val="000000"/>
                </a:solidFill>
              </a:rPr>
              <a:t>Pairwise K: 1.34</a:t>
            </a:r>
          </a:p>
        </p:txBody>
      </p:sp>
      <p:sp>
        <p:nvSpPr>
          <p:cNvPr id="74785" name="Text Box 33"/>
          <p:cNvSpPr txBox="1">
            <a:spLocks noChangeArrowheads="1"/>
          </p:cNvSpPr>
          <p:nvPr/>
        </p:nvSpPr>
        <p:spPr bwMode="auto">
          <a:xfrm>
            <a:off x="5951538" y="4151313"/>
            <a:ext cx="11830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solidFill>
                  <a:srgbClr val="000000"/>
                </a:solidFill>
              </a:rPr>
              <a:t>Largest BC: 0.08</a:t>
            </a:r>
          </a:p>
          <a:p>
            <a:r>
              <a:rPr lang="en-US" sz="1200">
                <a:solidFill>
                  <a:srgbClr val="000000"/>
                </a:solidFill>
              </a:rPr>
              <a:t>Pairwise K: 1.07</a:t>
            </a:r>
          </a:p>
        </p:txBody>
      </p:sp>
      <p:sp>
        <p:nvSpPr>
          <p:cNvPr id="74786" name="Text Box 34"/>
          <p:cNvSpPr txBox="1">
            <a:spLocks noChangeArrowheads="1"/>
          </p:cNvSpPr>
          <p:nvPr/>
        </p:nvSpPr>
        <p:spPr bwMode="auto">
          <a:xfrm>
            <a:off x="5961063" y="5227638"/>
            <a:ext cx="117442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solidFill>
                  <a:srgbClr val="000000"/>
                </a:solidFill>
              </a:rPr>
              <a:t>Largest BC: </a:t>
            </a:r>
          </a:p>
          <a:p>
            <a:r>
              <a:rPr lang="en-US" sz="1200">
                <a:solidFill>
                  <a:srgbClr val="000000"/>
                </a:solidFill>
              </a:rPr>
              <a:t>Pairwise K: 1.06</a:t>
            </a:r>
          </a:p>
        </p:txBody>
      </p:sp>
      <p:sp>
        <p:nvSpPr>
          <p:cNvPr id="2" name="TextBox 1"/>
          <p:cNvSpPr txBox="1"/>
          <p:nvPr/>
        </p:nvSpPr>
        <p:spPr>
          <a:xfrm>
            <a:off x="2921330" y="6151418"/>
            <a:ext cx="3201133" cy="369332"/>
          </a:xfrm>
          <a:prstGeom prst="rect">
            <a:avLst/>
          </a:prstGeom>
          <a:noFill/>
        </p:spPr>
        <p:txBody>
          <a:bodyPr wrap="none" rtlCol="0">
            <a:spAutoFit/>
          </a:bodyPr>
          <a:lstStyle/>
          <a:p>
            <a:r>
              <a:rPr lang="en-US" dirty="0" smtClean="0"/>
              <a:t>Exemplar independent variables</a:t>
            </a:r>
            <a:endParaRPr lang="en-US" dirty="0"/>
          </a:p>
        </p:txBody>
      </p:sp>
      <p:sp>
        <p:nvSpPr>
          <p:cNvPr id="4" name="TextBox 3"/>
          <p:cNvSpPr txBox="1"/>
          <p:nvPr/>
        </p:nvSpPr>
        <p:spPr>
          <a:xfrm rot="16200000">
            <a:off x="-366492" y="2434442"/>
            <a:ext cx="1768433" cy="369332"/>
          </a:xfrm>
          <a:prstGeom prst="rect">
            <a:avLst/>
          </a:prstGeom>
          <a:solidFill>
            <a:srgbClr val="FFFFFF"/>
          </a:solidFill>
        </p:spPr>
        <p:txBody>
          <a:bodyPr wrap="none" rtlCol="0">
            <a:spAutoFit/>
          </a:bodyPr>
          <a:lstStyle/>
          <a:p>
            <a:r>
              <a:rPr lang="en-US" sz="1800" dirty="0" smtClean="0">
                <a:solidFill>
                  <a:srgbClr val="000000"/>
                </a:solidFill>
              </a:rPr>
              <a:t>“High Cohesive”</a:t>
            </a:r>
            <a:endParaRPr lang="en-US" sz="1800" dirty="0">
              <a:solidFill>
                <a:srgbClr val="000000"/>
              </a:solidFill>
            </a:endParaRPr>
          </a:p>
        </p:txBody>
      </p:sp>
      <p:sp>
        <p:nvSpPr>
          <p:cNvPr id="36" name="TextBox 35"/>
          <p:cNvSpPr txBox="1"/>
          <p:nvPr/>
        </p:nvSpPr>
        <p:spPr>
          <a:xfrm rot="16200000">
            <a:off x="-371325" y="4748151"/>
            <a:ext cx="1729961" cy="369332"/>
          </a:xfrm>
          <a:prstGeom prst="rect">
            <a:avLst/>
          </a:prstGeom>
          <a:solidFill>
            <a:srgbClr val="FFFFFF"/>
          </a:solidFill>
        </p:spPr>
        <p:txBody>
          <a:bodyPr wrap="none" rtlCol="0">
            <a:spAutoFit/>
          </a:bodyPr>
          <a:lstStyle/>
          <a:p>
            <a:r>
              <a:rPr lang="en-US" sz="1800" dirty="0" smtClean="0">
                <a:solidFill>
                  <a:srgbClr val="000000"/>
                </a:solidFill>
              </a:rPr>
              <a:t>“Low Cohesive”</a:t>
            </a:r>
            <a:endParaRPr lang="en-US" sz="1800" dirty="0">
              <a:solidFill>
                <a:srgbClr val="000000"/>
              </a:solidFill>
            </a:endParaRPr>
          </a:p>
        </p:txBody>
      </p:sp>
      <p:sp>
        <p:nvSpPr>
          <p:cNvPr id="33" name="Text Box 4"/>
          <p:cNvSpPr txBox="1">
            <a:spLocks noChangeArrowheads="1"/>
          </p:cNvSpPr>
          <p:nvPr/>
        </p:nvSpPr>
        <p:spPr bwMode="auto">
          <a:xfrm>
            <a:off x="101233" y="27318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Structural Moderators of Timing Effects</a:t>
            </a:r>
            <a:endParaRPr lang="en-US" altLang="en-US" sz="2000" i="1" dirty="0"/>
          </a:p>
        </p:txBody>
      </p:sp>
    </p:spTree>
    <p:extLst>
      <p:ext uri="{BB962C8B-B14F-4D97-AF65-F5344CB8AC3E}">
        <p14:creationId xmlns:p14="http://schemas.microsoft.com/office/powerpoint/2010/main" val="310674764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74" name="Picture 30" descr="Scatte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6700" y="779463"/>
            <a:ext cx="6499225" cy="5834062"/>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4"/>
          <p:cNvSpPr txBox="1">
            <a:spLocks noChangeArrowheads="1"/>
          </p:cNvSpPr>
          <p:nvPr/>
        </p:nvSpPr>
        <p:spPr bwMode="auto">
          <a:xfrm>
            <a:off x="101233" y="27318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Structural Moderators of Timing Effects</a:t>
            </a:r>
            <a:endParaRPr lang="en-US" altLang="en-US" sz="2000" i="1" dirty="0"/>
          </a:p>
        </p:txBody>
      </p:sp>
    </p:spTree>
    <p:extLst>
      <p:ext uri="{BB962C8B-B14F-4D97-AF65-F5344CB8AC3E}">
        <p14:creationId xmlns:p14="http://schemas.microsoft.com/office/powerpoint/2010/main" val="6298754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697038" y="869950"/>
            <a:ext cx="5953125" cy="5343525"/>
            <a:chOff x="1697038" y="869950"/>
            <a:chExt cx="5953125" cy="5343525"/>
          </a:xfrm>
        </p:grpSpPr>
        <p:pic>
          <p:nvPicPr>
            <p:cNvPr id="89091" name="Picture 3" descr="scatter_just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7038" y="869950"/>
              <a:ext cx="5953125" cy="53435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893446" y="5260769"/>
              <a:ext cx="1656287" cy="369332"/>
            </a:xfrm>
            <a:prstGeom prst="rect">
              <a:avLst/>
            </a:prstGeom>
            <a:solidFill>
              <a:srgbClr val="FFFFFF"/>
            </a:solidFill>
          </p:spPr>
          <p:txBody>
            <a:bodyPr wrap="none" rtlCol="0">
              <a:spAutoFit/>
            </a:bodyPr>
            <a:lstStyle/>
            <a:p>
              <a:r>
                <a:rPr lang="en-US" dirty="0" smtClean="0">
                  <a:solidFill>
                    <a:srgbClr val="000000"/>
                  </a:solidFill>
                </a:rPr>
                <a:t>“Low Cohesive”</a:t>
              </a:r>
              <a:endParaRPr lang="en-US" dirty="0">
                <a:solidFill>
                  <a:srgbClr val="000000"/>
                </a:solidFill>
              </a:endParaRPr>
            </a:p>
          </p:txBody>
        </p:sp>
      </p:grpSp>
      <p:sp>
        <p:nvSpPr>
          <p:cNvPr id="6" name="Text Box 4"/>
          <p:cNvSpPr txBox="1">
            <a:spLocks noChangeArrowheads="1"/>
          </p:cNvSpPr>
          <p:nvPr/>
        </p:nvSpPr>
        <p:spPr bwMode="auto">
          <a:xfrm>
            <a:off x="101233" y="27318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Structural Moderators of Timing Effects</a:t>
            </a:r>
            <a:endParaRPr lang="en-US" altLang="en-US" sz="2000" i="1" dirty="0"/>
          </a:p>
        </p:txBody>
      </p:sp>
    </p:spTree>
    <p:extLst>
      <p:ext uri="{BB962C8B-B14F-4D97-AF65-F5344CB8AC3E}">
        <p14:creationId xmlns:p14="http://schemas.microsoft.com/office/powerpoint/2010/main" val="361592463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20" name="Picture 4" descr="The SGPlot Proced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550" y="1003424"/>
            <a:ext cx="7449843" cy="558738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396344" y="6198918"/>
            <a:ext cx="3395610" cy="369332"/>
          </a:xfrm>
          <a:prstGeom prst="rect">
            <a:avLst/>
          </a:prstGeom>
          <a:solidFill>
            <a:srgbClr val="FFFFFF"/>
          </a:solidFill>
        </p:spPr>
        <p:txBody>
          <a:bodyPr wrap="none" rtlCol="0">
            <a:spAutoFit/>
          </a:bodyPr>
          <a:lstStyle/>
          <a:p>
            <a:r>
              <a:rPr lang="en-US" dirty="0" smtClean="0">
                <a:solidFill>
                  <a:srgbClr val="000000"/>
                </a:solidFill>
              </a:rPr>
              <a:t>Proportion of relations concurrent</a:t>
            </a:r>
            <a:endParaRPr lang="en-US" dirty="0">
              <a:solidFill>
                <a:srgbClr val="000000"/>
              </a:solidFill>
            </a:endParaRPr>
          </a:p>
        </p:txBody>
      </p:sp>
      <p:sp>
        <p:nvSpPr>
          <p:cNvPr id="8" name="TextBox 7"/>
          <p:cNvSpPr txBox="1"/>
          <p:nvPr/>
        </p:nvSpPr>
        <p:spPr>
          <a:xfrm rot="16200000">
            <a:off x="-357465" y="3513115"/>
            <a:ext cx="3275320" cy="369332"/>
          </a:xfrm>
          <a:prstGeom prst="rect">
            <a:avLst/>
          </a:prstGeom>
          <a:solidFill>
            <a:srgbClr val="FFFFFF"/>
          </a:solidFill>
        </p:spPr>
        <p:txBody>
          <a:bodyPr wrap="none" rtlCol="0">
            <a:spAutoFit/>
          </a:bodyPr>
          <a:lstStyle/>
          <a:p>
            <a:r>
              <a:rPr lang="en-US" dirty="0" smtClean="0">
                <a:solidFill>
                  <a:srgbClr val="000000"/>
                </a:solidFill>
              </a:rPr>
              <a:t>Density of the Exposure Network</a:t>
            </a:r>
            <a:endParaRPr lang="en-US" dirty="0">
              <a:solidFill>
                <a:srgbClr val="000000"/>
              </a:solidFill>
            </a:endParaRPr>
          </a:p>
        </p:txBody>
      </p:sp>
      <p:sp>
        <p:nvSpPr>
          <p:cNvPr id="6" name="Text Box 4"/>
          <p:cNvSpPr txBox="1">
            <a:spLocks noChangeArrowheads="1"/>
          </p:cNvSpPr>
          <p:nvPr/>
        </p:nvSpPr>
        <p:spPr bwMode="auto">
          <a:xfrm>
            <a:off x="101233" y="27318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Structural Moderators of Timing Effects</a:t>
            </a:r>
            <a:endParaRPr lang="en-US" altLang="en-US" sz="2000" i="1" dirty="0"/>
          </a:p>
        </p:txBody>
      </p:sp>
    </p:spTree>
    <p:extLst>
      <p:ext uri="{BB962C8B-B14F-4D97-AF65-F5344CB8AC3E}">
        <p14:creationId xmlns:p14="http://schemas.microsoft.com/office/powerpoint/2010/main" val="11450337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346" y="3161482"/>
            <a:ext cx="3639125" cy="310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 Box 4"/>
          <p:cNvSpPr txBox="1">
            <a:spLocks noChangeArrowheads="1"/>
          </p:cNvSpPr>
          <p:nvPr/>
        </p:nvSpPr>
        <p:spPr bwMode="auto">
          <a:xfrm>
            <a:off x="250825" y="290513"/>
            <a:ext cx="511710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Basics – might even help understand the zombie apocalypse</a:t>
            </a:r>
            <a:endParaRPr lang="en-US" altLang="en-US" sz="2000" i="1" dirty="0"/>
          </a:p>
        </p:txBody>
      </p:sp>
      <p:pic>
        <p:nvPicPr>
          <p:cNvPr id="1689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6533" y="1588654"/>
            <a:ext cx="1979940" cy="1111841"/>
          </a:xfrm>
          <a:prstGeom prst="rect">
            <a:avLst/>
          </a:prstGeom>
          <a:noFill/>
          <a:ln w="31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6896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7098" y="1207965"/>
            <a:ext cx="2462211" cy="1886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896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8772" y="3171308"/>
            <a:ext cx="3621664" cy="31475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0" y="6581001"/>
            <a:ext cx="4572000" cy="276999"/>
          </a:xfrm>
          <a:prstGeom prst="rect">
            <a:avLst/>
          </a:prstGeom>
        </p:spPr>
        <p:txBody>
          <a:bodyPr>
            <a:spAutoFit/>
          </a:bodyPr>
          <a:lstStyle/>
          <a:p>
            <a:r>
              <a:rPr lang="en-US" sz="1200" dirty="0">
                <a:hlinkClick r:id="rId6"/>
              </a:rPr>
              <a:t>http://</a:t>
            </a:r>
            <a:r>
              <a:rPr lang="en-US" sz="1200" dirty="0" smtClean="0">
                <a:hlinkClick r:id="rId6"/>
              </a:rPr>
              <a:t>loe.org/images/content/091023/Zombie%20Publication.pdf</a:t>
            </a:r>
            <a:r>
              <a:rPr lang="en-US" sz="1200" dirty="0" smtClean="0"/>
              <a:t> </a:t>
            </a:r>
            <a:endParaRPr lang="en-US" sz="1200" dirty="0"/>
          </a:p>
        </p:txBody>
      </p:sp>
    </p:spTree>
    <p:extLst>
      <p:ext uri="{BB962C8B-B14F-4D97-AF65-F5344CB8AC3E}">
        <p14:creationId xmlns:p14="http://schemas.microsoft.com/office/powerpoint/2010/main" val="35045693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32073" y="997527"/>
            <a:ext cx="1638795" cy="1323439"/>
          </a:xfrm>
          <a:prstGeom prst="rect">
            <a:avLst/>
          </a:prstGeom>
          <a:noFill/>
        </p:spPr>
        <p:txBody>
          <a:bodyPr wrap="square" rtlCol="0">
            <a:spAutoFit/>
          </a:bodyPr>
          <a:lstStyle/>
          <a:p>
            <a:r>
              <a:rPr lang="en-US" sz="1600" dirty="0" smtClean="0"/>
              <a:t>Colors=different nets</a:t>
            </a:r>
          </a:p>
          <a:p>
            <a:endParaRPr lang="en-US" sz="1600" dirty="0"/>
          </a:p>
          <a:p>
            <a:r>
              <a:rPr lang="en-US" sz="1600" dirty="0" smtClean="0"/>
              <a:t>Panels=cohesion level</a:t>
            </a:r>
            <a:endParaRPr lang="en-US" sz="1600" dirty="0"/>
          </a:p>
        </p:txBody>
      </p:sp>
      <p:pic>
        <p:nvPicPr>
          <p:cNvPr id="17412" name="Picture 4" descr="The SGPanel Proced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904" y="888795"/>
            <a:ext cx="6133523" cy="574163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016344" y="6317668"/>
            <a:ext cx="2682529" cy="307777"/>
          </a:xfrm>
          <a:prstGeom prst="rect">
            <a:avLst/>
          </a:prstGeom>
          <a:solidFill>
            <a:srgbClr val="FFFFFF"/>
          </a:solidFill>
        </p:spPr>
        <p:txBody>
          <a:bodyPr wrap="none" rtlCol="0">
            <a:spAutoFit/>
          </a:bodyPr>
          <a:lstStyle/>
          <a:p>
            <a:r>
              <a:rPr lang="en-US" sz="1400" dirty="0" smtClean="0">
                <a:solidFill>
                  <a:srgbClr val="000000"/>
                </a:solidFill>
              </a:rPr>
              <a:t>Proportion of relations concurrent</a:t>
            </a:r>
            <a:endParaRPr lang="en-US" sz="1400" dirty="0">
              <a:solidFill>
                <a:srgbClr val="000000"/>
              </a:solidFill>
            </a:endParaRPr>
          </a:p>
        </p:txBody>
      </p:sp>
      <p:sp>
        <p:nvSpPr>
          <p:cNvPr id="9" name="TextBox 8"/>
          <p:cNvSpPr txBox="1"/>
          <p:nvPr/>
        </p:nvSpPr>
        <p:spPr>
          <a:xfrm rot="16200000">
            <a:off x="-98221" y="3543892"/>
            <a:ext cx="2590581" cy="307777"/>
          </a:xfrm>
          <a:prstGeom prst="rect">
            <a:avLst/>
          </a:prstGeom>
          <a:solidFill>
            <a:srgbClr val="FFFFFF"/>
          </a:solidFill>
        </p:spPr>
        <p:txBody>
          <a:bodyPr wrap="none" rtlCol="0">
            <a:spAutoFit/>
          </a:bodyPr>
          <a:lstStyle/>
          <a:p>
            <a:r>
              <a:rPr lang="en-US" sz="1400" dirty="0" smtClean="0">
                <a:solidFill>
                  <a:srgbClr val="000000"/>
                </a:solidFill>
              </a:rPr>
              <a:t>Density of the Exposure Network</a:t>
            </a:r>
            <a:endParaRPr lang="en-US" sz="1400" dirty="0">
              <a:solidFill>
                <a:srgbClr val="000000"/>
              </a:solidFill>
            </a:endParaRPr>
          </a:p>
        </p:txBody>
      </p:sp>
      <p:sp>
        <p:nvSpPr>
          <p:cNvPr id="7" name="Text Box 4"/>
          <p:cNvSpPr txBox="1">
            <a:spLocks noChangeArrowheads="1"/>
          </p:cNvSpPr>
          <p:nvPr/>
        </p:nvSpPr>
        <p:spPr bwMode="auto">
          <a:xfrm>
            <a:off x="101233" y="27318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Structural Moderators of Timing Effects</a:t>
            </a:r>
            <a:endParaRPr lang="en-US" altLang="en-US" sz="2000" i="1" dirty="0"/>
          </a:p>
        </p:txBody>
      </p:sp>
    </p:spTree>
    <p:extLst>
      <p:ext uri="{BB962C8B-B14F-4D97-AF65-F5344CB8AC3E}">
        <p14:creationId xmlns:p14="http://schemas.microsoft.com/office/powerpoint/2010/main" val="9188885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381" y="1020035"/>
            <a:ext cx="6954982" cy="5292507"/>
          </a:xfrm>
          <a:prstGeom prst="rect">
            <a:avLst/>
          </a:prstGeom>
        </p:spPr>
      </p:pic>
      <p:sp>
        <p:nvSpPr>
          <p:cNvPr id="6" name="Text Box 4"/>
          <p:cNvSpPr txBox="1">
            <a:spLocks noChangeArrowheads="1"/>
          </p:cNvSpPr>
          <p:nvPr/>
        </p:nvSpPr>
        <p:spPr bwMode="auto">
          <a:xfrm>
            <a:off x="101233" y="27318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Structural Moderators of Timing Effects</a:t>
            </a:r>
            <a:endParaRPr lang="en-US" altLang="en-US" sz="2000" i="1" dirty="0"/>
          </a:p>
        </p:txBody>
      </p:sp>
    </p:spTree>
    <p:extLst>
      <p:ext uri="{BB962C8B-B14F-4D97-AF65-F5344CB8AC3E}">
        <p14:creationId xmlns:p14="http://schemas.microsoft.com/office/powerpoint/2010/main" val="3002079638"/>
      </p:ext>
    </p:extLst>
  </p:cSld>
  <p:clrMapOvr>
    <a:masterClrMapping/>
  </p:clrMapOvr>
  <mc:AlternateContent xmlns:mc="http://schemas.openxmlformats.org/markup-compatibility/2006" xmlns:p14="http://schemas.microsoft.com/office/powerpoint/2010/main">
    <mc:Choice Requires="p14">
      <p:transition spd="slow" p14:dur="2000" advTm="29271"/>
    </mc:Choice>
    <mc:Fallback xmlns="">
      <p:transition spd="slow" advTm="29271"/>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0644" y="1151906"/>
            <a:ext cx="7998513" cy="3416320"/>
          </a:xfrm>
          <a:prstGeom prst="rect">
            <a:avLst/>
          </a:prstGeom>
          <a:noFill/>
        </p:spPr>
        <p:txBody>
          <a:bodyPr wrap="square" rtlCol="0">
            <a:spAutoFit/>
          </a:bodyPr>
          <a:lstStyle/>
          <a:p>
            <a:pPr marL="342900" indent="-342900">
              <a:buAutoNum type="arabicPeriod"/>
            </a:pPr>
            <a:r>
              <a:rPr lang="en-US" dirty="0" smtClean="0"/>
              <a:t>Concurrency has a necessarily positive effect on potential diffusion exposure </a:t>
            </a:r>
          </a:p>
          <a:p>
            <a:pPr marL="800100" lvl="1" indent="-342900">
              <a:buAutoNum type="arabicPeriod"/>
            </a:pPr>
            <a:r>
              <a:rPr lang="en-US" dirty="0" smtClean="0"/>
              <a:t>This implies that we should see greater transmission given greater concurrency</a:t>
            </a:r>
          </a:p>
          <a:p>
            <a:pPr marL="800100" lvl="1" indent="-342900">
              <a:buAutoNum type="arabicPeriod"/>
            </a:pPr>
            <a:r>
              <a:rPr lang="en-US" dirty="0" smtClean="0"/>
              <a:t>This works by creating “multiple routes” in the exposure path structure</a:t>
            </a:r>
          </a:p>
          <a:p>
            <a:pPr marL="800100" lvl="1" indent="-342900">
              <a:buAutoNum type="arabicPeriod"/>
            </a:pPr>
            <a:endParaRPr lang="en-US" dirty="0" smtClean="0"/>
          </a:p>
          <a:p>
            <a:pPr marL="342900" indent="-342900">
              <a:buAutoNum type="arabicPeriod"/>
            </a:pPr>
            <a:r>
              <a:rPr lang="en-US" dirty="0" smtClean="0"/>
              <a:t>Structural cohesion captures multiple routes in the contact graph</a:t>
            </a:r>
          </a:p>
          <a:p>
            <a:pPr marL="800100" lvl="1" indent="-342900">
              <a:buAutoNum type="arabicPeriod"/>
            </a:pPr>
            <a:r>
              <a:rPr lang="en-US" dirty="0" smtClean="0"/>
              <a:t>Higher levels of cohesion increase exposure by directly increasing the underlying transmission substrate</a:t>
            </a:r>
          </a:p>
          <a:p>
            <a:pPr marL="800100" lvl="1" indent="-342900">
              <a:buAutoNum type="arabicPeriod"/>
            </a:pPr>
            <a:endParaRPr lang="en-US" dirty="0" smtClean="0"/>
          </a:p>
          <a:p>
            <a:pPr marL="342900" indent="-342900">
              <a:buAutoNum type="arabicPeriod"/>
            </a:pPr>
            <a:r>
              <a:rPr lang="en-US" dirty="0" smtClean="0"/>
              <a:t>There is a negative interaction between cohesion and concurrency: as cohesion increases, the relative returns to concurrency decrease.</a:t>
            </a:r>
          </a:p>
          <a:p>
            <a:pPr marL="800100" lvl="1" indent="-342900">
              <a:buAutoNum type="arabicPeriod"/>
            </a:pPr>
            <a:r>
              <a:rPr lang="en-US" dirty="0" smtClean="0"/>
              <a:t>But this comes at the cost of a higher base-level of exposure.</a:t>
            </a:r>
            <a:endParaRPr lang="en-US" dirty="0"/>
          </a:p>
        </p:txBody>
      </p:sp>
      <p:sp>
        <p:nvSpPr>
          <p:cNvPr id="4" name="Text Box 4"/>
          <p:cNvSpPr txBox="1">
            <a:spLocks noChangeArrowheads="1"/>
          </p:cNvSpPr>
          <p:nvPr/>
        </p:nvSpPr>
        <p:spPr bwMode="auto">
          <a:xfrm>
            <a:off x="101233" y="27318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Structural Moderators of Timing Effects</a:t>
            </a:r>
            <a:endParaRPr lang="en-US" altLang="en-US" sz="2000" i="1" dirty="0"/>
          </a:p>
        </p:txBody>
      </p:sp>
    </p:spTree>
    <p:extLst>
      <p:ext uri="{BB962C8B-B14F-4D97-AF65-F5344CB8AC3E}">
        <p14:creationId xmlns:p14="http://schemas.microsoft.com/office/powerpoint/2010/main" val="3445099094"/>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a:spLocks noChangeArrowheads="1"/>
          </p:cNvSpPr>
          <p:nvPr/>
        </p:nvSpPr>
        <p:spPr bwMode="auto">
          <a:xfrm>
            <a:off x="101233" y="273183"/>
            <a:ext cx="518270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Structural Transmission Dynamics: beyond disease diffusion</a:t>
            </a:r>
            <a:endParaRPr lang="en-US" altLang="en-US" sz="2000" i="1" dirty="0"/>
          </a:p>
        </p:txBody>
      </p:sp>
      <p:sp>
        <p:nvSpPr>
          <p:cNvPr id="2" name="TextBox 1"/>
          <p:cNvSpPr txBox="1"/>
          <p:nvPr/>
        </p:nvSpPr>
        <p:spPr>
          <a:xfrm>
            <a:off x="665017" y="1219200"/>
            <a:ext cx="2255746" cy="400110"/>
          </a:xfrm>
          <a:prstGeom prst="rect">
            <a:avLst/>
          </a:prstGeom>
          <a:noFill/>
        </p:spPr>
        <p:txBody>
          <a:bodyPr wrap="none" rtlCol="0">
            <a:spAutoFit/>
          </a:bodyPr>
          <a:lstStyle/>
          <a:p>
            <a:r>
              <a:rPr lang="en-US" dirty="0" smtClean="0"/>
              <a:t>Complex Contagion</a:t>
            </a:r>
            <a:endParaRPr lang="en-US" dirty="0"/>
          </a:p>
        </p:txBody>
      </p:sp>
      <p:sp>
        <p:nvSpPr>
          <p:cNvPr id="3" name="TextBox 2"/>
          <p:cNvSpPr txBox="1"/>
          <p:nvPr/>
        </p:nvSpPr>
        <p:spPr>
          <a:xfrm>
            <a:off x="997527" y="1717964"/>
            <a:ext cx="7148946" cy="4770537"/>
          </a:xfrm>
          <a:prstGeom prst="rect">
            <a:avLst/>
          </a:prstGeom>
          <a:noFill/>
        </p:spPr>
        <p:txBody>
          <a:bodyPr wrap="square" rtlCol="0">
            <a:spAutoFit/>
          </a:bodyPr>
          <a:lstStyle/>
          <a:p>
            <a:r>
              <a:rPr lang="en-US" sz="1600" dirty="0" smtClean="0"/>
              <a:t>Thus far we have focused on a “simple” dyadic diffusion parameter, </a:t>
            </a:r>
            <a:r>
              <a:rPr lang="en-US" sz="1600" dirty="0" err="1" smtClean="0"/>
              <a:t>pij</a:t>
            </a:r>
            <a:r>
              <a:rPr lang="en-US" sz="1600" dirty="0" smtClean="0"/>
              <a:t>, where the probability of passing/receiving the bit is purely dependent on discordant status of the </a:t>
            </a:r>
            <a:r>
              <a:rPr lang="en-US" sz="1600" u="sng" dirty="0" smtClean="0"/>
              <a:t>dyad, </a:t>
            </a:r>
            <a:r>
              <a:rPr lang="en-US" sz="1600" dirty="0" smtClean="0"/>
              <a:t>sometimes called the “independent cascade model” (), which suggests a monotonic relation between the number of times you are exposed through peers.  </a:t>
            </a:r>
          </a:p>
          <a:p>
            <a:endParaRPr lang="en-US" sz="1600" dirty="0"/>
          </a:p>
          <a:p>
            <a:r>
              <a:rPr lang="en-US" sz="1600" dirty="0" smtClean="0"/>
              <a:t>High exposure could be due to repeated interaction with one person or weak interaction with many, effectively equating:</a:t>
            </a:r>
          </a:p>
          <a:p>
            <a:endParaRPr lang="en-US" sz="1600" dirty="0"/>
          </a:p>
          <a:p>
            <a:endParaRPr lang="en-US" sz="1600" dirty="0" smtClean="0"/>
          </a:p>
          <a:p>
            <a:endParaRPr lang="en-US" sz="1600" dirty="0" smtClean="0"/>
          </a:p>
          <a:p>
            <a:endParaRPr lang="en-US" sz="1600" dirty="0"/>
          </a:p>
          <a:p>
            <a:endParaRPr lang="en-US" sz="1600" u="sng" dirty="0" smtClean="0"/>
          </a:p>
          <a:p>
            <a:endParaRPr lang="en-US" sz="1600" u="sng" dirty="0"/>
          </a:p>
          <a:p>
            <a:endParaRPr lang="en-US" sz="1600" u="sng" dirty="0" smtClean="0"/>
          </a:p>
          <a:p>
            <a:endParaRPr lang="en-US" sz="1600" u="sng" dirty="0"/>
          </a:p>
          <a:p>
            <a:r>
              <a:rPr lang="en-US" sz="1600" dirty="0" smtClean="0"/>
              <a:t>Alternative models exist.  Under “complex contagion” for example, the likelihood that I accept the bit that flows through the network depends on the proportion of my peers that have the bit.</a:t>
            </a:r>
          </a:p>
          <a:p>
            <a:endParaRPr lang="en-US" sz="1600" dirty="0"/>
          </a:p>
        </p:txBody>
      </p:sp>
      <p:pic>
        <p:nvPicPr>
          <p:cNvPr id="16179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8665" t="27580" r="43135" b="41233"/>
          <a:stretch/>
        </p:blipFill>
        <p:spPr bwMode="auto">
          <a:xfrm>
            <a:off x="2966682" y="3611990"/>
            <a:ext cx="2036864" cy="16496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0714842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101233" y="273183"/>
            <a:ext cx="518270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Structural Transmission Dynamics: beyond disease diffusion</a:t>
            </a:r>
            <a:endParaRPr lang="en-US" altLang="en-US" sz="2000" i="1" dirty="0"/>
          </a:p>
        </p:txBody>
      </p:sp>
      <p:sp>
        <p:nvSpPr>
          <p:cNvPr id="19" name="Oval 18"/>
          <p:cNvSpPr/>
          <p:nvPr/>
        </p:nvSpPr>
        <p:spPr>
          <a:xfrm>
            <a:off x="2318327" y="3084945"/>
            <a:ext cx="378690" cy="38792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20" name="Oval 19"/>
          <p:cNvSpPr/>
          <p:nvPr/>
        </p:nvSpPr>
        <p:spPr>
          <a:xfrm>
            <a:off x="2322945" y="3819236"/>
            <a:ext cx="378690" cy="38792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21" name="Oval 20"/>
          <p:cNvSpPr/>
          <p:nvPr/>
        </p:nvSpPr>
        <p:spPr>
          <a:xfrm>
            <a:off x="3144981" y="3542145"/>
            <a:ext cx="378690" cy="387928"/>
          </a:xfrm>
          <a:prstGeom prst="ellipse">
            <a:avLst/>
          </a:prstGeom>
          <a:solidFill>
            <a:srgbClr val="00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22" name="Oval 21"/>
          <p:cNvSpPr/>
          <p:nvPr/>
        </p:nvSpPr>
        <p:spPr>
          <a:xfrm>
            <a:off x="3191163" y="2960254"/>
            <a:ext cx="378690" cy="38792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23" name="Oval 22"/>
          <p:cNvSpPr/>
          <p:nvPr/>
        </p:nvSpPr>
        <p:spPr>
          <a:xfrm>
            <a:off x="4488872" y="3620654"/>
            <a:ext cx="378690" cy="387928"/>
          </a:xfrm>
          <a:prstGeom prst="ellipse">
            <a:avLst/>
          </a:prstGeom>
          <a:solidFill>
            <a:srgbClr val="57D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535054" y="3038763"/>
            <a:ext cx="378690" cy="387928"/>
          </a:xfrm>
          <a:prstGeom prst="ellipse">
            <a:avLst/>
          </a:prstGeom>
          <a:solidFill>
            <a:srgbClr val="57D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a:stCxn id="19" idx="5"/>
            <a:endCxn id="21" idx="1"/>
          </p:cNvCxnSpPr>
          <p:nvPr/>
        </p:nvCxnSpPr>
        <p:spPr>
          <a:xfrm>
            <a:off x="2641559" y="3416062"/>
            <a:ext cx="558880" cy="1828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9" idx="6"/>
            <a:endCxn id="22" idx="2"/>
          </p:cNvCxnSpPr>
          <p:nvPr/>
        </p:nvCxnSpPr>
        <p:spPr>
          <a:xfrm flipV="1">
            <a:off x="2697017" y="3154218"/>
            <a:ext cx="494146" cy="1246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9" idx="4"/>
            <a:endCxn id="20" idx="0"/>
          </p:cNvCxnSpPr>
          <p:nvPr/>
        </p:nvCxnSpPr>
        <p:spPr>
          <a:xfrm>
            <a:off x="2507672" y="3472873"/>
            <a:ext cx="4618" cy="3463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20" idx="6"/>
            <a:endCxn id="21" idx="3"/>
          </p:cNvCxnSpPr>
          <p:nvPr/>
        </p:nvCxnSpPr>
        <p:spPr>
          <a:xfrm flipV="1">
            <a:off x="2701635" y="3873262"/>
            <a:ext cx="498804" cy="1399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2" idx="4"/>
            <a:endCxn id="21" idx="0"/>
          </p:cNvCxnSpPr>
          <p:nvPr/>
        </p:nvCxnSpPr>
        <p:spPr>
          <a:xfrm flipH="1">
            <a:off x="3334326" y="3348182"/>
            <a:ext cx="46182" cy="1939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1" idx="6"/>
            <a:endCxn id="24" idx="2"/>
          </p:cNvCxnSpPr>
          <p:nvPr/>
        </p:nvCxnSpPr>
        <p:spPr>
          <a:xfrm flipV="1">
            <a:off x="3523671" y="3232727"/>
            <a:ext cx="1011383" cy="5033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1" idx="6"/>
            <a:endCxn id="23" idx="2"/>
          </p:cNvCxnSpPr>
          <p:nvPr/>
        </p:nvCxnSpPr>
        <p:spPr>
          <a:xfrm>
            <a:off x="3523671" y="3736109"/>
            <a:ext cx="965201" cy="785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24" idx="4"/>
            <a:endCxn id="23" idx="0"/>
          </p:cNvCxnSpPr>
          <p:nvPr/>
        </p:nvCxnSpPr>
        <p:spPr>
          <a:xfrm flipH="1">
            <a:off x="4678217" y="3426691"/>
            <a:ext cx="46182" cy="1939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507999" y="1006764"/>
            <a:ext cx="1845377" cy="338554"/>
          </a:xfrm>
          <a:prstGeom prst="rect">
            <a:avLst/>
          </a:prstGeom>
          <a:noFill/>
        </p:spPr>
        <p:txBody>
          <a:bodyPr wrap="none" rtlCol="0">
            <a:spAutoFit/>
          </a:bodyPr>
          <a:lstStyle/>
          <a:p>
            <a:r>
              <a:rPr lang="en-US" sz="1600" dirty="0" smtClean="0"/>
              <a:t>Complex Contagion</a:t>
            </a:r>
            <a:endParaRPr lang="en-US" sz="1600" dirty="0"/>
          </a:p>
        </p:txBody>
      </p:sp>
      <p:sp>
        <p:nvSpPr>
          <p:cNvPr id="42" name="TextBox 41"/>
          <p:cNvSpPr txBox="1"/>
          <p:nvPr/>
        </p:nvSpPr>
        <p:spPr>
          <a:xfrm>
            <a:off x="914401" y="1514764"/>
            <a:ext cx="7060676" cy="584775"/>
          </a:xfrm>
          <a:prstGeom prst="rect">
            <a:avLst/>
          </a:prstGeom>
          <a:noFill/>
        </p:spPr>
        <p:txBody>
          <a:bodyPr wrap="square" rtlCol="0">
            <a:spAutoFit/>
          </a:bodyPr>
          <a:lstStyle/>
          <a:p>
            <a:r>
              <a:rPr lang="en-US" sz="1600" dirty="0" smtClean="0"/>
              <a:t>Assume adoption requires </a:t>
            </a:r>
            <a:r>
              <a:rPr lang="en-US" sz="1600" i="1" dirty="0" smtClean="0"/>
              <a:t>k </a:t>
            </a:r>
            <a:r>
              <a:rPr lang="en-US" sz="1600" dirty="0" smtClean="0"/>
              <a:t>neighbors having adopted, then transmission can only occur within dense clusters:</a:t>
            </a:r>
            <a:endParaRPr lang="en-US" sz="1600" dirty="0"/>
          </a:p>
        </p:txBody>
      </p:sp>
    </p:spTree>
    <p:extLst>
      <p:ext uri="{BB962C8B-B14F-4D97-AF65-F5344CB8AC3E}">
        <p14:creationId xmlns:p14="http://schemas.microsoft.com/office/powerpoint/2010/main" val="29302711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101233" y="273183"/>
            <a:ext cx="518270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Structural Transmission Dynamics: beyond disease diffusion</a:t>
            </a:r>
            <a:endParaRPr lang="en-US" altLang="en-US" sz="2000" i="1" dirty="0"/>
          </a:p>
        </p:txBody>
      </p:sp>
      <p:sp>
        <p:nvSpPr>
          <p:cNvPr id="3" name="TextBox 2"/>
          <p:cNvSpPr txBox="1"/>
          <p:nvPr/>
        </p:nvSpPr>
        <p:spPr>
          <a:xfrm>
            <a:off x="507999" y="1006764"/>
            <a:ext cx="1845377" cy="338554"/>
          </a:xfrm>
          <a:prstGeom prst="rect">
            <a:avLst/>
          </a:prstGeom>
          <a:noFill/>
        </p:spPr>
        <p:txBody>
          <a:bodyPr wrap="none" rtlCol="0">
            <a:spAutoFit/>
          </a:bodyPr>
          <a:lstStyle/>
          <a:p>
            <a:r>
              <a:rPr lang="en-US" sz="1600" dirty="0" smtClean="0"/>
              <a:t>Complex Contagion</a:t>
            </a:r>
            <a:endParaRPr lang="en-US" sz="1600" dirty="0"/>
          </a:p>
        </p:txBody>
      </p:sp>
      <p:sp>
        <p:nvSpPr>
          <p:cNvPr id="4" name="TextBox 3"/>
          <p:cNvSpPr txBox="1"/>
          <p:nvPr/>
        </p:nvSpPr>
        <p:spPr>
          <a:xfrm>
            <a:off x="914401" y="1514764"/>
            <a:ext cx="7060676" cy="584775"/>
          </a:xfrm>
          <a:prstGeom prst="rect">
            <a:avLst/>
          </a:prstGeom>
          <a:noFill/>
        </p:spPr>
        <p:txBody>
          <a:bodyPr wrap="square" rtlCol="0">
            <a:spAutoFit/>
          </a:bodyPr>
          <a:lstStyle/>
          <a:p>
            <a:r>
              <a:rPr lang="en-US" sz="1600" dirty="0" smtClean="0"/>
              <a:t>Assume adoption requires </a:t>
            </a:r>
            <a:r>
              <a:rPr lang="en-US" sz="1600" i="1" dirty="0" smtClean="0"/>
              <a:t>k </a:t>
            </a:r>
            <a:r>
              <a:rPr lang="en-US" sz="1600" dirty="0" smtClean="0"/>
              <a:t>neighbors having adopted, then transmission can only occur within dense clusters:</a:t>
            </a:r>
            <a:endParaRPr lang="en-US" sz="16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9393" y="2247071"/>
            <a:ext cx="2511743" cy="1937385"/>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9294" y="4314157"/>
            <a:ext cx="2511743" cy="193738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9294" y="2247071"/>
            <a:ext cx="2511743" cy="193738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9393" y="4314157"/>
            <a:ext cx="2511743" cy="1937385"/>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37254" y="4314157"/>
            <a:ext cx="2511743" cy="1937385"/>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37254" y="2247071"/>
            <a:ext cx="2511743" cy="1937385"/>
          </a:xfrm>
          <a:prstGeom prst="rect">
            <a:avLst/>
          </a:prstGeom>
        </p:spPr>
      </p:pic>
      <p:sp>
        <p:nvSpPr>
          <p:cNvPr id="13" name="TextBox 12"/>
          <p:cNvSpPr txBox="1"/>
          <p:nvPr/>
        </p:nvSpPr>
        <p:spPr>
          <a:xfrm>
            <a:off x="320040" y="6336792"/>
            <a:ext cx="2917786" cy="276999"/>
          </a:xfrm>
          <a:prstGeom prst="rect">
            <a:avLst/>
          </a:prstGeom>
          <a:noFill/>
        </p:spPr>
        <p:txBody>
          <a:bodyPr wrap="none" rtlCol="0">
            <a:spAutoFit/>
          </a:bodyPr>
          <a:lstStyle/>
          <a:p>
            <a:r>
              <a:rPr lang="en-US" sz="1200" dirty="0" smtClean="0"/>
              <a:t>Assume </a:t>
            </a:r>
            <a:r>
              <a:rPr lang="en-US" sz="1200" dirty="0" err="1" smtClean="0"/>
              <a:t>pij</a:t>
            </a:r>
            <a:r>
              <a:rPr lang="en-US" sz="1200" dirty="0" smtClean="0"/>
              <a:t>=1, k=2, starting nodes in yellow</a:t>
            </a:r>
            <a:endParaRPr lang="en-US" sz="1200" dirty="0"/>
          </a:p>
        </p:txBody>
      </p:sp>
    </p:spTree>
    <p:extLst>
      <p:ext uri="{BB962C8B-B14F-4D97-AF65-F5344CB8AC3E}">
        <p14:creationId xmlns:p14="http://schemas.microsoft.com/office/powerpoint/2010/main" val="6863259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8" name="Picture 2" descr="Histogram for suminfect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4418" y="2121407"/>
            <a:ext cx="5589694" cy="4192271"/>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4"/>
          <p:cNvSpPr txBox="1">
            <a:spLocks noChangeArrowheads="1"/>
          </p:cNvSpPr>
          <p:nvPr/>
        </p:nvSpPr>
        <p:spPr bwMode="auto">
          <a:xfrm>
            <a:off x="101233" y="273183"/>
            <a:ext cx="518270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Structural Transmission Dynamics: beyond disease diffusion</a:t>
            </a:r>
            <a:endParaRPr lang="en-US" altLang="en-US" sz="2000" i="1" dirty="0"/>
          </a:p>
        </p:txBody>
      </p:sp>
      <p:sp>
        <p:nvSpPr>
          <p:cNvPr id="3" name="TextBox 2"/>
          <p:cNvSpPr txBox="1"/>
          <p:nvPr/>
        </p:nvSpPr>
        <p:spPr>
          <a:xfrm>
            <a:off x="507999" y="1006764"/>
            <a:ext cx="1845377" cy="338554"/>
          </a:xfrm>
          <a:prstGeom prst="rect">
            <a:avLst/>
          </a:prstGeom>
          <a:noFill/>
        </p:spPr>
        <p:txBody>
          <a:bodyPr wrap="none" rtlCol="0">
            <a:spAutoFit/>
          </a:bodyPr>
          <a:lstStyle/>
          <a:p>
            <a:r>
              <a:rPr lang="en-US" sz="1600" dirty="0" smtClean="0"/>
              <a:t>Complex Contagion</a:t>
            </a:r>
            <a:endParaRPr lang="en-US" sz="1600" dirty="0"/>
          </a:p>
        </p:txBody>
      </p:sp>
      <p:sp>
        <p:nvSpPr>
          <p:cNvPr id="4" name="TextBox 3"/>
          <p:cNvSpPr txBox="1"/>
          <p:nvPr/>
        </p:nvSpPr>
        <p:spPr>
          <a:xfrm>
            <a:off x="914401" y="1514764"/>
            <a:ext cx="7060676" cy="584775"/>
          </a:xfrm>
          <a:prstGeom prst="rect">
            <a:avLst/>
          </a:prstGeom>
          <a:noFill/>
        </p:spPr>
        <p:txBody>
          <a:bodyPr wrap="square" rtlCol="0">
            <a:spAutoFit/>
          </a:bodyPr>
          <a:lstStyle/>
          <a:p>
            <a:r>
              <a:rPr lang="en-US" sz="1600" dirty="0" smtClean="0"/>
              <a:t>Assume adoption requires </a:t>
            </a:r>
            <a:r>
              <a:rPr lang="en-US" sz="1600" i="1" dirty="0" smtClean="0"/>
              <a:t>k </a:t>
            </a:r>
            <a:r>
              <a:rPr lang="en-US" sz="1600" dirty="0" smtClean="0"/>
              <a:t>neighbors having adopted, then transmission can only occur within dense clusters:</a:t>
            </a:r>
            <a:endParaRPr lang="en-US" sz="16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8538" y="2468880"/>
            <a:ext cx="2049494" cy="1580838"/>
          </a:xfrm>
          <a:prstGeom prst="rect">
            <a:avLst/>
          </a:prstGeom>
        </p:spPr>
      </p:pic>
      <p:sp>
        <p:nvSpPr>
          <p:cNvPr id="9" name="TextBox 8"/>
          <p:cNvSpPr txBox="1"/>
          <p:nvPr/>
        </p:nvSpPr>
        <p:spPr>
          <a:xfrm>
            <a:off x="182880" y="6446520"/>
            <a:ext cx="6976077" cy="338554"/>
          </a:xfrm>
          <a:prstGeom prst="rect">
            <a:avLst/>
          </a:prstGeom>
          <a:noFill/>
        </p:spPr>
        <p:txBody>
          <a:bodyPr wrap="none" rtlCol="0">
            <a:spAutoFit/>
          </a:bodyPr>
          <a:lstStyle/>
          <a:p>
            <a:r>
              <a:rPr lang="en-US" sz="1600" dirty="0" smtClean="0"/>
              <a:t>For this network under weak complex diffusion (k=2), the maximum risk size is 8.</a:t>
            </a:r>
            <a:endParaRPr lang="en-US" sz="1600" dirty="0"/>
          </a:p>
        </p:txBody>
      </p:sp>
    </p:spTree>
    <p:extLst>
      <p:ext uri="{BB962C8B-B14F-4D97-AF65-F5344CB8AC3E}">
        <p14:creationId xmlns:p14="http://schemas.microsoft.com/office/powerpoint/2010/main" val="14177507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101233" y="273183"/>
            <a:ext cx="518270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Structural Transmission Dynamics: beyond disease diffusion</a:t>
            </a:r>
            <a:endParaRPr lang="en-US" altLang="en-US" sz="2000" i="1" dirty="0"/>
          </a:p>
        </p:txBody>
      </p:sp>
      <p:sp>
        <p:nvSpPr>
          <p:cNvPr id="3" name="TextBox 2"/>
          <p:cNvSpPr txBox="1"/>
          <p:nvPr/>
        </p:nvSpPr>
        <p:spPr>
          <a:xfrm>
            <a:off x="507999" y="1006764"/>
            <a:ext cx="1845377" cy="338554"/>
          </a:xfrm>
          <a:prstGeom prst="rect">
            <a:avLst/>
          </a:prstGeom>
          <a:noFill/>
        </p:spPr>
        <p:txBody>
          <a:bodyPr wrap="none" rtlCol="0">
            <a:spAutoFit/>
          </a:bodyPr>
          <a:lstStyle/>
          <a:p>
            <a:r>
              <a:rPr lang="en-US" sz="1600" dirty="0" smtClean="0"/>
              <a:t>Complex Contagion</a:t>
            </a:r>
            <a:endParaRPr lang="en-US" sz="1600" dirty="0"/>
          </a:p>
        </p:txBody>
      </p:sp>
      <p:sp>
        <p:nvSpPr>
          <p:cNvPr id="4" name="TextBox 3"/>
          <p:cNvSpPr txBox="1"/>
          <p:nvPr/>
        </p:nvSpPr>
        <p:spPr>
          <a:xfrm>
            <a:off x="914401" y="1514764"/>
            <a:ext cx="7060676" cy="584775"/>
          </a:xfrm>
          <a:prstGeom prst="rect">
            <a:avLst/>
          </a:prstGeom>
          <a:noFill/>
        </p:spPr>
        <p:txBody>
          <a:bodyPr wrap="square" rtlCol="0">
            <a:spAutoFit/>
          </a:bodyPr>
          <a:lstStyle/>
          <a:p>
            <a:r>
              <a:rPr lang="en-US" sz="1600" dirty="0" smtClean="0"/>
              <a:t>Assume adoption requires </a:t>
            </a:r>
            <a:r>
              <a:rPr lang="en-US" sz="1600" i="1" dirty="0" smtClean="0"/>
              <a:t>k </a:t>
            </a:r>
            <a:r>
              <a:rPr lang="en-US" sz="1600" dirty="0" smtClean="0"/>
              <a:t>neighbors having adopted, then transmission can only occur within dense clusters:</a:t>
            </a:r>
            <a:endParaRPr lang="en-US" sz="1600" dirty="0"/>
          </a:p>
        </p:txBody>
      </p:sp>
      <p:sp>
        <p:nvSpPr>
          <p:cNvPr id="9" name="TextBox 8"/>
          <p:cNvSpPr txBox="1"/>
          <p:nvPr/>
        </p:nvSpPr>
        <p:spPr>
          <a:xfrm>
            <a:off x="182880" y="6446520"/>
            <a:ext cx="7918643" cy="338554"/>
          </a:xfrm>
          <a:prstGeom prst="rect">
            <a:avLst/>
          </a:prstGeom>
          <a:noFill/>
        </p:spPr>
        <p:txBody>
          <a:bodyPr wrap="none" rtlCol="0">
            <a:spAutoFit/>
          </a:bodyPr>
          <a:lstStyle/>
          <a:p>
            <a:r>
              <a:rPr lang="en-US" sz="1600" dirty="0" smtClean="0"/>
              <a:t>For this network under weak complex diffusion (k=2), the maximum risk size is reaches 98%.</a:t>
            </a:r>
            <a:endParaRPr lang="en-US" sz="1600" dirty="0"/>
          </a:p>
        </p:txBody>
      </p:sp>
      <p:pic>
        <p:nvPicPr>
          <p:cNvPr id="1658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056" t="8869" r="8704" b="10261"/>
          <a:stretch/>
        </p:blipFill>
        <p:spPr bwMode="auto">
          <a:xfrm>
            <a:off x="1554480" y="2103120"/>
            <a:ext cx="5486400" cy="42308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536192" y="2103120"/>
            <a:ext cx="1832102" cy="600908"/>
          </a:xfrm>
          <a:prstGeom prst="rect">
            <a:avLst/>
          </a:prstGeom>
          <a:noFill/>
        </p:spPr>
        <p:txBody>
          <a:bodyPr wrap="square" rtlCol="0">
            <a:spAutoFit/>
          </a:bodyPr>
          <a:lstStyle/>
          <a:p>
            <a:r>
              <a:rPr lang="en-US" sz="1600" dirty="0" smtClean="0"/>
              <a:t>One of the Prosper schools:</a:t>
            </a:r>
            <a:endParaRPr lang="en-US" sz="1600" dirty="0"/>
          </a:p>
        </p:txBody>
      </p:sp>
      <p:sp>
        <p:nvSpPr>
          <p:cNvPr id="7" name="TextBox 6"/>
          <p:cNvSpPr txBox="1"/>
          <p:nvPr/>
        </p:nvSpPr>
        <p:spPr>
          <a:xfrm>
            <a:off x="6519672" y="2103120"/>
            <a:ext cx="522900" cy="307777"/>
          </a:xfrm>
          <a:prstGeom prst="rect">
            <a:avLst/>
          </a:prstGeom>
          <a:noFill/>
        </p:spPr>
        <p:txBody>
          <a:bodyPr wrap="none" rtlCol="0">
            <a:spAutoFit/>
          </a:bodyPr>
          <a:lstStyle/>
          <a:p>
            <a:r>
              <a:rPr lang="en-US" sz="1400" dirty="0"/>
              <a:t>S</a:t>
            </a:r>
            <a:r>
              <a:rPr lang="en-US" sz="1400" dirty="0" smtClean="0"/>
              <a:t>tart</a:t>
            </a:r>
            <a:endParaRPr lang="en-US" sz="1400" dirty="0"/>
          </a:p>
        </p:txBody>
      </p:sp>
      <p:cxnSp>
        <p:nvCxnSpPr>
          <p:cNvPr id="10" name="Straight Arrow Connector 9"/>
          <p:cNvCxnSpPr>
            <a:stCxn id="7" idx="1"/>
          </p:cNvCxnSpPr>
          <p:nvPr/>
        </p:nvCxnSpPr>
        <p:spPr>
          <a:xfrm flipH="1">
            <a:off x="6071616" y="2257009"/>
            <a:ext cx="448056" cy="6556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rot="1451406">
            <a:off x="5303519" y="2167127"/>
            <a:ext cx="777240" cy="256032"/>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0862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101233" y="273183"/>
            <a:ext cx="518270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Structural Transmission Dynamics: beyond disease diffusion</a:t>
            </a:r>
            <a:endParaRPr lang="en-US" altLang="en-US" sz="2000" i="1" dirty="0"/>
          </a:p>
        </p:txBody>
      </p:sp>
      <p:sp>
        <p:nvSpPr>
          <p:cNvPr id="3" name="TextBox 2"/>
          <p:cNvSpPr txBox="1"/>
          <p:nvPr/>
        </p:nvSpPr>
        <p:spPr>
          <a:xfrm>
            <a:off x="507999" y="1006764"/>
            <a:ext cx="1845377" cy="338554"/>
          </a:xfrm>
          <a:prstGeom prst="rect">
            <a:avLst/>
          </a:prstGeom>
          <a:noFill/>
        </p:spPr>
        <p:txBody>
          <a:bodyPr wrap="none" rtlCol="0">
            <a:spAutoFit/>
          </a:bodyPr>
          <a:lstStyle/>
          <a:p>
            <a:r>
              <a:rPr lang="en-US" sz="1600" dirty="0" smtClean="0"/>
              <a:t>Complex Contagion</a:t>
            </a:r>
            <a:endParaRPr lang="en-US" sz="1600" dirty="0"/>
          </a:p>
        </p:txBody>
      </p:sp>
      <p:sp>
        <p:nvSpPr>
          <p:cNvPr id="4" name="TextBox 3"/>
          <p:cNvSpPr txBox="1"/>
          <p:nvPr/>
        </p:nvSpPr>
        <p:spPr>
          <a:xfrm>
            <a:off x="941833" y="1514764"/>
            <a:ext cx="7060676" cy="584775"/>
          </a:xfrm>
          <a:prstGeom prst="rect">
            <a:avLst/>
          </a:prstGeom>
          <a:noFill/>
        </p:spPr>
        <p:txBody>
          <a:bodyPr wrap="square" rtlCol="0">
            <a:spAutoFit/>
          </a:bodyPr>
          <a:lstStyle/>
          <a:p>
            <a:r>
              <a:rPr lang="en-US" sz="1600" dirty="0" smtClean="0"/>
              <a:t>Can lead to widely varying sizes of potential diffusion cascades.  Here’s the distribution across all PROPSPER schools:</a:t>
            </a:r>
            <a:endParaRPr lang="en-US" sz="1600" dirty="0"/>
          </a:p>
        </p:txBody>
      </p:sp>
      <p:sp>
        <p:nvSpPr>
          <p:cNvPr id="9" name="TextBox 8"/>
          <p:cNvSpPr txBox="1"/>
          <p:nvPr/>
        </p:nvSpPr>
        <p:spPr>
          <a:xfrm>
            <a:off x="182880" y="6446520"/>
            <a:ext cx="5515741" cy="338554"/>
          </a:xfrm>
          <a:prstGeom prst="rect">
            <a:avLst/>
          </a:prstGeom>
          <a:noFill/>
        </p:spPr>
        <p:txBody>
          <a:bodyPr wrap="none" rtlCol="0">
            <a:spAutoFit/>
          </a:bodyPr>
          <a:lstStyle/>
          <a:p>
            <a:r>
              <a:rPr lang="en-US" sz="1600" dirty="0" smtClean="0"/>
              <a:t>Distribution is largely bimodal (even with a connected pair start)</a:t>
            </a:r>
            <a:endParaRPr lang="en-US" sz="1600" dirty="0"/>
          </a:p>
        </p:txBody>
      </p:sp>
      <p:pic>
        <p:nvPicPr>
          <p:cNvPr id="166914" name="Picture 2" descr="Histogram for propin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6698" y="2048255"/>
            <a:ext cx="5867062" cy="4400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6008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101233" y="273183"/>
            <a:ext cx="518270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Structural Transmission Dynamics: beyond disease diffusion</a:t>
            </a:r>
            <a:endParaRPr lang="en-US" altLang="en-US" sz="2000" i="1" dirty="0"/>
          </a:p>
        </p:txBody>
      </p:sp>
      <p:sp>
        <p:nvSpPr>
          <p:cNvPr id="3" name="TextBox 2"/>
          <p:cNvSpPr txBox="1"/>
          <p:nvPr/>
        </p:nvSpPr>
        <p:spPr>
          <a:xfrm>
            <a:off x="507999" y="1006764"/>
            <a:ext cx="1845377" cy="338554"/>
          </a:xfrm>
          <a:prstGeom prst="rect">
            <a:avLst/>
          </a:prstGeom>
          <a:noFill/>
        </p:spPr>
        <p:txBody>
          <a:bodyPr wrap="none" rtlCol="0">
            <a:spAutoFit/>
          </a:bodyPr>
          <a:lstStyle/>
          <a:p>
            <a:r>
              <a:rPr lang="en-US" sz="1600" dirty="0" smtClean="0"/>
              <a:t>Complex Contagion</a:t>
            </a:r>
            <a:endParaRPr lang="en-US" sz="1600" dirty="0"/>
          </a:p>
        </p:txBody>
      </p:sp>
      <p:sp>
        <p:nvSpPr>
          <p:cNvPr id="4" name="TextBox 3"/>
          <p:cNvSpPr txBox="1"/>
          <p:nvPr/>
        </p:nvSpPr>
        <p:spPr>
          <a:xfrm>
            <a:off x="941833" y="1514764"/>
            <a:ext cx="7060676" cy="584775"/>
          </a:xfrm>
          <a:prstGeom prst="rect">
            <a:avLst/>
          </a:prstGeom>
          <a:noFill/>
        </p:spPr>
        <p:txBody>
          <a:bodyPr wrap="square" rtlCol="0">
            <a:spAutoFit/>
          </a:bodyPr>
          <a:lstStyle/>
          <a:p>
            <a:r>
              <a:rPr lang="en-US" sz="1600" dirty="0" smtClean="0"/>
              <a:t>Can lead to widely varying sizes of potential diffusion cascades.  Here’s the distribution across all PROPSPER schools:</a:t>
            </a:r>
            <a:endParaRPr lang="en-US" sz="1600" dirty="0"/>
          </a:p>
        </p:txBody>
      </p:sp>
      <p:sp>
        <p:nvSpPr>
          <p:cNvPr id="9" name="TextBox 8"/>
          <p:cNvSpPr txBox="1"/>
          <p:nvPr/>
        </p:nvSpPr>
        <p:spPr>
          <a:xfrm>
            <a:off x="182880" y="6446520"/>
            <a:ext cx="7649338" cy="338554"/>
          </a:xfrm>
          <a:prstGeom prst="rect">
            <a:avLst/>
          </a:prstGeom>
          <a:noFill/>
        </p:spPr>
        <p:txBody>
          <a:bodyPr wrap="none" rtlCol="0">
            <a:spAutoFit/>
          </a:bodyPr>
          <a:lstStyle/>
          <a:p>
            <a:r>
              <a:rPr lang="en-US" sz="1600" dirty="0" smtClean="0"/>
              <a:t>The governing factors are (a) curved effect of local redundancy and (b) structural cohesion</a:t>
            </a:r>
            <a:endParaRPr lang="en-US" sz="1600" dirty="0"/>
          </a:p>
        </p:txBody>
      </p:sp>
      <p:grpSp>
        <p:nvGrpSpPr>
          <p:cNvPr id="8" name="Group 7"/>
          <p:cNvGrpSpPr/>
          <p:nvPr/>
        </p:nvGrpSpPr>
        <p:grpSpPr>
          <a:xfrm>
            <a:off x="1645412" y="2067813"/>
            <a:ext cx="6035548" cy="4022091"/>
            <a:chOff x="1645412" y="2067813"/>
            <a:chExt cx="5715508" cy="3665475"/>
          </a:xfrm>
        </p:grpSpPr>
        <p:pic>
          <p:nvPicPr>
            <p:cNvPr id="168962" name="Picture 2" descr="Sliced Fit Plot for propinf_x by TRNSTVC categorized by meanKCoh with fit computed at DENSITYUC=0.056 LRGBCNUC=116.8 with 95% Confidence Limits"/>
            <p:cNvPicPr>
              <a:picLocks noChangeAspect="1" noChangeArrowheads="1"/>
            </p:cNvPicPr>
            <p:nvPr/>
          </p:nvPicPr>
          <p:blipFill rotWithShape="1">
            <a:blip r:embed="rId2">
              <a:extLst>
                <a:ext uri="{28A0092B-C50C-407E-A947-70E740481C1C}">
                  <a14:useLocalDpi xmlns:a14="http://schemas.microsoft.com/office/drawing/2010/main" val="0"/>
                </a:ext>
              </a:extLst>
            </a:blip>
            <a:srcRect t="1" b="14490"/>
            <a:stretch/>
          </p:blipFill>
          <p:spPr bwMode="auto">
            <a:xfrm>
              <a:off x="1645412" y="2067813"/>
              <a:ext cx="5715508" cy="36654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108960" y="2075688"/>
              <a:ext cx="2799164" cy="438582"/>
            </a:xfrm>
            <a:prstGeom prst="rect">
              <a:avLst/>
            </a:prstGeom>
            <a:solidFill>
              <a:schemeClr val="bg1"/>
            </a:solidFill>
          </p:spPr>
          <p:txBody>
            <a:bodyPr wrap="none" rtlCol="0">
              <a:spAutoFit/>
            </a:bodyPr>
            <a:lstStyle/>
            <a:p>
              <a:r>
                <a:rPr lang="en-US" sz="1200" dirty="0" smtClean="0">
                  <a:latin typeface="Arial" panose="020B0604020202020204" pitchFamily="34" charset="0"/>
                  <a:cs typeface="Arial" panose="020B0604020202020204" pitchFamily="34" charset="0"/>
                </a:rPr>
                <a:t>Network Average Proportion Reached </a:t>
              </a:r>
            </a:p>
            <a:p>
              <a:r>
                <a:rPr lang="en-US" sz="1000" dirty="0" smtClean="0">
                  <a:latin typeface="Arial" panose="020B0604020202020204" pitchFamily="34" charset="0"/>
                  <a:cs typeface="Arial" panose="020B0604020202020204" pitchFamily="34" charset="0"/>
                </a:rPr>
                <a:t>k=2 complex contagion</a:t>
              </a:r>
              <a:endParaRPr lang="en-US" sz="1000" dirty="0">
                <a:latin typeface="Arial" panose="020B0604020202020204" pitchFamily="34" charset="0"/>
                <a:cs typeface="Arial" panose="020B0604020202020204" pitchFamily="34" charset="0"/>
              </a:endParaRPr>
            </a:p>
          </p:txBody>
        </p:sp>
        <p:sp>
          <p:nvSpPr>
            <p:cNvPr id="6" name="TextBox 5"/>
            <p:cNvSpPr txBox="1"/>
            <p:nvPr/>
          </p:nvSpPr>
          <p:spPr>
            <a:xfrm rot="16200000">
              <a:off x="1094272" y="3836577"/>
              <a:ext cx="1447832" cy="261610"/>
            </a:xfrm>
            <a:prstGeom prst="rect">
              <a:avLst/>
            </a:prstGeom>
            <a:solidFill>
              <a:schemeClr val="bg1"/>
            </a:solidFill>
          </p:spPr>
          <p:txBody>
            <a:bodyPr wrap="none" rtlCol="0">
              <a:spAutoFit/>
            </a:bodyPr>
            <a:lstStyle/>
            <a:p>
              <a:r>
                <a:rPr lang="en-US" sz="1100" dirty="0" smtClean="0">
                  <a:latin typeface="Arial" panose="020B0604020202020204" pitchFamily="34" charset="0"/>
                  <a:cs typeface="Arial" panose="020B0604020202020204" pitchFamily="34" charset="0"/>
                </a:rPr>
                <a:t>Mean Cascade Size</a:t>
              </a:r>
              <a:endParaRPr lang="en-US" sz="1100" dirty="0">
                <a:latin typeface="Arial" panose="020B0604020202020204" pitchFamily="34" charset="0"/>
                <a:cs typeface="Arial" panose="020B0604020202020204" pitchFamily="34" charset="0"/>
              </a:endParaRPr>
            </a:p>
          </p:txBody>
        </p:sp>
        <p:sp>
          <p:nvSpPr>
            <p:cNvPr id="7" name="TextBox 6"/>
            <p:cNvSpPr txBox="1"/>
            <p:nvPr/>
          </p:nvSpPr>
          <p:spPr>
            <a:xfrm>
              <a:off x="2215896" y="5001768"/>
              <a:ext cx="636713" cy="230832"/>
            </a:xfrm>
            <a:prstGeom prst="rect">
              <a:avLst/>
            </a:prstGeom>
            <a:solidFill>
              <a:srgbClr val="FFFFFF">
                <a:alpha val="40000"/>
              </a:srgbClr>
            </a:solidFill>
          </p:spPr>
          <p:txBody>
            <a:bodyPr wrap="none" rtlCol="0">
              <a:spAutoFit/>
            </a:bodyPr>
            <a:lstStyle/>
            <a:p>
              <a:r>
                <a:rPr lang="en-US" sz="900" b="1" dirty="0" err="1" smtClean="0">
                  <a:solidFill>
                    <a:srgbClr val="002060"/>
                  </a:solidFill>
                  <a:latin typeface="Arial" panose="020B0604020202020204" pitchFamily="34" charset="0"/>
                  <a:cs typeface="Arial" panose="020B0604020202020204" pitchFamily="34" charset="0"/>
                </a:rPr>
                <a:t>Coh</a:t>
              </a:r>
              <a:r>
                <a:rPr lang="en-US" sz="900" b="1" dirty="0" smtClean="0">
                  <a:solidFill>
                    <a:srgbClr val="002060"/>
                  </a:solidFill>
                  <a:latin typeface="Arial" panose="020B0604020202020204" pitchFamily="34" charset="0"/>
                  <a:cs typeface="Arial" panose="020B0604020202020204" pitchFamily="34" charset="0"/>
                </a:rPr>
                <a:t>=0.3</a:t>
              </a:r>
              <a:endParaRPr lang="en-US" sz="900" b="1" dirty="0">
                <a:solidFill>
                  <a:srgbClr val="002060"/>
                </a:solidFill>
                <a:latin typeface="Arial" panose="020B0604020202020204" pitchFamily="34" charset="0"/>
                <a:cs typeface="Arial" panose="020B0604020202020204" pitchFamily="34" charset="0"/>
              </a:endParaRPr>
            </a:p>
          </p:txBody>
        </p:sp>
        <p:sp>
          <p:nvSpPr>
            <p:cNvPr id="11" name="TextBox 10"/>
            <p:cNvSpPr txBox="1"/>
            <p:nvPr/>
          </p:nvSpPr>
          <p:spPr>
            <a:xfrm>
              <a:off x="2215896" y="4706112"/>
              <a:ext cx="636713" cy="230832"/>
            </a:xfrm>
            <a:prstGeom prst="rect">
              <a:avLst/>
            </a:prstGeom>
            <a:solidFill>
              <a:srgbClr val="FFFFFF">
                <a:alpha val="40000"/>
              </a:srgbClr>
            </a:solidFill>
          </p:spPr>
          <p:txBody>
            <a:bodyPr wrap="none" rtlCol="0">
              <a:spAutoFit/>
            </a:bodyPr>
            <a:lstStyle/>
            <a:p>
              <a:r>
                <a:rPr lang="en-US" sz="900" b="1" dirty="0" err="1" smtClean="0">
                  <a:solidFill>
                    <a:srgbClr val="C00000"/>
                  </a:solidFill>
                  <a:latin typeface="Arial" panose="020B0604020202020204" pitchFamily="34" charset="0"/>
                  <a:cs typeface="Arial" panose="020B0604020202020204" pitchFamily="34" charset="0"/>
                </a:rPr>
                <a:t>Coh</a:t>
              </a:r>
              <a:r>
                <a:rPr lang="en-US" sz="900" b="1" dirty="0" smtClean="0">
                  <a:solidFill>
                    <a:srgbClr val="C00000"/>
                  </a:solidFill>
                  <a:latin typeface="Arial" panose="020B0604020202020204" pitchFamily="34" charset="0"/>
                  <a:cs typeface="Arial" panose="020B0604020202020204" pitchFamily="34" charset="0"/>
                </a:rPr>
                <a:t>=1.2</a:t>
              </a:r>
              <a:endParaRPr lang="en-US" sz="900" b="1" dirty="0">
                <a:solidFill>
                  <a:srgbClr val="C00000"/>
                </a:solidFill>
                <a:latin typeface="Arial" panose="020B0604020202020204" pitchFamily="34" charset="0"/>
                <a:cs typeface="Arial" panose="020B0604020202020204" pitchFamily="34" charset="0"/>
              </a:endParaRPr>
            </a:p>
          </p:txBody>
        </p:sp>
        <p:sp>
          <p:nvSpPr>
            <p:cNvPr id="12" name="TextBox 11"/>
            <p:cNvSpPr txBox="1"/>
            <p:nvPr/>
          </p:nvSpPr>
          <p:spPr>
            <a:xfrm>
              <a:off x="2215896" y="4209288"/>
              <a:ext cx="636713" cy="230832"/>
            </a:xfrm>
            <a:prstGeom prst="rect">
              <a:avLst/>
            </a:prstGeom>
            <a:solidFill>
              <a:srgbClr val="FFFFFF">
                <a:alpha val="40000"/>
              </a:srgbClr>
            </a:solidFill>
          </p:spPr>
          <p:txBody>
            <a:bodyPr wrap="none" rtlCol="0">
              <a:spAutoFit/>
            </a:bodyPr>
            <a:lstStyle/>
            <a:p>
              <a:r>
                <a:rPr lang="en-US" sz="900" b="1" dirty="0" err="1" smtClean="0">
                  <a:solidFill>
                    <a:srgbClr val="009999"/>
                  </a:solidFill>
                  <a:latin typeface="Arial" panose="020B0604020202020204" pitchFamily="34" charset="0"/>
                  <a:cs typeface="Arial" panose="020B0604020202020204" pitchFamily="34" charset="0"/>
                </a:rPr>
                <a:t>Coh</a:t>
              </a:r>
              <a:r>
                <a:rPr lang="en-US" sz="900" b="1" dirty="0" smtClean="0">
                  <a:solidFill>
                    <a:srgbClr val="009999"/>
                  </a:solidFill>
                  <a:latin typeface="Arial" panose="020B0604020202020204" pitchFamily="34" charset="0"/>
                  <a:cs typeface="Arial" panose="020B0604020202020204" pitchFamily="34" charset="0"/>
                </a:rPr>
                <a:t>=2.2</a:t>
              </a:r>
              <a:endParaRPr lang="en-US" sz="900" b="1" dirty="0">
                <a:solidFill>
                  <a:srgbClr val="009999"/>
                </a:solidFill>
                <a:latin typeface="Arial" panose="020B0604020202020204" pitchFamily="34" charset="0"/>
                <a:cs typeface="Arial" panose="020B0604020202020204" pitchFamily="34" charset="0"/>
              </a:endParaRPr>
            </a:p>
          </p:txBody>
        </p:sp>
        <p:sp>
          <p:nvSpPr>
            <p:cNvPr id="13" name="TextBox 12"/>
            <p:cNvSpPr txBox="1"/>
            <p:nvPr/>
          </p:nvSpPr>
          <p:spPr>
            <a:xfrm>
              <a:off x="2215896" y="3419856"/>
              <a:ext cx="636713" cy="230832"/>
            </a:xfrm>
            <a:prstGeom prst="rect">
              <a:avLst/>
            </a:prstGeom>
            <a:solidFill>
              <a:srgbClr val="FFFFFF">
                <a:alpha val="40000"/>
              </a:srgbClr>
            </a:solidFill>
          </p:spPr>
          <p:txBody>
            <a:bodyPr wrap="none" rtlCol="0">
              <a:spAutoFit/>
            </a:bodyPr>
            <a:lstStyle/>
            <a:p>
              <a:r>
                <a:rPr lang="en-US" sz="900" b="1" dirty="0" err="1" smtClean="0">
                  <a:solidFill>
                    <a:srgbClr val="663300"/>
                  </a:solidFill>
                  <a:latin typeface="Arial" panose="020B0604020202020204" pitchFamily="34" charset="0"/>
                  <a:cs typeface="Arial" panose="020B0604020202020204" pitchFamily="34" charset="0"/>
                </a:rPr>
                <a:t>Coh</a:t>
              </a:r>
              <a:r>
                <a:rPr lang="en-US" sz="900" b="1" dirty="0" smtClean="0">
                  <a:solidFill>
                    <a:srgbClr val="663300"/>
                  </a:solidFill>
                  <a:latin typeface="Arial" panose="020B0604020202020204" pitchFamily="34" charset="0"/>
                  <a:cs typeface="Arial" panose="020B0604020202020204" pitchFamily="34" charset="0"/>
                </a:rPr>
                <a:t>=3.2</a:t>
              </a:r>
              <a:endParaRPr lang="en-US" sz="900" b="1" dirty="0">
                <a:solidFill>
                  <a:srgbClr val="663300"/>
                </a:solidFill>
                <a:latin typeface="Arial" panose="020B0604020202020204" pitchFamily="34" charset="0"/>
                <a:cs typeface="Arial" panose="020B0604020202020204" pitchFamily="34" charset="0"/>
              </a:endParaRPr>
            </a:p>
          </p:txBody>
        </p:sp>
        <p:sp>
          <p:nvSpPr>
            <p:cNvPr id="14" name="TextBox 13"/>
            <p:cNvSpPr txBox="1"/>
            <p:nvPr/>
          </p:nvSpPr>
          <p:spPr>
            <a:xfrm>
              <a:off x="2215896" y="2740152"/>
              <a:ext cx="636713" cy="230832"/>
            </a:xfrm>
            <a:prstGeom prst="rect">
              <a:avLst/>
            </a:prstGeom>
            <a:solidFill>
              <a:srgbClr val="FFFFFF">
                <a:alpha val="40000"/>
              </a:srgbClr>
            </a:solidFill>
          </p:spPr>
          <p:txBody>
            <a:bodyPr wrap="none" rtlCol="0">
              <a:spAutoFit/>
            </a:bodyPr>
            <a:lstStyle/>
            <a:p>
              <a:r>
                <a:rPr lang="en-US" sz="900" b="1" dirty="0" err="1" smtClean="0">
                  <a:solidFill>
                    <a:srgbClr val="9966FF"/>
                  </a:solidFill>
                  <a:latin typeface="Arial" panose="020B0604020202020204" pitchFamily="34" charset="0"/>
                  <a:cs typeface="Arial" panose="020B0604020202020204" pitchFamily="34" charset="0"/>
                </a:rPr>
                <a:t>Coh</a:t>
              </a:r>
              <a:r>
                <a:rPr lang="en-US" sz="900" b="1" dirty="0" smtClean="0">
                  <a:solidFill>
                    <a:srgbClr val="9966FF"/>
                  </a:solidFill>
                  <a:latin typeface="Arial" panose="020B0604020202020204" pitchFamily="34" charset="0"/>
                  <a:cs typeface="Arial" panose="020B0604020202020204" pitchFamily="34" charset="0"/>
                </a:rPr>
                <a:t>=4.1</a:t>
              </a:r>
              <a:endParaRPr lang="en-US" sz="900" b="1" dirty="0">
                <a:solidFill>
                  <a:srgbClr val="9966FF"/>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143492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250825" y="29051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Basics</a:t>
            </a:r>
            <a:endParaRPr lang="en-US" altLang="en-US" sz="2000" i="1" dirty="0"/>
          </a:p>
        </p:txBody>
      </p:sp>
      <p:sp>
        <p:nvSpPr>
          <p:cNvPr id="3" name="TextBox 2"/>
          <p:cNvSpPr txBox="1"/>
          <p:nvPr/>
        </p:nvSpPr>
        <p:spPr>
          <a:xfrm>
            <a:off x="572654" y="997528"/>
            <a:ext cx="7970982" cy="4770537"/>
          </a:xfrm>
          <a:prstGeom prst="rect">
            <a:avLst/>
          </a:prstGeom>
          <a:noFill/>
        </p:spPr>
        <p:txBody>
          <a:bodyPr wrap="square" rtlCol="0">
            <a:spAutoFit/>
          </a:bodyPr>
          <a:lstStyle/>
          <a:p>
            <a:r>
              <a:rPr lang="en-US" sz="1600" u="sng" dirty="0" smtClean="0"/>
              <a:t>Network Models</a:t>
            </a:r>
          </a:p>
          <a:p>
            <a:r>
              <a:rPr lang="en-US" sz="1600" dirty="0" smtClean="0"/>
              <a:t>Same basic SI(</a:t>
            </a:r>
            <a:r>
              <a:rPr lang="en-US" sz="1600" dirty="0" err="1" smtClean="0"/>
              <a:t>R,Z,etc</a:t>
            </a:r>
            <a:r>
              <a:rPr lang="en-US" sz="1600" dirty="0" smtClean="0"/>
              <a:t>) setup, but connectivity is not assumed random, rather it is structured by the network contact pattern.</a:t>
            </a:r>
          </a:p>
          <a:p>
            <a:endParaRPr lang="en-US" sz="1600" dirty="0" smtClean="0"/>
          </a:p>
          <a:p>
            <a:endParaRPr lang="en-US" sz="1600" dirty="0"/>
          </a:p>
          <a:p>
            <a:endParaRPr lang="en-US" sz="1600" dirty="0" smtClean="0"/>
          </a:p>
          <a:p>
            <a:endParaRPr lang="en-US" sz="1600" dirty="0" smtClean="0"/>
          </a:p>
          <a:p>
            <a:endParaRPr lang="en-US" sz="1600" dirty="0"/>
          </a:p>
          <a:p>
            <a:endParaRPr lang="en-US" sz="1600" dirty="0" smtClean="0"/>
          </a:p>
          <a:p>
            <a:endParaRPr lang="en-US" sz="1600" dirty="0"/>
          </a:p>
          <a:p>
            <a:endParaRPr lang="en-US" sz="1600" dirty="0" smtClean="0"/>
          </a:p>
          <a:p>
            <a:endParaRPr lang="en-US" sz="1600" dirty="0"/>
          </a:p>
          <a:p>
            <a:endParaRPr lang="en-US" sz="1600" dirty="0" smtClean="0"/>
          </a:p>
          <a:p>
            <a:endParaRPr lang="en-US" sz="1600" dirty="0" smtClean="0"/>
          </a:p>
          <a:p>
            <a:endParaRPr lang="en-US" sz="1600" dirty="0"/>
          </a:p>
          <a:p>
            <a:endParaRPr lang="en-US" sz="1600" dirty="0" smtClean="0"/>
          </a:p>
          <a:p>
            <a:r>
              <a:rPr lang="en-US" sz="1600" dirty="0" smtClean="0"/>
              <a:t>If </a:t>
            </a:r>
            <a:r>
              <a:rPr lang="en-US" sz="1600" dirty="0" err="1" smtClean="0"/>
              <a:t>p</a:t>
            </a:r>
            <a:r>
              <a:rPr lang="en-US" sz="1600" baseline="-25000" dirty="0" err="1" smtClean="0"/>
              <a:t>ij</a:t>
            </a:r>
            <a:r>
              <a:rPr lang="en-US" sz="1600" dirty="0" smtClean="0"/>
              <a:t> is small or the network is very clustered, these two can yield very different diffusion patterns.*</a:t>
            </a:r>
          </a:p>
          <a:p>
            <a:endParaRPr lang="en-US" sz="1600" dirty="0" smtClean="0"/>
          </a:p>
        </p:txBody>
      </p:sp>
      <p:pic>
        <p:nvPicPr>
          <p:cNvPr id="163843"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953" t="11462" r="15329" b="8037"/>
          <a:stretch/>
        </p:blipFill>
        <p:spPr bwMode="auto">
          <a:xfrm>
            <a:off x="812799" y="1889300"/>
            <a:ext cx="3417455" cy="28027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45"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4278" t="8729" r="10129" b="3656"/>
          <a:stretch/>
        </p:blipFill>
        <p:spPr bwMode="auto">
          <a:xfrm>
            <a:off x="4525818" y="1882874"/>
            <a:ext cx="3288145" cy="2767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812799" y="4350325"/>
            <a:ext cx="514885" cy="307777"/>
          </a:xfrm>
          <a:prstGeom prst="rect">
            <a:avLst/>
          </a:prstGeom>
          <a:noFill/>
        </p:spPr>
        <p:txBody>
          <a:bodyPr wrap="none" rtlCol="0">
            <a:spAutoFit/>
          </a:bodyPr>
          <a:lstStyle/>
          <a:p>
            <a:r>
              <a:rPr lang="en-US" sz="1400" dirty="0" smtClean="0"/>
              <a:t>Real</a:t>
            </a:r>
            <a:endParaRPr lang="en-US" sz="1400" dirty="0"/>
          </a:p>
        </p:txBody>
      </p:sp>
      <p:sp>
        <p:nvSpPr>
          <p:cNvPr id="10" name="TextBox 9"/>
          <p:cNvSpPr txBox="1"/>
          <p:nvPr/>
        </p:nvSpPr>
        <p:spPr>
          <a:xfrm>
            <a:off x="4530435" y="4317998"/>
            <a:ext cx="793807" cy="307777"/>
          </a:xfrm>
          <a:prstGeom prst="rect">
            <a:avLst/>
          </a:prstGeom>
          <a:noFill/>
        </p:spPr>
        <p:txBody>
          <a:bodyPr wrap="none" rtlCol="0">
            <a:spAutoFit/>
          </a:bodyPr>
          <a:lstStyle/>
          <a:p>
            <a:r>
              <a:rPr lang="en-US" sz="1400" dirty="0" smtClean="0"/>
              <a:t>Random</a:t>
            </a:r>
            <a:endParaRPr lang="en-US" sz="1400" dirty="0"/>
          </a:p>
        </p:txBody>
      </p:sp>
      <p:sp>
        <p:nvSpPr>
          <p:cNvPr id="6" name="TextBox 5"/>
          <p:cNvSpPr txBox="1"/>
          <p:nvPr/>
        </p:nvSpPr>
        <p:spPr>
          <a:xfrm>
            <a:off x="64655" y="6137717"/>
            <a:ext cx="8691418" cy="646331"/>
          </a:xfrm>
          <a:prstGeom prst="rect">
            <a:avLst/>
          </a:prstGeom>
          <a:noFill/>
        </p:spPr>
        <p:txBody>
          <a:bodyPr wrap="square" rtlCol="0">
            <a:spAutoFit/>
          </a:bodyPr>
          <a:lstStyle/>
          <a:p>
            <a:r>
              <a:rPr lang="en-US" sz="1200" dirty="0" smtClean="0"/>
              <a:t>*these conditions do matter.  Compartmental models work surprisingly well if the network is large, dense or the bit highly infectiousness…because most networks have a bit of randomness in them.  We are focusing on the elements that are unique/different for network as opposed to general diffusion.</a:t>
            </a:r>
            <a:endParaRPr lang="en-US" sz="1200" dirty="0"/>
          </a:p>
        </p:txBody>
      </p:sp>
    </p:spTree>
    <p:extLst>
      <p:ext uri="{BB962C8B-B14F-4D97-AF65-F5344CB8AC3E}">
        <p14:creationId xmlns:p14="http://schemas.microsoft.com/office/powerpoint/2010/main" val="93579522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101233" y="273183"/>
            <a:ext cx="518270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Structural Transmission Dynamics: beyond disease diffusion</a:t>
            </a:r>
            <a:endParaRPr lang="en-US" altLang="en-US" sz="2000" i="1" dirty="0"/>
          </a:p>
        </p:txBody>
      </p:sp>
      <p:sp>
        <p:nvSpPr>
          <p:cNvPr id="3" name="TextBox 2"/>
          <p:cNvSpPr txBox="1"/>
          <p:nvPr/>
        </p:nvSpPr>
        <p:spPr>
          <a:xfrm>
            <a:off x="507999" y="1006764"/>
            <a:ext cx="1845377" cy="338554"/>
          </a:xfrm>
          <a:prstGeom prst="rect">
            <a:avLst/>
          </a:prstGeom>
          <a:noFill/>
        </p:spPr>
        <p:txBody>
          <a:bodyPr wrap="none" rtlCol="0">
            <a:spAutoFit/>
          </a:bodyPr>
          <a:lstStyle/>
          <a:p>
            <a:r>
              <a:rPr lang="en-US" sz="1600" dirty="0" smtClean="0"/>
              <a:t>Complex Contagion</a:t>
            </a:r>
            <a:endParaRPr lang="en-US" sz="1600" dirty="0"/>
          </a:p>
        </p:txBody>
      </p:sp>
      <p:pic>
        <p:nvPicPr>
          <p:cNvPr id="169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018" y="1335024"/>
            <a:ext cx="5088212" cy="4992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5863472" y="1472184"/>
            <a:ext cx="3073138" cy="2585323"/>
          </a:xfrm>
          <a:prstGeom prst="rect">
            <a:avLst/>
          </a:prstGeom>
          <a:noFill/>
        </p:spPr>
        <p:txBody>
          <a:bodyPr wrap="square" rtlCol="0">
            <a:spAutoFit/>
          </a:bodyPr>
          <a:lstStyle/>
          <a:p>
            <a:r>
              <a:rPr lang="en-US" sz="1800" i="1" dirty="0" smtClean="0"/>
              <a:t>Does get used for real health work: </a:t>
            </a:r>
          </a:p>
          <a:p>
            <a:endParaRPr lang="en-US" sz="1800" i="1" dirty="0"/>
          </a:p>
          <a:p>
            <a:r>
              <a:rPr lang="en-US" sz="1800" i="1" dirty="0" smtClean="0"/>
              <a:t>Here , authors assume a CC process, seeded with observed depressive cases, turn that into a </a:t>
            </a:r>
            <a:r>
              <a:rPr lang="en-US" sz="1800" i="1" dirty="0"/>
              <a:t>M</a:t>
            </a:r>
            <a:r>
              <a:rPr lang="en-US" sz="1800" i="1" dirty="0" smtClean="0"/>
              <a:t>arkov model and ask what parameters would maximize fit from simulated to observed.</a:t>
            </a:r>
            <a:endParaRPr lang="en-US" sz="1800" i="1" dirty="0"/>
          </a:p>
        </p:txBody>
      </p:sp>
    </p:spTree>
    <p:extLst>
      <p:ext uri="{BB962C8B-B14F-4D97-AF65-F5344CB8AC3E}">
        <p14:creationId xmlns:p14="http://schemas.microsoft.com/office/powerpoint/2010/main" val="11229107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101233" y="273183"/>
            <a:ext cx="518270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Structural Transmission Dynamics: beyond disease diffusion</a:t>
            </a:r>
            <a:endParaRPr lang="en-US" altLang="en-US" sz="2000" i="1" dirty="0"/>
          </a:p>
        </p:txBody>
      </p:sp>
      <p:sp>
        <p:nvSpPr>
          <p:cNvPr id="3" name="TextBox 2"/>
          <p:cNvSpPr txBox="1"/>
          <p:nvPr/>
        </p:nvSpPr>
        <p:spPr>
          <a:xfrm>
            <a:off x="365760" y="1170432"/>
            <a:ext cx="7946136" cy="2862322"/>
          </a:xfrm>
          <a:prstGeom prst="rect">
            <a:avLst/>
          </a:prstGeom>
          <a:noFill/>
        </p:spPr>
        <p:txBody>
          <a:bodyPr wrap="square" rtlCol="0">
            <a:spAutoFit/>
          </a:bodyPr>
          <a:lstStyle/>
          <a:p>
            <a:r>
              <a:rPr lang="en-US" dirty="0" smtClean="0"/>
              <a:t>Complex diffusion is just the most well studied of the options that combine transmission with some pairwise </a:t>
            </a:r>
            <a:r>
              <a:rPr lang="en-US" u="sng" dirty="0" smtClean="0"/>
              <a:t>positional</a:t>
            </a:r>
            <a:r>
              <a:rPr lang="en-US" dirty="0" smtClean="0"/>
              <a:t> feature.  This is a wide-open area for future research.</a:t>
            </a:r>
          </a:p>
          <a:p>
            <a:endParaRPr lang="en-US" dirty="0"/>
          </a:p>
          <a:p>
            <a:r>
              <a:rPr lang="en-US" dirty="0" smtClean="0"/>
              <a:t>The basic idea is that transmission is increased/decreased if there is some third structural property that the susceptible &amp; infected pair share.  </a:t>
            </a:r>
          </a:p>
          <a:p>
            <a:endParaRPr lang="en-US" dirty="0"/>
          </a:p>
          <a:p>
            <a:r>
              <a:rPr lang="en-US" dirty="0" smtClean="0"/>
              <a:t>This leads us into the general problem of peer influence models…when do peers change each other’s behaviors?</a:t>
            </a:r>
            <a:r>
              <a:rPr lang="en-US" dirty="0"/>
              <a:t>	</a:t>
            </a:r>
          </a:p>
        </p:txBody>
      </p:sp>
    </p:spTree>
    <p:extLst>
      <p:ext uri="{BB962C8B-B14F-4D97-AF65-F5344CB8AC3E}">
        <p14:creationId xmlns:p14="http://schemas.microsoft.com/office/powerpoint/2010/main" val="26529564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ext Box 3"/>
          <p:cNvSpPr txBox="1">
            <a:spLocks noChangeArrowheads="1"/>
          </p:cNvSpPr>
          <p:nvPr/>
        </p:nvSpPr>
        <p:spPr bwMode="auto">
          <a:xfrm>
            <a:off x="583311" y="1000951"/>
            <a:ext cx="8231188"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800" dirty="0"/>
              <a:t>Background</a:t>
            </a:r>
            <a:r>
              <a:rPr lang="en-US" altLang="en-US" sz="1800" dirty="0" smtClean="0"/>
              <a:t>:</a:t>
            </a:r>
          </a:p>
          <a:p>
            <a:endParaRPr lang="en-US" altLang="en-US" sz="1800" dirty="0"/>
          </a:p>
          <a:p>
            <a:pPr lvl="2">
              <a:buFontTx/>
              <a:buChar char="•"/>
            </a:pPr>
            <a:r>
              <a:rPr lang="en-US" altLang="en-US" sz="1800" dirty="0" smtClean="0"/>
              <a:t>   Long </a:t>
            </a:r>
            <a:r>
              <a:rPr lang="en-US" altLang="en-US" sz="1800" dirty="0"/>
              <a:t>standing research interest in how our relations shape our attitudes and behaviors</a:t>
            </a:r>
            <a:r>
              <a:rPr lang="en-US" altLang="en-US" sz="1800" dirty="0" smtClean="0"/>
              <a:t>.</a:t>
            </a:r>
          </a:p>
          <a:p>
            <a:pPr lvl="2">
              <a:buFontTx/>
              <a:buChar char="•"/>
            </a:pPr>
            <a:endParaRPr lang="en-US" altLang="en-US" sz="1800" dirty="0"/>
          </a:p>
          <a:p>
            <a:pPr lvl="2">
              <a:buFontTx/>
              <a:buChar char="•"/>
            </a:pPr>
            <a:r>
              <a:rPr lang="en-US" altLang="en-US" sz="1800" dirty="0" smtClean="0"/>
              <a:t>   Most often assumed mechanism </a:t>
            </a:r>
            <a:r>
              <a:rPr lang="en-US" altLang="en-US" sz="1800" dirty="0"/>
              <a:t>is that </a:t>
            </a:r>
            <a:r>
              <a:rPr lang="en-US" altLang="en-US" sz="1800" dirty="0" smtClean="0"/>
              <a:t>people (through conversation or similar) </a:t>
            </a:r>
            <a:r>
              <a:rPr lang="en-US" altLang="en-US" sz="1800" dirty="0"/>
              <a:t>change each others </a:t>
            </a:r>
            <a:r>
              <a:rPr lang="en-US" altLang="en-US" sz="1800" dirty="0" smtClean="0"/>
              <a:t>beliefs/opinions, which changes behavior.</a:t>
            </a:r>
          </a:p>
          <a:p>
            <a:pPr lvl="3"/>
            <a:r>
              <a:rPr lang="en-US" altLang="en-US" sz="1800" dirty="0" smtClean="0"/>
              <a:t>This </a:t>
            </a:r>
            <a:r>
              <a:rPr lang="en-US" altLang="en-US" sz="1800" dirty="0"/>
              <a:t>implies that position in a communication network should be related to attitudes</a:t>
            </a:r>
            <a:r>
              <a:rPr lang="en-US" altLang="en-US" sz="1800" dirty="0" smtClean="0"/>
              <a:t>.</a:t>
            </a:r>
          </a:p>
          <a:p>
            <a:pPr lvl="3"/>
            <a:endParaRPr lang="en-US" altLang="en-US" sz="1800" dirty="0" smtClean="0"/>
          </a:p>
          <a:p>
            <a:pPr marL="1200150" lvl="2" indent="-285750">
              <a:buFont typeface="Arial" panose="020B0604020202020204" pitchFamily="34" charset="0"/>
              <a:buChar char="•"/>
            </a:pPr>
            <a:r>
              <a:rPr lang="en-US" altLang="en-US" sz="1800" dirty="0" smtClean="0"/>
              <a:t>Alternatives:</a:t>
            </a:r>
          </a:p>
          <a:p>
            <a:pPr marL="1657350" lvl="3" indent="-285750">
              <a:buFont typeface="Arial" panose="020B0604020202020204" pitchFamily="34" charset="0"/>
              <a:buChar char="•"/>
            </a:pPr>
            <a:r>
              <a:rPr lang="en-US" altLang="en-US" sz="1800" dirty="0" smtClean="0"/>
              <a:t>Modeling behavior: ego copies behavior of alter to gain respect, esteem, etc.</a:t>
            </a:r>
          </a:p>
          <a:p>
            <a:pPr marL="1657350" lvl="3" indent="-285750">
              <a:buFont typeface="Arial" panose="020B0604020202020204" pitchFamily="34" charset="0"/>
              <a:buChar char="•"/>
            </a:pPr>
            <a:r>
              <a:rPr lang="en-US" altLang="en-US" sz="1800" dirty="0" smtClean="0"/>
              <a:t>Distinction:  Ego tries to be different from (some) alter to gain respect, esteem, etc.</a:t>
            </a:r>
          </a:p>
          <a:p>
            <a:pPr marL="1657350" lvl="3" indent="-285750">
              <a:buFont typeface="Arial" panose="020B0604020202020204" pitchFamily="34" charset="0"/>
              <a:buChar char="•"/>
            </a:pPr>
            <a:r>
              <a:rPr lang="en-US" altLang="en-US" sz="1800" dirty="0" smtClean="0"/>
              <a:t>Access: Ego wants to do Y, but can only do so because alter provides access (say, being old enough to buy cigarettes).</a:t>
            </a:r>
          </a:p>
          <a:p>
            <a:pPr marL="1657350" lvl="3" indent="-285750">
              <a:buFont typeface="Arial" panose="020B0604020202020204" pitchFamily="34" charset="0"/>
              <a:buChar char="•"/>
            </a:pPr>
            <a:endParaRPr lang="en-US" altLang="en-US" sz="1800" dirty="0" smtClean="0"/>
          </a:p>
          <a:p>
            <a:pPr lvl="2">
              <a:buFontTx/>
              <a:buChar char="•"/>
            </a:pPr>
            <a:endParaRPr lang="en-US" altLang="en-US" sz="1800" dirty="0"/>
          </a:p>
        </p:txBody>
      </p:sp>
      <p:sp>
        <p:nvSpPr>
          <p:cNvPr id="4" name="Text Box 4"/>
          <p:cNvSpPr txBox="1">
            <a:spLocks noChangeArrowheads="1"/>
          </p:cNvSpPr>
          <p:nvPr/>
        </p:nvSpPr>
        <p:spPr bwMode="auto">
          <a:xfrm>
            <a:off x="101233" y="27318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Peer Influence Dynamics</a:t>
            </a:r>
            <a:endParaRPr lang="en-US" altLang="en-US" sz="2000" i="1"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ext Box 3"/>
          <p:cNvSpPr txBox="1">
            <a:spLocks noChangeArrowheads="1"/>
          </p:cNvSpPr>
          <p:nvPr/>
        </p:nvSpPr>
        <p:spPr bwMode="auto">
          <a:xfrm>
            <a:off x="583311" y="1055815"/>
            <a:ext cx="8231188"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600" dirty="0"/>
              <a:t>Background</a:t>
            </a:r>
            <a:r>
              <a:rPr lang="en-US" altLang="en-US" sz="1600" dirty="0" smtClean="0"/>
              <a:t>:</a:t>
            </a:r>
          </a:p>
          <a:p>
            <a:pPr marL="1200150" lvl="2" indent="-285750">
              <a:buFont typeface="Arial" panose="020B0604020202020204" pitchFamily="34" charset="0"/>
              <a:buChar char="•"/>
            </a:pPr>
            <a:r>
              <a:rPr lang="en-US" altLang="en-US" sz="1600" dirty="0" smtClean="0"/>
              <a:t>Early work was ego-centric – people informed on their peers</a:t>
            </a:r>
          </a:p>
          <a:p>
            <a:pPr lvl="3">
              <a:buFontTx/>
              <a:buChar char="•"/>
            </a:pPr>
            <a:r>
              <a:rPr lang="en-US" altLang="en-US" sz="1600" dirty="0" smtClean="0"/>
              <a:t>Seems to have inflated PI effects by ~50% or so…either through projection of ego behavior onto peers or selective interaction (what alters do with ego may be different than what alter does all the time).</a:t>
            </a:r>
          </a:p>
          <a:p>
            <a:pPr lvl="3"/>
            <a:endParaRPr lang="en-US" altLang="en-US" sz="1600" dirty="0" smtClean="0"/>
          </a:p>
          <a:p>
            <a:pPr lvl="2">
              <a:buFontTx/>
              <a:buChar char="•"/>
            </a:pPr>
            <a:r>
              <a:rPr lang="en-US" altLang="en-US" sz="1600" dirty="0" smtClean="0"/>
              <a:t>Then to cross sectional associations based on alter self-reports</a:t>
            </a:r>
          </a:p>
          <a:p>
            <a:pPr lvl="3">
              <a:buFontTx/>
              <a:buChar char="•"/>
            </a:pPr>
            <a:r>
              <a:rPr lang="en-US" altLang="en-US" sz="1600" dirty="0" smtClean="0"/>
              <a:t>Better, but still likely conflates selection with influence</a:t>
            </a:r>
          </a:p>
          <a:p>
            <a:pPr lvl="3">
              <a:buFontTx/>
              <a:buChar char="•"/>
            </a:pPr>
            <a:endParaRPr lang="en-US" altLang="en-US" sz="1600" dirty="0"/>
          </a:p>
          <a:p>
            <a:pPr lvl="2">
              <a:buFontTx/>
              <a:buChar char="•"/>
            </a:pPr>
            <a:r>
              <a:rPr lang="en-US" altLang="en-US" sz="1600" dirty="0" smtClean="0"/>
              <a:t>Next to dynamic models:</a:t>
            </a:r>
          </a:p>
          <a:p>
            <a:pPr lvl="3">
              <a:buFontTx/>
              <a:buChar char="•"/>
            </a:pPr>
            <a:r>
              <a:rPr lang="en-US" altLang="en-US" sz="1600" dirty="0" smtClean="0"/>
              <a:t>Ego Behavior(t)  ~ f(ego behavior(t-1) + alter behavior (t-1) + controls</a:t>
            </a:r>
          </a:p>
          <a:p>
            <a:pPr lvl="3">
              <a:buFontTx/>
              <a:buChar char="•"/>
            </a:pPr>
            <a:r>
              <a:rPr lang="en-US" altLang="en-US" sz="1600" dirty="0" smtClean="0"/>
              <a:t>Much better; still debate on (a) correct estimation functions, (b) unobserved selection features that confound causal inference.</a:t>
            </a:r>
          </a:p>
          <a:p>
            <a:pPr lvl="3">
              <a:buFontTx/>
              <a:buChar char="•"/>
            </a:pPr>
            <a:r>
              <a:rPr lang="en-US" altLang="en-US" sz="1600" dirty="0" smtClean="0"/>
              <a:t>Development of Actor-oriented models (SIENA)</a:t>
            </a:r>
          </a:p>
          <a:p>
            <a:pPr lvl="3">
              <a:buFontTx/>
              <a:buChar char="•"/>
            </a:pPr>
            <a:endParaRPr lang="en-US" altLang="en-US" sz="1600" dirty="0" smtClean="0"/>
          </a:p>
          <a:p>
            <a:pPr lvl="2">
              <a:buFontTx/>
              <a:buChar char="•"/>
            </a:pPr>
            <a:endParaRPr lang="en-US" altLang="en-US" sz="1600" dirty="0" smtClean="0"/>
          </a:p>
        </p:txBody>
      </p:sp>
      <p:sp>
        <p:nvSpPr>
          <p:cNvPr id="4" name="Text Box 4"/>
          <p:cNvSpPr txBox="1">
            <a:spLocks noChangeArrowheads="1"/>
          </p:cNvSpPr>
          <p:nvPr/>
        </p:nvSpPr>
        <p:spPr bwMode="auto">
          <a:xfrm>
            <a:off x="101233" y="27318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Peer Influence Dynamics</a:t>
            </a:r>
            <a:endParaRPr lang="en-US" altLang="en-US" sz="2000" i="1" dirty="0"/>
          </a:p>
        </p:txBody>
      </p:sp>
    </p:spTree>
    <p:extLst>
      <p:ext uri="{BB962C8B-B14F-4D97-AF65-F5344CB8AC3E}">
        <p14:creationId xmlns:p14="http://schemas.microsoft.com/office/powerpoint/2010/main" val="5670833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ext Box 3"/>
          <p:cNvSpPr txBox="1">
            <a:spLocks noChangeArrowheads="1"/>
          </p:cNvSpPr>
          <p:nvPr/>
        </p:nvSpPr>
        <p:spPr bwMode="auto">
          <a:xfrm>
            <a:off x="583311" y="1055815"/>
            <a:ext cx="8231188"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600" dirty="0"/>
              <a:t>Background</a:t>
            </a:r>
            <a:r>
              <a:rPr lang="en-US" altLang="en-US" sz="1600" dirty="0" smtClean="0"/>
              <a:t>:</a:t>
            </a:r>
          </a:p>
          <a:p>
            <a:pPr lvl="3">
              <a:buFontTx/>
              <a:buChar char="•"/>
            </a:pPr>
            <a:endParaRPr lang="en-US" altLang="en-US" sz="1600" dirty="0" smtClean="0"/>
          </a:p>
          <a:p>
            <a:pPr lvl="2">
              <a:buFontTx/>
              <a:buChar char="•"/>
            </a:pPr>
            <a:r>
              <a:rPr lang="en-US" altLang="en-US" sz="1600" dirty="0" smtClean="0"/>
              <a:t>Finally: Experimental manipulation of peer exposure</a:t>
            </a:r>
          </a:p>
          <a:p>
            <a:pPr lvl="3">
              <a:buFontTx/>
              <a:buChar char="•"/>
            </a:pPr>
            <a:r>
              <a:rPr lang="en-US" altLang="en-US" sz="1600" dirty="0" smtClean="0"/>
              <a:t>“Gold standard” for isolation of peer effects</a:t>
            </a:r>
          </a:p>
          <a:p>
            <a:pPr lvl="4">
              <a:buFontTx/>
              <a:buChar char="•"/>
            </a:pPr>
            <a:r>
              <a:rPr lang="en-US" altLang="en-US" sz="1600" dirty="0" smtClean="0"/>
              <a:t>Likely strongly underestimates effects (as measure intent to treat, not take-up of treatment, since people may not care about relations that can be manipulated).</a:t>
            </a:r>
          </a:p>
          <a:p>
            <a:pPr lvl="4"/>
            <a:endParaRPr lang="en-US" altLang="en-US" sz="1600" dirty="0" smtClean="0"/>
          </a:p>
          <a:p>
            <a:r>
              <a:rPr lang="en-US" sz="1600" dirty="0" smtClean="0">
                <a:latin typeface="Symbol" panose="05050102010706020507" pitchFamily="18" charset="2"/>
              </a:rPr>
              <a:t>b</a:t>
            </a:r>
            <a:r>
              <a:rPr lang="en-US" sz="1600" dirty="0" smtClean="0"/>
              <a:t>(Peer(y)): </a:t>
            </a:r>
            <a:r>
              <a:rPr lang="en-US" sz="1600" dirty="0"/>
              <a:t>Ego Inform &lt; Alter Inform &lt; Cross Sectional &lt; Dynamic &lt; Experimental.  Still often find peer effects, but my sense is that we’ve (strongly) over-corrected at this point.</a:t>
            </a:r>
          </a:p>
          <a:p>
            <a:pPr lvl="4"/>
            <a:endParaRPr lang="en-US" altLang="en-US" sz="1600" dirty="0" smtClean="0"/>
          </a:p>
        </p:txBody>
      </p:sp>
      <p:sp>
        <p:nvSpPr>
          <p:cNvPr id="4" name="Text Box 4"/>
          <p:cNvSpPr txBox="1">
            <a:spLocks noChangeArrowheads="1"/>
          </p:cNvSpPr>
          <p:nvPr/>
        </p:nvSpPr>
        <p:spPr bwMode="auto">
          <a:xfrm>
            <a:off x="101233" y="27318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Peer Influence Dynamics</a:t>
            </a:r>
            <a:endParaRPr lang="en-US" altLang="en-US" sz="2000" i="1" dirty="0"/>
          </a:p>
        </p:txBody>
      </p:sp>
    </p:spTree>
    <p:extLst>
      <p:ext uri="{BB962C8B-B14F-4D97-AF65-F5344CB8AC3E}">
        <p14:creationId xmlns:p14="http://schemas.microsoft.com/office/powerpoint/2010/main" val="280491108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638747" y="971296"/>
            <a:ext cx="792321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a:defRPr sz="2400">
                <a:solidFill>
                  <a:schemeClr val="tx1"/>
                </a:solidFill>
                <a:latin typeface="Times New Roman" pitchFamily="18" charset="0"/>
              </a:defRPr>
            </a:lvl2pPr>
            <a:lvl3pPr>
              <a:defRPr sz="2400">
                <a:solidFill>
                  <a:schemeClr val="tx1"/>
                </a:solidFill>
                <a:latin typeface="Times New Roman" pitchFamily="18" charset="0"/>
              </a:defRPr>
            </a:lvl3pPr>
            <a:lvl4pPr marL="1436688" indent="-66675">
              <a:defRPr sz="2400">
                <a:solidFill>
                  <a:schemeClr val="tx1"/>
                </a:solidFill>
                <a:latin typeface="Times New Roman" pitchFamily="18" charset="0"/>
              </a:defRPr>
            </a:lvl4pPr>
            <a:lvl5pPr>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r>
              <a:rPr lang="en-US" altLang="en-US" sz="1800" dirty="0" err="1" smtClean="0"/>
              <a:t>Freidkin’s</a:t>
            </a:r>
            <a:r>
              <a:rPr lang="en-US" altLang="en-US" sz="1800" dirty="0" smtClean="0"/>
              <a:t>  </a:t>
            </a:r>
            <a:r>
              <a:rPr lang="en-US" altLang="en-US" sz="1800" i="1" dirty="0" smtClean="0"/>
              <a:t>Structural </a:t>
            </a:r>
            <a:r>
              <a:rPr lang="en-US" altLang="en-US" sz="1800" i="1" dirty="0"/>
              <a:t>Theory of Social Influence</a:t>
            </a:r>
            <a:r>
              <a:rPr lang="en-US" altLang="en-US" sz="1800" dirty="0"/>
              <a:t> </a:t>
            </a:r>
            <a:r>
              <a:rPr lang="en-US" altLang="en-US" sz="1800" dirty="0" smtClean="0"/>
              <a:t>:</a:t>
            </a:r>
            <a:endParaRPr lang="en-US" altLang="en-US" sz="1800" dirty="0"/>
          </a:p>
          <a:p>
            <a:pPr lvl="4">
              <a:buFontTx/>
              <a:buChar char="•"/>
            </a:pPr>
            <a:endParaRPr lang="en-US" altLang="en-US" sz="1800" dirty="0"/>
          </a:p>
        </p:txBody>
      </p:sp>
      <p:sp>
        <p:nvSpPr>
          <p:cNvPr id="4" name="Text Box 3"/>
          <p:cNvSpPr txBox="1">
            <a:spLocks noChangeArrowheads="1"/>
          </p:cNvSpPr>
          <p:nvPr/>
        </p:nvSpPr>
        <p:spPr bwMode="auto">
          <a:xfrm>
            <a:off x="649288" y="1620838"/>
            <a:ext cx="8494712"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a:defRPr sz="2400">
                <a:solidFill>
                  <a:schemeClr val="tx1"/>
                </a:solidFill>
                <a:latin typeface="Times New Roman" pitchFamily="18" charset="0"/>
              </a:defRPr>
            </a:lvl2pPr>
            <a:lvl3pPr>
              <a:defRPr sz="2400">
                <a:solidFill>
                  <a:schemeClr val="tx1"/>
                </a:solidFill>
                <a:latin typeface="Times New Roman" pitchFamily="18" charset="0"/>
              </a:defRPr>
            </a:lvl3pPr>
            <a:lvl4pPr marL="1489075" indent="-119063">
              <a:defRPr sz="2400">
                <a:solidFill>
                  <a:schemeClr val="tx1"/>
                </a:solidFill>
                <a:latin typeface="Times New Roman" pitchFamily="18" charset="0"/>
              </a:defRPr>
            </a:lvl4pPr>
            <a:lvl5pPr>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r>
              <a:rPr lang="en-US" altLang="en-US" sz="2000" dirty="0" smtClean="0"/>
              <a:t>Two-part model:</a:t>
            </a:r>
          </a:p>
          <a:p>
            <a:endParaRPr lang="en-US" altLang="en-US" sz="2000" dirty="0" smtClean="0"/>
          </a:p>
          <a:p>
            <a:r>
              <a:rPr lang="en-US" altLang="en-US" sz="2000" dirty="0" smtClean="0"/>
              <a:t>Beliefs are </a:t>
            </a:r>
            <a:r>
              <a:rPr lang="en-US" altLang="en-US" sz="2000" dirty="0"/>
              <a:t>a function of two sources:</a:t>
            </a:r>
          </a:p>
          <a:p>
            <a:r>
              <a:rPr lang="en-US" altLang="en-US" sz="2000" dirty="0"/>
              <a:t>	a) Individual characteristics</a:t>
            </a:r>
          </a:p>
          <a:p>
            <a:pPr lvl="3">
              <a:buFontTx/>
              <a:buChar char="•"/>
            </a:pPr>
            <a:r>
              <a:rPr lang="en-US" altLang="en-US" sz="2000" dirty="0"/>
              <a:t>Gender, Age, Race, Education, Etc.  Standard </a:t>
            </a:r>
            <a:r>
              <a:rPr lang="en-US" altLang="en-US" sz="2000" dirty="0" smtClean="0"/>
              <a:t>sociology</a:t>
            </a:r>
          </a:p>
          <a:p>
            <a:pPr marL="1370012" lvl="3" indent="0"/>
            <a:endParaRPr lang="en-US" altLang="en-US" sz="2000" dirty="0"/>
          </a:p>
          <a:p>
            <a:r>
              <a:rPr lang="en-US" altLang="en-US" sz="2000" dirty="0"/>
              <a:t>	b) Interpersonal influences</a:t>
            </a:r>
          </a:p>
          <a:p>
            <a:pPr lvl="3">
              <a:buFontTx/>
              <a:buChar char="•"/>
            </a:pPr>
            <a:r>
              <a:rPr lang="en-US" altLang="en-US" sz="2000" dirty="0"/>
              <a:t>Actors negotiate </a:t>
            </a:r>
            <a:r>
              <a:rPr lang="en-US" altLang="en-US" sz="2000" dirty="0" smtClean="0"/>
              <a:t>with </a:t>
            </a:r>
            <a:r>
              <a:rPr lang="en-US" altLang="en-US" sz="2000" dirty="0"/>
              <a:t>others</a:t>
            </a:r>
          </a:p>
          <a:p>
            <a:endParaRPr lang="en-US" altLang="en-US" sz="2000" dirty="0"/>
          </a:p>
          <a:p>
            <a:endParaRPr lang="en-US" altLang="en-US" sz="2000" i="1" dirty="0"/>
          </a:p>
        </p:txBody>
      </p:sp>
      <p:sp>
        <p:nvSpPr>
          <p:cNvPr id="5" name="Text Box 4"/>
          <p:cNvSpPr txBox="1">
            <a:spLocks noChangeArrowheads="1"/>
          </p:cNvSpPr>
          <p:nvPr/>
        </p:nvSpPr>
        <p:spPr bwMode="auto">
          <a:xfrm>
            <a:off x="101233" y="27318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Peer Influence Dynamics</a:t>
            </a:r>
            <a:endParaRPr lang="en-US" altLang="en-US" sz="2000" i="1" dirty="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01" name="Object 5"/>
          <p:cNvGraphicFramePr>
            <a:graphicFrameLocks noChangeAspect="1"/>
          </p:cNvGraphicFramePr>
          <p:nvPr/>
        </p:nvGraphicFramePr>
        <p:xfrm>
          <a:off x="2497138" y="1260475"/>
          <a:ext cx="2782887" cy="815975"/>
        </p:xfrm>
        <a:graphic>
          <a:graphicData uri="http://schemas.openxmlformats.org/presentationml/2006/ole">
            <mc:AlternateContent xmlns:mc="http://schemas.openxmlformats.org/markup-compatibility/2006">
              <mc:Choice xmlns:v="urn:schemas-microsoft-com:vml" Requires="v">
                <p:oleObj spid="_x0000_s4178" name="Equation" r:id="rId3" imgW="647640" imgH="190440" progId="Equation.3">
                  <p:embed/>
                </p:oleObj>
              </mc:Choice>
              <mc:Fallback>
                <p:oleObj name="Equation" r:id="rId3" imgW="647640" imgH="19044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7138" y="1260475"/>
                        <a:ext cx="2782887" cy="815975"/>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02" name="Text Box 6"/>
          <p:cNvSpPr txBox="1">
            <a:spLocks noChangeArrowheads="1"/>
          </p:cNvSpPr>
          <p:nvPr/>
        </p:nvSpPr>
        <p:spPr bwMode="auto">
          <a:xfrm>
            <a:off x="6480175" y="1447800"/>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(1)</a:t>
            </a:r>
          </a:p>
        </p:txBody>
      </p:sp>
      <p:graphicFrame>
        <p:nvGraphicFramePr>
          <p:cNvPr id="4103" name="Object 7"/>
          <p:cNvGraphicFramePr>
            <a:graphicFrameLocks noChangeAspect="1"/>
          </p:cNvGraphicFramePr>
          <p:nvPr/>
        </p:nvGraphicFramePr>
        <p:xfrm>
          <a:off x="1200150" y="2381250"/>
          <a:ext cx="6113463" cy="803275"/>
        </p:xfrm>
        <a:graphic>
          <a:graphicData uri="http://schemas.openxmlformats.org/presentationml/2006/ole">
            <mc:AlternateContent xmlns:mc="http://schemas.openxmlformats.org/markup-compatibility/2006">
              <mc:Choice xmlns:v="urn:schemas-microsoft-com:vml" Requires="v">
                <p:oleObj spid="_x0000_s4179" name="Equation" r:id="rId5" imgW="1739880" imgH="228600" progId="Equation.3">
                  <p:embed/>
                </p:oleObj>
              </mc:Choice>
              <mc:Fallback>
                <p:oleObj name="Equation" r:id="rId5" imgW="1739880" imgH="2286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0150" y="2381250"/>
                        <a:ext cx="6113463" cy="803275"/>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04" name="Text Box 8"/>
          <p:cNvSpPr txBox="1">
            <a:spLocks noChangeArrowheads="1"/>
          </p:cNvSpPr>
          <p:nvPr/>
        </p:nvSpPr>
        <p:spPr bwMode="auto">
          <a:xfrm>
            <a:off x="7586663" y="2592388"/>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(2)</a:t>
            </a:r>
          </a:p>
        </p:txBody>
      </p:sp>
      <p:sp>
        <p:nvSpPr>
          <p:cNvPr id="4105" name="Text Box 9"/>
          <p:cNvSpPr txBox="1">
            <a:spLocks noChangeArrowheads="1"/>
          </p:cNvSpPr>
          <p:nvPr/>
        </p:nvSpPr>
        <p:spPr bwMode="auto">
          <a:xfrm>
            <a:off x="639763" y="3543300"/>
            <a:ext cx="7923212"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92150" indent="-692150">
              <a:defRPr sz="2400">
                <a:solidFill>
                  <a:schemeClr val="tx1"/>
                </a:solidFill>
                <a:latin typeface="Times New Roman" pitchFamily="18" charset="0"/>
              </a:defRPr>
            </a:lvl1pPr>
            <a:lvl2pPr marL="806450">
              <a:defRPr sz="2400">
                <a:solidFill>
                  <a:schemeClr val="tx1"/>
                </a:solidFill>
                <a:latin typeface="Times New Roman" pitchFamily="18" charset="0"/>
              </a:defRPr>
            </a:lvl2pPr>
            <a:lvl3pPr marL="920750">
              <a:defRPr sz="2400">
                <a:solidFill>
                  <a:schemeClr val="tx1"/>
                </a:solidFill>
                <a:latin typeface="Times New Roman" pitchFamily="18" charset="0"/>
              </a:defRPr>
            </a:lvl3pPr>
            <a:lvl4pPr>
              <a:defRPr sz="2400">
                <a:solidFill>
                  <a:schemeClr val="tx1"/>
                </a:solidFill>
                <a:latin typeface="Times New Roman" pitchFamily="18" charset="0"/>
              </a:defRPr>
            </a:lvl4pPr>
            <a:lvl5pPr>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r>
              <a:rPr lang="en-US" altLang="en-US" b="1"/>
              <a:t>Y</a:t>
            </a:r>
            <a:r>
              <a:rPr lang="en-US" altLang="en-US" baseline="30000"/>
              <a:t>(1)</a:t>
            </a:r>
            <a:r>
              <a:rPr lang="en-US" altLang="en-US"/>
              <a:t> = an N </a:t>
            </a:r>
            <a:r>
              <a:rPr lang="en-US" altLang="en-US" sz="1800">
                <a:latin typeface="Arial" charset="0"/>
              </a:rPr>
              <a:t>x</a:t>
            </a:r>
            <a:r>
              <a:rPr lang="en-US" altLang="en-US"/>
              <a:t> M matrix of initial opinions on M issues for N actors</a:t>
            </a:r>
          </a:p>
          <a:p>
            <a:r>
              <a:rPr lang="en-US" altLang="en-US" b="1"/>
              <a:t>X</a:t>
            </a:r>
            <a:r>
              <a:rPr lang="en-US" altLang="en-US"/>
              <a:t>   = an N </a:t>
            </a:r>
            <a:r>
              <a:rPr lang="en-US" altLang="en-US" sz="1800">
                <a:latin typeface="Arial" charset="0"/>
              </a:rPr>
              <a:t>x</a:t>
            </a:r>
            <a:r>
              <a:rPr lang="en-US" altLang="en-US"/>
              <a:t> K matrix of K exogenous variable that affect Y</a:t>
            </a:r>
          </a:p>
          <a:p>
            <a:r>
              <a:rPr lang="en-US" altLang="en-US" b="1"/>
              <a:t>B</a:t>
            </a:r>
            <a:r>
              <a:rPr lang="en-US" altLang="en-US"/>
              <a:t>   = a K </a:t>
            </a:r>
            <a:r>
              <a:rPr lang="en-US" altLang="en-US" sz="1800">
                <a:latin typeface="Arial" charset="0"/>
              </a:rPr>
              <a:t>x</a:t>
            </a:r>
            <a:r>
              <a:rPr lang="en-US" altLang="en-US"/>
              <a:t> M matrix of coefficients relating X to Y</a:t>
            </a:r>
          </a:p>
          <a:p>
            <a:r>
              <a:rPr lang="en-US" altLang="en-US" b="1">
                <a:latin typeface="Symbol" pitchFamily="18" charset="2"/>
              </a:rPr>
              <a:t>a</a:t>
            </a:r>
            <a:r>
              <a:rPr lang="en-US" altLang="en-US"/>
              <a:t>   = a weight of the strength of endogenous interpersonal influences</a:t>
            </a:r>
          </a:p>
          <a:p>
            <a:r>
              <a:rPr lang="en-US" altLang="en-US" b="1"/>
              <a:t>W</a:t>
            </a:r>
            <a:r>
              <a:rPr lang="en-US" altLang="en-US"/>
              <a:t>  = an N x N matrix of interpersonal influences</a:t>
            </a:r>
          </a:p>
        </p:txBody>
      </p:sp>
      <p:sp>
        <p:nvSpPr>
          <p:cNvPr id="9" name="Text Box 4"/>
          <p:cNvSpPr txBox="1">
            <a:spLocks noChangeArrowheads="1"/>
          </p:cNvSpPr>
          <p:nvPr/>
        </p:nvSpPr>
        <p:spPr bwMode="auto">
          <a:xfrm>
            <a:off x="101233" y="27318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Peer Influence Dynamics</a:t>
            </a:r>
            <a:endParaRPr lang="en-US" altLang="en-US" sz="2000" i="1"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6" name="Object 4"/>
          <p:cNvGraphicFramePr>
            <a:graphicFrameLocks noChangeAspect="1"/>
          </p:cNvGraphicFramePr>
          <p:nvPr/>
        </p:nvGraphicFramePr>
        <p:xfrm>
          <a:off x="2497138" y="1260475"/>
          <a:ext cx="2782887" cy="815975"/>
        </p:xfrm>
        <a:graphic>
          <a:graphicData uri="http://schemas.openxmlformats.org/presentationml/2006/ole">
            <mc:AlternateContent xmlns:mc="http://schemas.openxmlformats.org/markup-compatibility/2006">
              <mc:Choice xmlns:v="urn:schemas-microsoft-com:vml" Requires="v">
                <p:oleObj spid="_x0000_s8276" name="Equation" r:id="rId3" imgW="647640" imgH="190440" progId="Equation.3">
                  <p:embed/>
                </p:oleObj>
              </mc:Choice>
              <mc:Fallback>
                <p:oleObj name="Equation" r:id="rId3" imgW="647640" imgH="1904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7138" y="1260475"/>
                        <a:ext cx="2782887" cy="815975"/>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197" name="Text Box 5"/>
          <p:cNvSpPr txBox="1">
            <a:spLocks noChangeArrowheads="1"/>
          </p:cNvSpPr>
          <p:nvPr/>
        </p:nvSpPr>
        <p:spPr bwMode="auto">
          <a:xfrm>
            <a:off x="6480175" y="1447800"/>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(1)</a:t>
            </a:r>
          </a:p>
        </p:txBody>
      </p:sp>
      <p:sp>
        <p:nvSpPr>
          <p:cNvPr id="8198" name="Text Box 6"/>
          <p:cNvSpPr txBox="1">
            <a:spLocks noChangeArrowheads="1"/>
          </p:cNvSpPr>
          <p:nvPr/>
        </p:nvSpPr>
        <p:spPr bwMode="auto">
          <a:xfrm>
            <a:off x="482600" y="2695575"/>
            <a:ext cx="83439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800"/>
              <a:t>This is the standard sociology model for explaining anything: the General Linear Model.</a:t>
            </a:r>
          </a:p>
          <a:p>
            <a:endParaRPr lang="en-US" altLang="en-US" sz="1800"/>
          </a:p>
          <a:p>
            <a:r>
              <a:rPr lang="en-US" altLang="en-US" sz="1800"/>
              <a:t>It says that a dependent variable (Y) is some function (B) of a set of independent variables (X).  At the individual level, the model says that:</a:t>
            </a:r>
          </a:p>
        </p:txBody>
      </p:sp>
      <p:graphicFrame>
        <p:nvGraphicFramePr>
          <p:cNvPr id="8199" name="Object 7"/>
          <p:cNvGraphicFramePr>
            <a:graphicFrameLocks noChangeAspect="1"/>
          </p:cNvGraphicFramePr>
          <p:nvPr/>
        </p:nvGraphicFramePr>
        <p:xfrm>
          <a:off x="2919413" y="4400550"/>
          <a:ext cx="2495550" cy="1006475"/>
        </p:xfrm>
        <a:graphic>
          <a:graphicData uri="http://schemas.openxmlformats.org/presentationml/2006/ole">
            <mc:AlternateContent xmlns:mc="http://schemas.openxmlformats.org/markup-compatibility/2006">
              <mc:Choice xmlns:v="urn:schemas-microsoft-com:vml" Requires="v">
                <p:oleObj spid="_x0000_s8277" name="Equation" r:id="rId5" imgW="850680" imgH="342720" progId="Equation.3">
                  <p:embed/>
                </p:oleObj>
              </mc:Choice>
              <mc:Fallback>
                <p:oleObj name="Equation" r:id="rId5" imgW="850680" imgH="34272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9413" y="4400550"/>
                        <a:ext cx="2495550" cy="1006475"/>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00" name="Text Box 8"/>
          <p:cNvSpPr txBox="1">
            <a:spLocks noChangeArrowheads="1"/>
          </p:cNvSpPr>
          <p:nvPr/>
        </p:nvSpPr>
        <p:spPr bwMode="auto">
          <a:xfrm>
            <a:off x="1943100" y="5859463"/>
            <a:ext cx="54530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Usually, one of the X variables is </a:t>
            </a:r>
            <a:r>
              <a:rPr lang="en-US" altLang="en-US" sz="1800">
                <a:latin typeface="Symbol" pitchFamily="18" charset="2"/>
              </a:rPr>
              <a:t>e</a:t>
            </a:r>
            <a:r>
              <a:rPr lang="en-US" altLang="en-US" sz="1800"/>
              <a:t>, the model error term.</a:t>
            </a:r>
          </a:p>
        </p:txBody>
      </p:sp>
      <p:sp>
        <p:nvSpPr>
          <p:cNvPr id="9" name="Text Box 4"/>
          <p:cNvSpPr txBox="1">
            <a:spLocks noChangeArrowheads="1"/>
          </p:cNvSpPr>
          <p:nvPr/>
        </p:nvSpPr>
        <p:spPr bwMode="auto">
          <a:xfrm>
            <a:off x="101233" y="27318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Peer Influence Dynamics</a:t>
            </a:r>
            <a:endParaRPr lang="en-US" altLang="en-US" sz="2000" i="1"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9" name="Object 3"/>
          <p:cNvGraphicFramePr>
            <a:graphicFrameLocks noChangeAspect="1"/>
          </p:cNvGraphicFramePr>
          <p:nvPr/>
        </p:nvGraphicFramePr>
        <p:xfrm>
          <a:off x="1173163" y="1168400"/>
          <a:ext cx="6113462" cy="803275"/>
        </p:xfrm>
        <a:graphic>
          <a:graphicData uri="http://schemas.openxmlformats.org/presentationml/2006/ole">
            <mc:AlternateContent xmlns:mc="http://schemas.openxmlformats.org/markup-compatibility/2006">
              <mc:Choice xmlns:v="urn:schemas-microsoft-com:vml" Requires="v">
                <p:oleObj spid="_x0000_s9335" name="Equation" r:id="rId3" imgW="1739880" imgH="228600" progId="Equation.3">
                  <p:embed/>
                </p:oleObj>
              </mc:Choice>
              <mc:Fallback>
                <p:oleObj name="Equation" r:id="rId3" imgW="1739880" imgH="2286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3163" y="1168400"/>
                        <a:ext cx="6113462" cy="803275"/>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20" name="Text Box 4"/>
          <p:cNvSpPr txBox="1">
            <a:spLocks noChangeArrowheads="1"/>
          </p:cNvSpPr>
          <p:nvPr/>
        </p:nvSpPr>
        <p:spPr bwMode="auto">
          <a:xfrm>
            <a:off x="7559675" y="1379538"/>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(2)</a:t>
            </a:r>
          </a:p>
        </p:txBody>
      </p:sp>
      <p:sp>
        <p:nvSpPr>
          <p:cNvPr id="9221" name="Text Box 5"/>
          <p:cNvSpPr txBox="1">
            <a:spLocks noChangeArrowheads="1"/>
          </p:cNvSpPr>
          <p:nvPr/>
        </p:nvSpPr>
        <p:spPr bwMode="auto">
          <a:xfrm>
            <a:off x="246063" y="2420938"/>
            <a:ext cx="81407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800"/>
              <a:t>This part of the model taps social influence.  It says that each person’s final opinion is a weighted average of their own initial opinions </a:t>
            </a:r>
          </a:p>
        </p:txBody>
      </p:sp>
      <p:graphicFrame>
        <p:nvGraphicFramePr>
          <p:cNvPr id="9222" name="Object 6"/>
          <p:cNvGraphicFramePr>
            <a:graphicFrameLocks noChangeAspect="1"/>
          </p:cNvGraphicFramePr>
          <p:nvPr/>
        </p:nvGraphicFramePr>
        <p:xfrm>
          <a:off x="3317875" y="3132138"/>
          <a:ext cx="2009775" cy="723900"/>
        </p:xfrm>
        <a:graphic>
          <a:graphicData uri="http://schemas.openxmlformats.org/presentationml/2006/ole">
            <mc:AlternateContent xmlns:mc="http://schemas.openxmlformats.org/markup-compatibility/2006">
              <mc:Choice xmlns:v="urn:schemas-microsoft-com:vml" Requires="v">
                <p:oleObj spid="_x0000_s9336" name="Equation" r:id="rId5" imgW="634680" imgH="228600" progId="Equation.3">
                  <p:embed/>
                </p:oleObj>
              </mc:Choice>
              <mc:Fallback>
                <p:oleObj name="Equation" r:id="rId5" imgW="634680" imgH="2286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7875" y="3132138"/>
                        <a:ext cx="2009775" cy="7239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24" name="Text Box 8"/>
          <p:cNvSpPr txBox="1">
            <a:spLocks noChangeArrowheads="1"/>
          </p:cNvSpPr>
          <p:nvPr/>
        </p:nvSpPr>
        <p:spPr bwMode="auto">
          <a:xfrm>
            <a:off x="390525" y="4443413"/>
            <a:ext cx="87534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800"/>
              <a:t>And the opinions of those they communicate with (which can include their own current opinions)</a:t>
            </a:r>
          </a:p>
        </p:txBody>
      </p:sp>
      <p:graphicFrame>
        <p:nvGraphicFramePr>
          <p:cNvPr id="9225" name="Object 9"/>
          <p:cNvGraphicFramePr>
            <a:graphicFrameLocks noChangeAspect="1"/>
          </p:cNvGraphicFramePr>
          <p:nvPr/>
        </p:nvGraphicFramePr>
        <p:xfrm>
          <a:off x="3417888" y="5092700"/>
          <a:ext cx="1838325" cy="612775"/>
        </p:xfrm>
        <a:graphic>
          <a:graphicData uri="http://schemas.openxmlformats.org/presentationml/2006/ole">
            <mc:AlternateContent xmlns:mc="http://schemas.openxmlformats.org/markup-compatibility/2006">
              <mc:Choice xmlns:v="urn:schemas-microsoft-com:vml" Requires="v">
                <p:oleObj spid="_x0000_s9337" name="Equation" r:id="rId7" imgW="609480" imgH="203040" progId="Equation.3">
                  <p:embed/>
                </p:oleObj>
              </mc:Choice>
              <mc:Fallback>
                <p:oleObj name="Equation" r:id="rId7" imgW="609480" imgH="203040"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17888" y="5092700"/>
                        <a:ext cx="1838325" cy="6127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Text Box 4"/>
          <p:cNvSpPr txBox="1">
            <a:spLocks noChangeArrowheads="1"/>
          </p:cNvSpPr>
          <p:nvPr/>
        </p:nvSpPr>
        <p:spPr bwMode="auto">
          <a:xfrm>
            <a:off x="101233" y="27318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Peer Influence Dynamics</a:t>
            </a:r>
            <a:endParaRPr lang="en-US" altLang="en-US" sz="2000" i="1"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ext Box 3"/>
          <p:cNvSpPr txBox="1">
            <a:spLocks noChangeArrowheads="1"/>
          </p:cNvSpPr>
          <p:nvPr/>
        </p:nvSpPr>
        <p:spPr bwMode="auto">
          <a:xfrm>
            <a:off x="560388" y="1128713"/>
            <a:ext cx="8091487"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t>The key to the peer influence part of the model is </a:t>
            </a:r>
            <a:r>
              <a:rPr lang="en-US" altLang="en-US" b="1"/>
              <a:t>W</a:t>
            </a:r>
            <a:r>
              <a:rPr lang="en-US" altLang="en-US"/>
              <a:t>, a matrix of interpersonal weights.  W is a function of the communication structure of the network, and is usually a transformation of the adjacency matrix.  In general: </a:t>
            </a:r>
          </a:p>
          <a:p>
            <a:r>
              <a:rPr lang="en-US" altLang="en-US"/>
              <a:t>	</a:t>
            </a:r>
          </a:p>
        </p:txBody>
      </p:sp>
      <p:graphicFrame>
        <p:nvGraphicFramePr>
          <p:cNvPr id="10244" name="Object 4"/>
          <p:cNvGraphicFramePr>
            <a:graphicFrameLocks noChangeAspect="1"/>
          </p:cNvGraphicFramePr>
          <p:nvPr/>
        </p:nvGraphicFramePr>
        <p:xfrm>
          <a:off x="3222625" y="2625725"/>
          <a:ext cx="1755775" cy="1685925"/>
        </p:xfrm>
        <a:graphic>
          <a:graphicData uri="http://schemas.openxmlformats.org/presentationml/2006/ole">
            <mc:AlternateContent xmlns:mc="http://schemas.openxmlformats.org/markup-compatibility/2006">
              <mc:Choice xmlns:v="urn:schemas-microsoft-com:vml" Requires="v">
                <p:oleObj spid="_x0000_s10282" name="Equation" r:id="rId3" imgW="634680" imgH="609480" progId="Equation.3">
                  <p:embed/>
                </p:oleObj>
              </mc:Choice>
              <mc:Fallback>
                <p:oleObj name="Equation" r:id="rId3" imgW="634680" imgH="60948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2625" y="2625725"/>
                        <a:ext cx="1755775" cy="1685925"/>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45" name="Text Box 5"/>
          <p:cNvSpPr txBox="1">
            <a:spLocks noChangeArrowheads="1"/>
          </p:cNvSpPr>
          <p:nvPr/>
        </p:nvSpPr>
        <p:spPr bwMode="auto">
          <a:xfrm>
            <a:off x="404813" y="4624388"/>
            <a:ext cx="85439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t>Various specifications of the model change the value of </a:t>
            </a:r>
            <a:r>
              <a:rPr lang="en-US" altLang="en-US" i="1"/>
              <a:t>w</a:t>
            </a:r>
            <a:r>
              <a:rPr lang="en-US" altLang="en-US" baseline="-25000"/>
              <a:t>ii</a:t>
            </a:r>
            <a:r>
              <a:rPr lang="en-US" altLang="en-US"/>
              <a:t>, the extent to which one weighs their own current opinion and the relative weight of alters.</a:t>
            </a:r>
          </a:p>
        </p:txBody>
      </p:sp>
      <p:sp>
        <p:nvSpPr>
          <p:cNvPr id="6" name="Text Box 4"/>
          <p:cNvSpPr txBox="1">
            <a:spLocks noChangeArrowheads="1"/>
          </p:cNvSpPr>
          <p:nvPr/>
        </p:nvSpPr>
        <p:spPr bwMode="auto">
          <a:xfrm>
            <a:off x="101233" y="273183"/>
            <a:ext cx="39358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t>Network Diffusion &amp; Peer Influence</a:t>
            </a:r>
          </a:p>
          <a:p>
            <a:pPr eaLnBrk="1" hangingPunct="1">
              <a:spcBef>
                <a:spcPct val="0"/>
              </a:spcBef>
              <a:buFontTx/>
              <a:buNone/>
            </a:pPr>
            <a:r>
              <a:rPr lang="en-US" altLang="en-US" sz="1600" i="1" dirty="0" smtClean="0"/>
              <a:t>Peer Influence Dynamics</a:t>
            </a:r>
            <a:endParaRPr lang="en-US" altLang="en-US" sz="2000" i="1" dirty="0"/>
          </a:p>
        </p:txBody>
      </p:sp>
    </p:spTree>
  </p:cSld>
  <p:clrMapOvr>
    <a:masterClrMapping/>
  </p:clrMapOvr>
</p:sld>
</file>

<file path=ppt/theme/theme1.xml><?xml version="1.0" encoding="utf-8"?>
<a:theme xmlns:a="http://schemas.openxmlformats.org/drawingml/2006/main" name="tan_shade">
  <a:themeElements>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6661</TotalTime>
  <Words>11092</Words>
  <Application>Microsoft Office PowerPoint</Application>
  <PresentationFormat>On-screen Show (4:3)</PresentationFormat>
  <Paragraphs>1748</Paragraphs>
  <Slides>189</Slides>
  <Notes>58</Notes>
  <HiddenSlides>13</HiddenSlides>
  <MMClips>5</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189</vt:i4>
      </vt:variant>
    </vt:vector>
  </HeadingPairs>
  <TitlesOfParts>
    <vt:vector size="199" baseType="lpstr">
      <vt:lpstr>Arial</vt:lpstr>
      <vt:lpstr>Courier New</vt:lpstr>
      <vt:lpstr>msgothic</vt:lpstr>
      <vt:lpstr>SAS Monospace</vt:lpstr>
      <vt:lpstr>Symbol</vt:lpstr>
      <vt:lpstr>Times New Roman</vt:lpstr>
      <vt:lpstr>Wingdings</vt:lpstr>
      <vt:lpstr>tan_shade</vt:lpstr>
      <vt:lpstr>Document</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The Ohio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Sociology Research Laboratory</dc:creator>
  <cp:lastModifiedBy>Dr James Moody, Ph.D.</cp:lastModifiedBy>
  <cp:revision>95</cp:revision>
  <dcterms:created xsi:type="dcterms:W3CDTF">2001-02-25T20:58:42Z</dcterms:created>
  <dcterms:modified xsi:type="dcterms:W3CDTF">2018-05-17T01:41:26Z</dcterms:modified>
</cp:coreProperties>
</file>